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70" r:id="rId2"/>
    <p:sldId id="286" r:id="rId3"/>
    <p:sldId id="271" r:id="rId4"/>
    <p:sldId id="309" r:id="rId5"/>
    <p:sldId id="306" r:id="rId6"/>
    <p:sldId id="308" r:id="rId7"/>
    <p:sldId id="307" r:id="rId8"/>
    <p:sldId id="310" r:id="rId9"/>
    <p:sldId id="311" r:id="rId10"/>
    <p:sldId id="30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A5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57" autoAdjust="0"/>
  </p:normalViewPr>
  <p:slideViewPr>
    <p:cSldViewPr snapToGrid="0">
      <p:cViewPr varScale="1">
        <p:scale>
          <a:sx n="65" d="100"/>
          <a:sy n="65" d="100"/>
        </p:scale>
        <p:origin x="724" y="60"/>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9/8/2022</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9/8/2022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2</a:t>
            </a:fld>
            <a:endParaRPr lang="en-US" dirty="0"/>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6955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664914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4633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598642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5181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9/8/2022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187870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9/8/2022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540328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9/8/2022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712980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9/8/2022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19684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9/8/2022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237748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9/8/2022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56162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9/8/2022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94165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September 8, 2022</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8, 2022</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b="1"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lvl="1" indent="0">
              <a:lnSpc>
                <a:spcPct val="105000"/>
              </a:lnSpc>
              <a:spcBef>
                <a:spcPts val="0"/>
              </a:spcBef>
              <a:spcAft>
                <a:spcPts val="0"/>
              </a:spcAft>
              <a:buNone/>
            </a:pPr>
            <a:endParaRPr lang="en-US" sz="1400" u="sng" dirty="0">
              <a:solidFill>
                <a:srgbClr val="0563C1"/>
              </a:solidFill>
              <a:effectLst/>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endParaRPr lang="en-US" sz="2400" dirty="0">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Upcoming meetings (2</a:t>
            </a:r>
            <a:r>
              <a:rPr kumimoji="0" lang="en-US" b="0" i="0" u="none" strike="noStrike" kern="1200" cap="none" spc="0" normalizeH="0" baseline="30000" noProof="0" dirty="0">
                <a:ln>
                  <a:noFill/>
                </a:ln>
                <a:solidFill>
                  <a:schemeClr val="tx1"/>
                </a:solidFill>
                <a:effectLst/>
                <a:uLnTx/>
                <a:uFillTx/>
                <a:latin typeface="Calibri" panose="020F0502020204030204"/>
                <a:ea typeface="+mn-ea"/>
                <a:cs typeface="+mn-cs"/>
              </a:rPr>
              <a:t>nd</a:t>
            </a: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 Thursday, each month, 11:00 am – noon):</a:t>
            </a:r>
          </a:p>
          <a:p>
            <a:pPr marL="457200" lvl="1" indent="0">
              <a:lnSpc>
                <a:spcPct val="105000"/>
              </a:lnSpc>
              <a:spcBef>
                <a:spcPts val="0"/>
              </a:spcBef>
              <a:spcAft>
                <a:spcPts val="0"/>
              </a:spcAft>
              <a:buNone/>
            </a:pPr>
            <a:r>
              <a:rPr lang="en-US" dirty="0">
                <a:solidFill>
                  <a:schemeClr val="tx1"/>
                </a:solidFill>
                <a:latin typeface="Calibri" panose="020F0502020204030204"/>
              </a:rPr>
              <a:t>October 13, November 10, December 8</a:t>
            </a: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We will send out the meeting link ahead of time to student-wh@lists.upenn.edu</a:t>
            </a:r>
          </a:p>
          <a:p>
            <a:pPr marL="457200" lvl="1" indent="0">
              <a:lnSpc>
                <a:spcPct val="105000"/>
              </a:lnSpc>
              <a:spcBef>
                <a:spcPts val="0"/>
              </a:spcBef>
              <a:spcAft>
                <a:spcPts val="0"/>
              </a:spcAft>
              <a:buNone/>
            </a:pPr>
            <a:endParaRPr lang="en-US" dirty="0">
              <a:solidFill>
                <a:schemeClr val="tx1"/>
              </a:solidFill>
              <a:latin typeface="Calibri" panose="020F0502020204030204"/>
            </a:endParaRPr>
          </a:p>
          <a:p>
            <a:pPr marL="457200" lvl="1" indent="0">
              <a:lnSpc>
                <a:spcPct val="105000"/>
              </a:lnSpc>
              <a:spcBef>
                <a:spcPts val="0"/>
              </a:spcBef>
              <a:spcAft>
                <a:spcPts val="0"/>
              </a:spcAft>
              <a:buNone/>
            </a:pPr>
            <a:endParaRPr kumimoji="0" lang="en-US" b="0" i="0" u="none" strike="noStrike" kern="1200" cap="none" spc="0" normalizeH="0" baseline="0" noProof="0" dirty="0">
              <a:ln>
                <a:noFill/>
              </a:ln>
              <a:solidFill>
                <a:schemeClr val="tx1"/>
              </a:solidFill>
              <a:effectLst/>
              <a:uLnTx/>
              <a:uFillTx/>
              <a:latin typeface="Calibri" panose="020F0502020204030204"/>
              <a:ea typeface="+mn-ea"/>
              <a:cs typeface="+mn-cs"/>
            </a:endParaRP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b="0" i="0" u="none" strike="noStrike" kern="1200" cap="none" spc="0" normalizeH="0" baseline="0" noProof="0" dirty="0">
                <a:ln>
                  <a:noFill/>
                </a:ln>
                <a:solidFill>
                  <a:schemeClr val="accent2">
                    <a:lumMod val="75000"/>
                  </a:schemeClr>
                </a:solidFill>
                <a:effectLst/>
                <a:uLnTx/>
                <a:uFillTx/>
                <a:latin typeface="Calibri" panose="020F0502020204030204"/>
                <a:ea typeface="+mn-ea"/>
                <a:cs typeface="+mn-cs"/>
                <a:hlinkClick r:id="rId2">
                  <a:extLst>
                    <a:ext uri="{A12FA001-AC4F-418D-AE19-62706E023703}">
                      <ahyp:hlinkClr xmlns:ahyp="http://schemas.microsoft.com/office/drawing/2018/hyperlinkcolor" val="tx"/>
                    </a:ext>
                  </a:extLst>
                </a:hlinkClick>
              </a:rPr>
              <a:t>da-staff@isc.upenn.edu</a:t>
            </a:r>
            <a:r>
              <a:rPr kumimoji="0" lang="en-US" b="0" i="0" u="none" strike="noStrike" kern="1200" cap="none" spc="0" normalizeH="0" baseline="0" noProof="0" dirty="0">
                <a:ln>
                  <a:noFill/>
                </a:ln>
                <a:solidFill>
                  <a:schemeClr val="accent2">
                    <a:lumMod val="75000"/>
                  </a:schemeClr>
                </a:solidFill>
                <a:effectLst/>
                <a:uLnTx/>
                <a:uFillTx/>
                <a:latin typeface="Calibri" panose="020F0502020204030204"/>
                <a:ea typeface="+mn-ea"/>
                <a:cs typeface="+mn-cs"/>
              </a:rPr>
              <a:t>  </a:t>
            </a:r>
          </a:p>
          <a:p>
            <a:pPr marL="457200" lvl="1" indent="0">
              <a:lnSpc>
                <a:spcPct val="105000"/>
              </a:lnSpc>
              <a:spcBef>
                <a:spcPts val="0"/>
              </a:spcBef>
              <a:spcAft>
                <a:spcPts val="0"/>
              </a:spcAft>
              <a:buNone/>
            </a:pPr>
            <a:endPar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b="0" i="0" u="none" strike="noStrike" kern="1200" cap="none" spc="0" normalizeH="0" baseline="0" noProof="0" dirty="0">
                <a:ln>
                  <a:noFill/>
                </a:ln>
                <a:solidFill>
                  <a:schemeClr val="accent2">
                    <a:lumMod val="75000"/>
                  </a:schemeClr>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student-wh@lists.upenn.edu</a:t>
            </a:r>
            <a:r>
              <a:rPr kumimoji="0" lang="en-US" b="0" i="0" u="none" strike="noStrike" kern="1200" cap="none" spc="0" normalizeH="0" baseline="0" noProof="0" dirty="0">
                <a:ln>
                  <a:noFill/>
                </a:ln>
                <a:solidFill>
                  <a:schemeClr val="accent2">
                    <a:lumMod val="75000"/>
                  </a:scheme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8, 2022</a:t>
            </a:r>
          </a:p>
        </p:txBody>
      </p:sp>
    </p:spTree>
    <p:extLst>
      <p:ext uri="{BB962C8B-B14F-4D97-AF65-F5344CB8AC3E}">
        <p14:creationId xmlns:p14="http://schemas.microsoft.com/office/powerpoint/2010/main" val="3514319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 reminders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2462213"/>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Please turn off your video function, and make sure you are on Mute.</a:t>
            </a:r>
          </a:p>
          <a:p>
            <a:pPr>
              <a:spcBef>
                <a:spcPts val="600"/>
              </a:spcBef>
              <a:buSzPct val="100000"/>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We will pause periodically during today’s meeting for comments and questions.</a:t>
            </a:r>
            <a:br>
              <a:rPr lang="en-US" sz="2400" dirty="0"/>
            </a:br>
            <a:r>
              <a:rPr lang="en-US" sz="2400" dirty="0"/>
              <a:t>You can also use the “raise hand” reaction, so someone on our team can recognize you.</a:t>
            </a: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8, 2022</a:t>
            </a:r>
          </a:p>
        </p:txBody>
      </p:sp>
    </p:spTree>
    <p:extLst>
      <p:ext uri="{BB962C8B-B14F-4D97-AF65-F5344CB8AC3E}">
        <p14:creationId xmlns:p14="http://schemas.microsoft.com/office/powerpoint/2010/main" val="2737316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r>
              <a:rPr lang="en-US" sz="4400" b="1" dirty="0"/>
              <a:t>Agenda</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lstStyle/>
          <a:p>
            <a:pPr>
              <a:buFont typeface="Arial" panose="020B0604020202020204" pitchFamily="34" charset="0"/>
              <a:buChar char="•"/>
            </a:pPr>
            <a:endParaRPr lang="en-US" sz="2400" dirty="0"/>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Student Name</a:t>
            </a: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Term Snapshots</a:t>
            </a: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Building out future terms</a:t>
            </a: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Recent changes and corrections</a:t>
            </a: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Q&amp;A and Wrap-up</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8, 2022</a:t>
            </a:r>
          </a:p>
        </p:txBody>
      </p:sp>
    </p:spTree>
    <p:extLst>
      <p:ext uri="{BB962C8B-B14F-4D97-AF65-F5344CB8AC3E}">
        <p14:creationId xmlns:p14="http://schemas.microsoft.com/office/powerpoint/2010/main" val="159978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r>
              <a:rPr lang="en-US" sz="4400" b="1" dirty="0"/>
              <a:t>Student Name</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normAutofit/>
          </a:bodyPr>
          <a:lstStyle/>
          <a:p>
            <a:pPr>
              <a:buFont typeface="Arial" panose="020B0604020202020204" pitchFamily="34" charset="0"/>
              <a:buChar char="•"/>
            </a:pPr>
            <a:endParaRPr lang="en-US" sz="2400" dirty="0"/>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Assumption: When students provide a Preferred First Name, that is the name they would like to see used for most outward-facing webpages and reports.</a:t>
            </a: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Assumption: The student Legal Name should be used in reports that require Legal Name; otherwise, the Preferred First Name, along with the other name fields, should be used.</a:t>
            </a: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The assumptions above are consistent with legacy reporting. The student’s Name field in PERSON_ALL_V incorporated their preferred name when one was available; the student’s Legal Name was in a separate field.  </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8, 2022</a:t>
            </a:r>
          </a:p>
        </p:txBody>
      </p:sp>
    </p:spTree>
    <p:extLst>
      <p:ext uri="{BB962C8B-B14F-4D97-AF65-F5344CB8AC3E}">
        <p14:creationId xmlns:p14="http://schemas.microsoft.com/office/powerpoint/2010/main" val="4165097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r>
              <a:rPr lang="en-US" sz="3200" b="1" dirty="0"/>
              <a:t>Student Name, continued</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normAutofit/>
          </a:bodyPr>
          <a:lstStyle/>
          <a:p>
            <a:pPr marL="635508" lvl="1" indent="-342900">
              <a:lnSpc>
                <a:spcPct val="100000"/>
              </a:lnSpc>
              <a:spcBef>
                <a:spcPts val="0"/>
              </a:spcBef>
              <a:spcAft>
                <a:spcPts val="0"/>
              </a:spcAft>
              <a:buFont typeface="Wingdings" panose="05000000000000000000" pitchFamily="2" charset="2"/>
              <a:buChar char="q"/>
            </a:pPr>
            <a:r>
              <a:rPr lang="en-US" dirty="0">
                <a:latin typeface="Calibri" panose="020F0502020204030204" pitchFamily="34" charset="0"/>
                <a:ea typeface="Calibri" panose="020F0502020204030204" pitchFamily="34" charset="0"/>
                <a:cs typeface="Times New Roman" panose="02020603050405020304" pitchFamily="18" charset="0"/>
              </a:rPr>
              <a:t>Currently, you can use the Preferred First Name by selecting it instead of the First Name, from STUDENT. The “Name” field, however, does not currently use the Preferred First Name.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Name is a concatenation, formatted as: </a:t>
            </a:r>
            <a:r>
              <a:rPr lang="en-US" dirty="0" err="1">
                <a:latin typeface="Calibri" panose="020F0502020204030204" pitchFamily="34" charset="0"/>
                <a:ea typeface="Calibri" panose="020F0502020204030204" pitchFamily="34" charset="0"/>
                <a:cs typeface="Times New Roman" panose="02020603050405020304" pitchFamily="18" charset="0"/>
              </a:rPr>
              <a:t>LastName,FirstName</a:t>
            </a:r>
            <a:r>
              <a:rPr lang="en-US" dirty="0">
                <a:latin typeface="Calibri" panose="020F0502020204030204" pitchFamily="34" charset="0"/>
                <a:ea typeface="Calibri" panose="020F0502020204030204" pitchFamily="34" charset="0"/>
                <a:cs typeface="Times New Roman" panose="02020603050405020304" pitchFamily="18" charset="0"/>
              </a:rPr>
              <a:t> Middle</a:t>
            </a: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58368" lvl="3" indent="0">
              <a:lnSpc>
                <a:spcPct val="100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We are proposing to change the Name field in STUDENT to be: </a:t>
            </a:r>
            <a:r>
              <a:rPr lang="en-US" sz="1600" b="1" dirty="0" err="1">
                <a:latin typeface="Calibri" panose="020F0502020204030204" pitchFamily="34" charset="0"/>
                <a:ea typeface="Calibri" panose="020F0502020204030204" pitchFamily="34" charset="0"/>
                <a:cs typeface="Times New Roman" panose="02020603050405020304" pitchFamily="18" charset="0"/>
              </a:rPr>
              <a:t>LastName,PreferredFirstName</a:t>
            </a:r>
            <a:r>
              <a:rPr lang="en-US" sz="1600" b="1" dirty="0">
                <a:latin typeface="Calibri" panose="020F0502020204030204" pitchFamily="34" charset="0"/>
                <a:ea typeface="Calibri" panose="020F0502020204030204" pitchFamily="34" charset="0"/>
                <a:cs typeface="Times New Roman" panose="02020603050405020304" pitchFamily="18" charset="0"/>
              </a:rPr>
              <a:t> Middle</a:t>
            </a:r>
          </a:p>
          <a:p>
            <a:pPr marL="658368" lvl="3" indent="0">
              <a:lnSpc>
                <a:spcPct val="100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We are proposing to put the Legal Name into ST_NAME_OTHER</a:t>
            </a:r>
          </a:p>
          <a:p>
            <a:pPr marL="475488" lvl="2" indent="0">
              <a:lnSpc>
                <a:spcPct val="100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Questions for SDUG:</a:t>
            </a:r>
          </a:p>
          <a:p>
            <a:pPr marL="932688" lvl="2" indent="-457200">
              <a:lnSpc>
                <a:spcPct val="100000"/>
              </a:lnSpc>
              <a:spcBef>
                <a:spcPts val="0"/>
              </a:spcBef>
              <a:spcAft>
                <a:spcPts val="0"/>
              </a:spcAft>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If we change the Name field in the DWNGSS_PS.STUDENT table to use the Preferred First Name, are there downstream implications? </a:t>
            </a:r>
          </a:p>
          <a:p>
            <a:pPr marL="932688" lvl="2" indent="-457200">
              <a:lnSpc>
                <a:spcPct val="100000"/>
              </a:lnSpc>
              <a:spcBef>
                <a:spcPts val="0"/>
              </a:spcBef>
              <a:spcAft>
                <a:spcPts val="0"/>
              </a:spcAft>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In your experience, what types of reports require Legal Name?</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8, 2022</a:t>
            </a:r>
          </a:p>
        </p:txBody>
      </p:sp>
      <p:pic>
        <p:nvPicPr>
          <p:cNvPr id="12" name="Picture 11">
            <a:extLst>
              <a:ext uri="{FF2B5EF4-FFF2-40B4-BE49-F238E27FC236}">
                <a16:creationId xmlns:a16="http://schemas.microsoft.com/office/drawing/2014/main" id="{D987E5DD-EA81-C514-E878-359F94E07AE0}"/>
              </a:ext>
            </a:extLst>
          </p:cNvPr>
          <p:cNvPicPr>
            <a:picLocks noChangeAspect="1"/>
          </p:cNvPicPr>
          <p:nvPr/>
        </p:nvPicPr>
        <p:blipFill>
          <a:blip r:embed="rId2"/>
          <a:stretch>
            <a:fillRect/>
          </a:stretch>
        </p:blipFill>
        <p:spPr>
          <a:xfrm>
            <a:off x="3288551" y="2837070"/>
            <a:ext cx="6474935" cy="968014"/>
          </a:xfrm>
          <a:prstGeom prst="rect">
            <a:avLst/>
          </a:prstGeom>
        </p:spPr>
      </p:pic>
    </p:spTree>
    <p:extLst>
      <p:ext uri="{BB962C8B-B14F-4D97-AF65-F5344CB8AC3E}">
        <p14:creationId xmlns:p14="http://schemas.microsoft.com/office/powerpoint/2010/main" val="1416356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r>
              <a:rPr lang="en-US" sz="4400" b="1" dirty="0"/>
              <a:t>Term snapshots</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normAutofit/>
          </a:bodyPr>
          <a:lstStyle/>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The plan is for the first Pennant Student Records term snapshot to be done at the time of the Fall 2022 census. That would be one week following the last day to drop a course </a:t>
            </a:r>
            <a:r>
              <a:rPr lang="en-US" sz="1600" dirty="0">
                <a:latin typeface="Calibri" panose="020F0502020204030204" pitchFamily="34" charset="0"/>
                <a:ea typeface="Calibri" panose="020F0502020204030204" pitchFamily="34" charset="0"/>
                <a:cs typeface="Times New Roman" panose="02020603050405020304" pitchFamily="18" charset="0"/>
              </a:rPr>
              <a:t>(10/10/2022 + 7 days. Date based on drop date for part-of-term </a:t>
            </a:r>
            <a:r>
              <a:rPr lang="en-US" sz="1600">
                <a:latin typeface="Calibri" panose="020F0502020204030204" pitchFamily="34" charset="0"/>
                <a:ea typeface="Calibri" panose="020F0502020204030204" pitchFamily="34" charset="0"/>
                <a:cs typeface="Times New Roman" panose="02020603050405020304" pitchFamily="18" charset="0"/>
              </a:rPr>
              <a:t>= the </a:t>
            </a:r>
            <a:r>
              <a:rPr lang="en-US" sz="1600" dirty="0">
                <a:latin typeface="Calibri" panose="020F0502020204030204" pitchFamily="34" charset="0"/>
                <a:ea typeface="Calibri" panose="020F0502020204030204" pitchFamily="34" charset="0"/>
                <a:cs typeface="Times New Roman" panose="02020603050405020304" pitchFamily="18" charset="0"/>
              </a:rPr>
              <a:t>Full Term).</a:t>
            </a: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Table structures will be the same as the regular Pennant Student Records reporting tables, with the addition of a column indicating which snapshot for the term (</a:t>
            </a:r>
            <a:r>
              <a:rPr lang="en-US" sz="2000" b="1" dirty="0">
                <a:latin typeface="Calibri" panose="020F0502020204030204" pitchFamily="34" charset="0"/>
                <a:ea typeface="Calibri" panose="020F0502020204030204" pitchFamily="34" charset="0"/>
                <a:cs typeface="Times New Roman" panose="02020603050405020304" pitchFamily="18" charset="0"/>
              </a:rPr>
              <a:t>C</a:t>
            </a:r>
            <a:r>
              <a:rPr lang="en-US" sz="2000" dirty="0">
                <a:latin typeface="Calibri" panose="020F0502020204030204" pitchFamily="34" charset="0"/>
                <a:ea typeface="Calibri" panose="020F0502020204030204" pitchFamily="34" charset="0"/>
                <a:cs typeface="Times New Roman" panose="02020603050405020304" pitchFamily="18" charset="0"/>
              </a:rPr>
              <a:t>ensus snapshot, </a:t>
            </a:r>
            <a:r>
              <a:rPr lang="en-US" sz="2000" b="1" dirty="0">
                <a:latin typeface="Calibri" panose="020F0502020204030204" pitchFamily="34" charset="0"/>
                <a:ea typeface="Calibri" panose="020F0502020204030204" pitchFamily="34" charset="0"/>
                <a:cs typeface="Times New Roman" panose="02020603050405020304" pitchFamily="18" charset="0"/>
              </a:rPr>
              <a:t>F</a:t>
            </a:r>
            <a:r>
              <a:rPr lang="en-US" sz="2000" dirty="0">
                <a:latin typeface="Calibri" panose="020F0502020204030204" pitchFamily="34" charset="0"/>
                <a:ea typeface="Calibri" panose="020F0502020204030204" pitchFamily="34" charset="0"/>
                <a:cs typeface="Times New Roman" panose="02020603050405020304" pitchFamily="18" charset="0"/>
              </a:rPr>
              <a:t>inal snapshot, etc.)</a:t>
            </a: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Questions for SDUG:</a:t>
            </a:r>
          </a:p>
          <a:p>
            <a:pPr marL="818388" lvl="2" indent="-342900">
              <a:lnSpc>
                <a:spcPct val="100000"/>
              </a:lnSpc>
              <a:spcBef>
                <a:spcPts val="0"/>
              </a:spcBef>
              <a:spcAft>
                <a:spcPts val="0"/>
              </a:spcAft>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For what purposes would you use a snapshot taken at the beginning of the term?  After Advance Registration? On the first day of classes? after the end of the Add period? Or is a Census and a Final snap enough?</a:t>
            </a:r>
          </a:p>
          <a:p>
            <a:pPr marL="818388" lvl="2" indent="-342900">
              <a:lnSpc>
                <a:spcPct val="100000"/>
              </a:lnSpc>
              <a:spcBef>
                <a:spcPts val="0"/>
              </a:spcBef>
              <a:spcAft>
                <a:spcPts val="0"/>
              </a:spcAft>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Should the Final snap be based on the </a:t>
            </a:r>
            <a:r>
              <a:rPr lang="en-US" sz="1600" dirty="0" err="1">
                <a:latin typeface="Calibri" panose="020F0502020204030204" pitchFamily="34" charset="0"/>
                <a:ea typeface="Calibri" panose="020F0502020204030204" pitchFamily="34" charset="0"/>
                <a:cs typeface="Times New Roman" panose="02020603050405020304" pitchFamily="18" charset="0"/>
              </a:rPr>
              <a:t>term_end_date</a:t>
            </a:r>
            <a:r>
              <a:rPr lang="en-US" sz="1600" dirty="0">
                <a:latin typeface="Calibri" panose="020F0502020204030204" pitchFamily="34" charset="0"/>
                <a:ea typeface="Calibri" panose="020F0502020204030204" pitchFamily="34" charset="0"/>
                <a:cs typeface="Times New Roman" panose="02020603050405020304" pitchFamily="18" charset="0"/>
              </a:rPr>
              <a:t> in the NGSS term table? Is there a business reason to snap it later than that?</a:t>
            </a:r>
          </a:p>
          <a:p>
            <a:pPr marL="818388" lvl="2" indent="-342900">
              <a:lnSpc>
                <a:spcPct val="100000"/>
              </a:lnSpc>
              <a:spcBef>
                <a:spcPts val="0"/>
              </a:spcBef>
              <a:spcAft>
                <a:spcPts val="0"/>
              </a:spcAft>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Term-specific tables, such as ST_TERM, ST_DEGREE_TERM, ST_ADVISOR, etc. would have the </a:t>
            </a:r>
            <a:r>
              <a:rPr lang="en-US" sz="1600" i="1" dirty="0">
                <a:latin typeface="Calibri" panose="020F0502020204030204" pitchFamily="34" charset="0"/>
                <a:ea typeface="Calibri" panose="020F0502020204030204" pitchFamily="34" charset="0"/>
                <a:cs typeface="Times New Roman" panose="02020603050405020304" pitchFamily="18" charset="0"/>
              </a:rPr>
              <a:t>current</a:t>
            </a:r>
            <a:r>
              <a:rPr lang="en-US" sz="1600" dirty="0">
                <a:latin typeface="Calibri" panose="020F0502020204030204" pitchFamily="34" charset="0"/>
                <a:ea typeface="Calibri" panose="020F0502020204030204" pitchFamily="34" charset="0"/>
                <a:cs typeface="Times New Roman" panose="02020603050405020304" pitchFamily="18" charset="0"/>
              </a:rPr>
              <a:t> term’s information in the snapshot, but not previous terms. Is that acceptable, and if not, is there a business reason to have the entire history of previous terms captured in a snapshot?</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8, 2022</a:t>
            </a:r>
          </a:p>
        </p:txBody>
      </p:sp>
    </p:spTree>
    <p:extLst>
      <p:ext uri="{BB962C8B-B14F-4D97-AF65-F5344CB8AC3E}">
        <p14:creationId xmlns:p14="http://schemas.microsoft.com/office/powerpoint/2010/main" val="4010238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r>
              <a:rPr lang="en-US" sz="4400" b="1" dirty="0"/>
              <a:t>Building out future terms</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a:xfrm>
            <a:off x="1097279" y="1845734"/>
            <a:ext cx="10278643" cy="4397750"/>
          </a:xfrm>
        </p:spPr>
        <p:txBody>
          <a:bodyPr>
            <a:normAutofit/>
          </a:bodyPr>
          <a:lstStyle/>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Currently, we “build out” the term-by-term views of the data to the next-next term.  </a:t>
            </a: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If we were to change this practice, and only build up to and including the current term, and then populate the future terms only </a:t>
            </a:r>
            <a:r>
              <a:rPr lang="en-US" sz="2000" i="1" dirty="0">
                <a:latin typeface="Calibri" panose="020F0502020204030204" pitchFamily="34" charset="0"/>
                <a:ea typeface="Calibri" panose="020F0502020204030204" pitchFamily="34" charset="0"/>
                <a:cs typeface="Times New Roman" panose="02020603050405020304" pitchFamily="18" charset="0"/>
              </a:rPr>
              <a:t>after Advance Registration for the future terms</a:t>
            </a:r>
            <a:r>
              <a:rPr lang="en-US" sz="2000" dirty="0">
                <a:latin typeface="Calibri" panose="020F0502020204030204" pitchFamily="34" charset="0"/>
                <a:ea typeface="Calibri" panose="020F0502020204030204" pitchFamily="34" charset="0"/>
                <a:cs typeface="Times New Roman" panose="02020603050405020304" pitchFamily="18" charset="0"/>
              </a:rPr>
              <a:t> has occurred, would that cause problems for your school’s or center’s reporting?</a:t>
            </a: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8, 2022</a:t>
            </a:r>
          </a:p>
        </p:txBody>
      </p:sp>
      <p:pic>
        <p:nvPicPr>
          <p:cNvPr id="6" name="Picture 5">
            <a:extLst>
              <a:ext uri="{FF2B5EF4-FFF2-40B4-BE49-F238E27FC236}">
                <a16:creationId xmlns:a16="http://schemas.microsoft.com/office/drawing/2014/main" id="{1183F898-8774-6AE5-EBA2-586FEB772402}"/>
              </a:ext>
            </a:extLst>
          </p:cNvPr>
          <p:cNvPicPr>
            <a:picLocks noChangeAspect="1"/>
          </p:cNvPicPr>
          <p:nvPr/>
        </p:nvPicPr>
        <p:blipFill>
          <a:blip r:embed="rId2"/>
          <a:stretch>
            <a:fillRect/>
          </a:stretch>
        </p:blipFill>
        <p:spPr>
          <a:xfrm>
            <a:off x="3348877" y="2309107"/>
            <a:ext cx="4654581" cy="1551527"/>
          </a:xfrm>
          <a:prstGeom prst="rect">
            <a:avLst/>
          </a:prstGeom>
        </p:spPr>
      </p:pic>
      <p:pic>
        <p:nvPicPr>
          <p:cNvPr id="8" name="Picture 7">
            <a:extLst>
              <a:ext uri="{FF2B5EF4-FFF2-40B4-BE49-F238E27FC236}">
                <a16:creationId xmlns:a16="http://schemas.microsoft.com/office/drawing/2014/main" id="{43B0CDC3-F541-FF19-7304-1373E11EE621}"/>
              </a:ext>
            </a:extLst>
          </p:cNvPr>
          <p:cNvPicPr>
            <a:picLocks noChangeAspect="1"/>
          </p:cNvPicPr>
          <p:nvPr/>
        </p:nvPicPr>
        <p:blipFill>
          <a:blip r:embed="rId3"/>
          <a:stretch>
            <a:fillRect/>
          </a:stretch>
        </p:blipFill>
        <p:spPr>
          <a:xfrm>
            <a:off x="3347068" y="5038016"/>
            <a:ext cx="4654581" cy="1032586"/>
          </a:xfrm>
          <a:prstGeom prst="rect">
            <a:avLst/>
          </a:prstGeom>
        </p:spPr>
      </p:pic>
    </p:spTree>
    <p:extLst>
      <p:ext uri="{BB962C8B-B14F-4D97-AF65-F5344CB8AC3E}">
        <p14:creationId xmlns:p14="http://schemas.microsoft.com/office/powerpoint/2010/main" val="1867303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r>
              <a:rPr lang="en-US" sz="4400" b="1" dirty="0"/>
              <a:t>Recent changes and corrections</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normAutofit/>
          </a:bodyPr>
          <a:lstStyle/>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CRSE_SECTION: Changed the source for the ENRL_CUTOFF_DATE and DROP_CUTOFF_DATE </a:t>
            </a: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CRSE_SECTION: Changed the source for the CREDIT_HOURS_BU</a:t>
            </a: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8, 2022</a:t>
            </a:r>
          </a:p>
        </p:txBody>
      </p:sp>
      <p:pic>
        <p:nvPicPr>
          <p:cNvPr id="6" name="Picture 5">
            <a:extLst>
              <a:ext uri="{FF2B5EF4-FFF2-40B4-BE49-F238E27FC236}">
                <a16:creationId xmlns:a16="http://schemas.microsoft.com/office/drawing/2014/main" id="{D678AA91-1435-7706-C9FA-E07D45A2152C}"/>
              </a:ext>
            </a:extLst>
          </p:cNvPr>
          <p:cNvPicPr>
            <a:picLocks noChangeAspect="1"/>
          </p:cNvPicPr>
          <p:nvPr/>
        </p:nvPicPr>
        <p:blipFill>
          <a:blip r:embed="rId2"/>
          <a:stretch>
            <a:fillRect/>
          </a:stretch>
        </p:blipFill>
        <p:spPr>
          <a:xfrm>
            <a:off x="3381486" y="2471665"/>
            <a:ext cx="7049484" cy="362001"/>
          </a:xfrm>
          <a:prstGeom prst="rect">
            <a:avLst/>
          </a:prstGeom>
        </p:spPr>
      </p:pic>
      <p:pic>
        <p:nvPicPr>
          <p:cNvPr id="8" name="Picture 7">
            <a:extLst>
              <a:ext uri="{FF2B5EF4-FFF2-40B4-BE49-F238E27FC236}">
                <a16:creationId xmlns:a16="http://schemas.microsoft.com/office/drawing/2014/main" id="{C333B629-46DF-5AAB-24EC-945BF72B7943}"/>
              </a:ext>
            </a:extLst>
          </p:cNvPr>
          <p:cNvPicPr>
            <a:picLocks noChangeAspect="1"/>
          </p:cNvPicPr>
          <p:nvPr/>
        </p:nvPicPr>
        <p:blipFill>
          <a:blip r:embed="rId3"/>
          <a:stretch>
            <a:fillRect/>
          </a:stretch>
        </p:blipFill>
        <p:spPr>
          <a:xfrm>
            <a:off x="3405302" y="3086510"/>
            <a:ext cx="6944694" cy="362001"/>
          </a:xfrm>
          <a:prstGeom prst="rect">
            <a:avLst/>
          </a:prstGeom>
        </p:spPr>
      </p:pic>
      <p:pic>
        <p:nvPicPr>
          <p:cNvPr id="10" name="Picture 9">
            <a:extLst>
              <a:ext uri="{FF2B5EF4-FFF2-40B4-BE49-F238E27FC236}">
                <a16:creationId xmlns:a16="http://schemas.microsoft.com/office/drawing/2014/main" id="{4846BCEF-2296-138A-4F77-E6B73D218986}"/>
              </a:ext>
            </a:extLst>
          </p:cNvPr>
          <p:cNvPicPr>
            <a:picLocks noChangeAspect="1"/>
          </p:cNvPicPr>
          <p:nvPr/>
        </p:nvPicPr>
        <p:blipFill>
          <a:blip r:embed="rId4"/>
          <a:stretch>
            <a:fillRect/>
          </a:stretch>
        </p:blipFill>
        <p:spPr>
          <a:xfrm>
            <a:off x="3381486" y="4485488"/>
            <a:ext cx="6992326" cy="838317"/>
          </a:xfrm>
          <a:prstGeom prst="rect">
            <a:avLst/>
          </a:prstGeom>
        </p:spPr>
      </p:pic>
    </p:spTree>
    <p:extLst>
      <p:ext uri="{BB962C8B-B14F-4D97-AF65-F5344CB8AC3E}">
        <p14:creationId xmlns:p14="http://schemas.microsoft.com/office/powerpoint/2010/main" val="3954695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r>
              <a:rPr lang="en-US" sz="4400" b="1" dirty="0"/>
              <a:t>Recent changes and corrections</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normAutofit/>
          </a:bodyPr>
          <a:lstStyle/>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ST_ENROLLMENT: Correction to population of credits for enrollments that have rolled to Academic History.</a:t>
            </a: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ST_TERM: Correction to the population of the REGISTERED_CREDIT_BU field. </a:t>
            </a:r>
          </a:p>
          <a:p>
            <a:pPr marL="475488" lvl="2" indent="0">
              <a:lnSpc>
                <a:spcPct val="100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Now includes auditors, and people taking masters thesis &amp; dissertation courses.</a:t>
            </a:r>
          </a:p>
          <a:p>
            <a:pPr marL="475488" lvl="2"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ST_DEGREE_TERM:  No longer populating “term statistics” (credits, </a:t>
            </a:r>
            <a:r>
              <a:rPr lang="en-US" sz="2000" dirty="0" err="1">
                <a:latin typeface="Calibri" panose="020F0502020204030204" pitchFamily="34" charset="0"/>
                <a:ea typeface="Calibri" panose="020F0502020204030204" pitchFamily="34" charset="0"/>
                <a:cs typeface="Times New Roman" panose="02020603050405020304" pitchFamily="18" charset="0"/>
              </a:rPr>
              <a:t>Qlty</a:t>
            </a:r>
            <a:r>
              <a:rPr lang="en-US" sz="2000" dirty="0">
                <a:latin typeface="Calibri" panose="020F0502020204030204" pitchFamily="34" charset="0"/>
                <a:ea typeface="Calibri" panose="020F0502020204030204" pitchFamily="34" charset="0"/>
                <a:cs typeface="Times New Roman" panose="02020603050405020304" pitchFamily="18" charset="0"/>
              </a:rPr>
              <a:t> Pts, GPA, etc.) for future terms or when the BU value is Null.	</a:t>
            </a: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(Term-based tables): Correction to the term-by-term build out for people who have separated from the University.   i.e. when the student status is inactive.</a:t>
            </a:r>
          </a:p>
          <a:p>
            <a:pPr marL="635508" lvl="1" indent="-342900">
              <a:lnSpc>
                <a:spcPct val="100000"/>
              </a:lnSpc>
              <a:spcBef>
                <a:spcPts val="0"/>
              </a:spcBef>
              <a:spcAft>
                <a:spcPts val="0"/>
              </a:spcAft>
              <a:buFont typeface="Wingdings" panose="05000000000000000000" pitchFamily="2" charset="2"/>
              <a:buChar char="q"/>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8, 2022</a:t>
            </a:r>
          </a:p>
        </p:txBody>
      </p:sp>
    </p:spTree>
    <p:extLst>
      <p:ext uri="{BB962C8B-B14F-4D97-AF65-F5344CB8AC3E}">
        <p14:creationId xmlns:p14="http://schemas.microsoft.com/office/powerpoint/2010/main" val="45877537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10930</TotalTime>
  <Words>932</Words>
  <Application>Microsoft Office PowerPoint</Application>
  <PresentationFormat>Widescreen</PresentationFormat>
  <Paragraphs>92</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Retrospect</vt:lpstr>
      <vt:lpstr>PowerPoint Presentation</vt:lpstr>
      <vt:lpstr>Remote meeting reminders</vt:lpstr>
      <vt:lpstr>Agenda</vt:lpstr>
      <vt:lpstr>Student Name</vt:lpstr>
      <vt:lpstr>Student Name, continued</vt:lpstr>
      <vt:lpstr>Term snapshots</vt:lpstr>
      <vt:lpstr>Building out future terms</vt:lpstr>
      <vt:lpstr>Recent changes and corrections</vt:lpstr>
      <vt:lpstr>Recent changes and corrections</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Collins, Susan Jennifer</cp:lastModifiedBy>
  <cp:revision>534</cp:revision>
  <dcterms:created xsi:type="dcterms:W3CDTF">2020-03-09T13:56:43Z</dcterms:created>
  <dcterms:modified xsi:type="dcterms:W3CDTF">2022-09-08T16:08:01Z</dcterms:modified>
</cp:coreProperties>
</file>