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70" r:id="rId2"/>
    <p:sldId id="286" r:id="rId3"/>
    <p:sldId id="271" r:id="rId4"/>
    <p:sldId id="311" r:id="rId5"/>
    <p:sldId id="305" r:id="rId6"/>
    <p:sldId id="308" r:id="rId7"/>
    <p:sldId id="306" r:id="rId8"/>
    <p:sldId id="307" r:id="rId9"/>
    <p:sldId id="309" r:id="rId10"/>
    <p:sldId id="310" r:id="rId11"/>
    <p:sldId id="30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A5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357" autoAdjust="0"/>
  </p:normalViewPr>
  <p:slideViewPr>
    <p:cSldViewPr snapToGrid="0">
      <p:cViewPr varScale="1">
        <p:scale>
          <a:sx n="65" d="100"/>
          <a:sy n="65" d="100"/>
        </p:scale>
        <p:origin x="724" y="60"/>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8/10/2022</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8/10/2022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2</a:t>
            </a:fld>
            <a:endParaRPr lang="en-US" dirty="0"/>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6955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664914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46330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598642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8/10/2022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5181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187870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8/10/2022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540328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8/10/2022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712980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8/10/2022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19684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8/10/2022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237748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8/10/2022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56162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8/10/2022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94165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hyperlink" Target="https://provider.www.upenn.edu/computing/da/dw/pennant-student-records/PENNANT_RECORDS_ERD_SUMMARY.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provider.www.upenn.edu/computing/da/dw/pennant-student-records/st_email.e.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August 11, 2022</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11, 2022</a:t>
            </a:r>
          </a:p>
        </p:txBody>
      </p:sp>
    </p:spTree>
    <p:extLst>
      <p:ext uri="{BB962C8B-B14F-4D97-AF65-F5344CB8AC3E}">
        <p14:creationId xmlns:p14="http://schemas.microsoft.com/office/powerpoint/2010/main" val="110181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pPr marL="292608" lvl="1">
              <a:lnSpc>
                <a:spcPct val="100000"/>
              </a:lnSpc>
              <a:spcBef>
                <a:spcPts val="0"/>
              </a:spcBef>
              <a:spcAft>
                <a:spcPts val="0"/>
              </a:spcAft>
            </a:pPr>
            <a:r>
              <a:rPr lang="en-US" sz="3600" dirty="0">
                <a:latin typeface="Calibri" panose="020F0502020204030204" pitchFamily="34" charset="0"/>
                <a:ea typeface="Calibri" panose="020F0502020204030204" pitchFamily="34" charset="0"/>
                <a:cs typeface="Times New Roman" panose="02020603050405020304" pitchFamily="18" charset="0"/>
              </a:rPr>
              <a:t>Some questions and a few answers, continued</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a:xfrm>
            <a:off x="1333254" y="1968380"/>
            <a:ext cx="10058400" cy="4023360"/>
          </a:xfrm>
        </p:spPr>
        <p:txBody>
          <a:bodyPr/>
          <a:lstStyle/>
          <a:p>
            <a:pPr marL="635508" lvl="1" indent="-342900">
              <a:lnSpc>
                <a:spcPct val="100000"/>
              </a:lnSpc>
              <a:spcBef>
                <a:spcPts val="0"/>
              </a:spcBef>
              <a:spcAft>
                <a:spcPts val="0"/>
              </a:spcAft>
              <a:buFont typeface="Abadi Extra Light" panose="020B0204020104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When does “</a:t>
            </a:r>
            <a:r>
              <a:rPr lang="en-US" sz="2000" dirty="0" err="1">
                <a:latin typeface="Calibri" panose="020F0502020204030204" pitchFamily="34" charset="0"/>
                <a:ea typeface="Calibri" panose="020F0502020204030204" pitchFamily="34" charset="0"/>
                <a:cs typeface="Times New Roman" panose="02020603050405020304" pitchFamily="18" charset="0"/>
              </a:rPr>
              <a:t>current_academic_term</a:t>
            </a:r>
            <a:r>
              <a:rPr lang="en-US" sz="2000" dirty="0">
                <a:latin typeface="Calibri" panose="020F0502020204030204" pitchFamily="34" charset="0"/>
                <a:ea typeface="Calibri" panose="020F0502020204030204" pitchFamily="34" charset="0"/>
                <a:cs typeface="Times New Roman" panose="02020603050405020304" pitchFamily="18" charset="0"/>
              </a:rPr>
              <a:t>” in the PRESENT_PERIOD table change?</a:t>
            </a:r>
          </a:p>
          <a:p>
            <a:pPr marL="818388" lvl="2" indent="-342900">
              <a:lnSpc>
                <a:spcPct val="100000"/>
              </a:lnSpc>
              <a:spcBef>
                <a:spcPts val="0"/>
              </a:spcBef>
              <a:spcAft>
                <a:spcPts val="0"/>
              </a:spcAft>
              <a:buFont typeface="Abadi Extra Light" panose="020B0204020104020204" pitchFamily="34" charset="0"/>
              <a:buChar char="?"/>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41248" lvl="4" indent="0">
              <a:lnSpc>
                <a:spcPct val="100000"/>
              </a:lnSpc>
              <a:spcBef>
                <a:spcPts val="0"/>
              </a:spcBef>
              <a:spcAft>
                <a:spcPts val="0"/>
              </a:spcAft>
              <a:buNone/>
            </a:pPr>
            <a:r>
              <a:rPr lang="en-US" sz="2000" dirty="0">
                <a:latin typeface="Calibri" panose="020F0502020204030204" pitchFamily="34" charset="0"/>
                <a:ea typeface="Calibri" panose="020F0502020204030204" pitchFamily="34" charset="0"/>
                <a:cs typeface="Times New Roman" panose="02020603050405020304" pitchFamily="18" charset="0"/>
              </a:rPr>
              <a:t>Currently, the term moves forward on the day following the last day of the term, using the dates in Banner’s term table, which is found in the warehouse in DWNGSS.V_TERM.</a:t>
            </a:r>
          </a:p>
          <a:p>
            <a:pPr marL="841248" lvl="4"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41248" lvl="4" indent="0">
              <a:lnSpc>
                <a:spcPct val="100000"/>
              </a:lnSpc>
              <a:spcBef>
                <a:spcPts val="0"/>
              </a:spcBef>
              <a:spcAft>
                <a:spcPts val="0"/>
              </a:spcAft>
              <a:buNone/>
            </a:pPr>
            <a:r>
              <a:rPr lang="en-US" sz="2000" dirty="0">
                <a:latin typeface="Calibri" panose="020F0502020204030204" pitchFamily="34" charset="0"/>
                <a:ea typeface="Calibri" panose="020F0502020204030204" pitchFamily="34" charset="0"/>
                <a:cs typeface="Times New Roman" panose="02020603050405020304" pitchFamily="18" charset="0"/>
              </a:rPr>
              <a:t>So, for example, the </a:t>
            </a:r>
            <a:r>
              <a:rPr lang="en-US" sz="2000" dirty="0" err="1">
                <a:latin typeface="Calibri" panose="020F0502020204030204" pitchFamily="34" charset="0"/>
                <a:ea typeface="Calibri" panose="020F0502020204030204" pitchFamily="34" charset="0"/>
                <a:cs typeface="Times New Roman" panose="02020603050405020304" pitchFamily="18" charset="0"/>
              </a:rPr>
              <a:t>current_academic_term</a:t>
            </a:r>
            <a:r>
              <a:rPr lang="en-US" sz="2000" dirty="0">
                <a:latin typeface="Calibri" panose="020F0502020204030204" pitchFamily="34" charset="0"/>
                <a:ea typeface="Calibri" panose="020F0502020204030204" pitchFamily="34" charset="0"/>
                <a:cs typeface="Times New Roman" panose="02020603050405020304" pitchFamily="18" charset="0"/>
              </a:rPr>
              <a:t> will switch from Fall to Spring on 12/23/2022, and from Spring to Summer on 5/10/2023, i.e., the day following the last day of each of those terms:</a:t>
            </a:r>
          </a:p>
          <a:p>
            <a:pPr marL="841248" lvl="4"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11, 2022</a:t>
            </a:r>
          </a:p>
        </p:txBody>
      </p:sp>
      <p:pic>
        <p:nvPicPr>
          <p:cNvPr id="2050" name="Picture 1">
            <a:extLst>
              <a:ext uri="{FF2B5EF4-FFF2-40B4-BE49-F238E27FC236}">
                <a16:creationId xmlns:a16="http://schemas.microsoft.com/office/drawing/2014/main" id="{3ABFC066-BDBF-DC0E-B6E5-346DB7B7A5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2285" y="4555820"/>
            <a:ext cx="4987429" cy="1435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7301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b="1" dirty="0">
                <a:solidFill>
                  <a:schemeClr val="tx1"/>
                </a:solidFill>
              </a:rPr>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lvl="1" indent="0">
              <a:lnSpc>
                <a:spcPct val="105000"/>
              </a:lnSpc>
              <a:spcBef>
                <a:spcPts val="0"/>
              </a:spcBef>
              <a:spcAft>
                <a:spcPts val="0"/>
              </a:spcAft>
              <a:buNone/>
            </a:pPr>
            <a:endParaRPr lang="en-US" sz="1400" u="sng" dirty="0">
              <a:solidFill>
                <a:srgbClr val="0563C1"/>
              </a:solidFill>
              <a:effectLst/>
              <a:latin typeface="Calibri" panose="020F0502020204030204" pitchFamily="34" charset="0"/>
              <a:ea typeface="Times New Roman" panose="02020603050405020304" pitchFamily="18" charset="0"/>
            </a:endParaRPr>
          </a:p>
          <a:p>
            <a:pPr marL="457200" lvl="1" indent="0">
              <a:lnSpc>
                <a:spcPct val="105000"/>
              </a:lnSpc>
              <a:spcBef>
                <a:spcPts val="0"/>
              </a:spcBef>
              <a:spcAft>
                <a:spcPts val="0"/>
              </a:spcAft>
              <a:buNone/>
            </a:pPr>
            <a:endParaRPr lang="en-US" sz="2400" dirty="0">
              <a:latin typeface="Calibri" panose="020F0502020204030204" pitchFamily="34" charset="0"/>
              <a:ea typeface="Times New Roman" panose="02020603050405020304" pitchFamily="18" charset="0"/>
            </a:endParaRPr>
          </a:p>
          <a:p>
            <a:pPr marL="457200" lvl="1" indent="0">
              <a:lnSpc>
                <a:spcPct val="105000"/>
              </a:lnSpc>
              <a:spcBef>
                <a:spcPts val="0"/>
              </a:spcBef>
              <a:spcAft>
                <a:spcPts val="0"/>
              </a:spcAft>
              <a:buNone/>
            </a:pP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Upcoming meetings (2</a:t>
            </a:r>
            <a:r>
              <a:rPr kumimoji="0" lang="en-US" b="0" i="0" u="none" strike="noStrike" kern="1200" cap="none" spc="0" normalizeH="0" baseline="30000" noProof="0" dirty="0">
                <a:ln>
                  <a:noFill/>
                </a:ln>
                <a:solidFill>
                  <a:schemeClr val="tx1"/>
                </a:solidFill>
                <a:effectLst/>
                <a:uLnTx/>
                <a:uFillTx/>
                <a:latin typeface="Calibri" panose="020F0502020204030204"/>
                <a:ea typeface="+mn-ea"/>
                <a:cs typeface="+mn-cs"/>
              </a:rPr>
              <a:t>nd</a:t>
            </a: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 Thursday, each month, 11:00 am – noon):</a:t>
            </a:r>
          </a:p>
          <a:p>
            <a:pPr marL="457200" lvl="1" indent="0">
              <a:lnSpc>
                <a:spcPct val="105000"/>
              </a:lnSpc>
              <a:spcBef>
                <a:spcPts val="0"/>
              </a:spcBef>
              <a:spcAft>
                <a:spcPts val="0"/>
              </a:spcAft>
              <a:buNone/>
            </a:pPr>
            <a:r>
              <a:rPr lang="en-US" dirty="0">
                <a:solidFill>
                  <a:schemeClr val="tx1"/>
                </a:solidFill>
                <a:latin typeface="Calibri" panose="020F0502020204030204"/>
              </a:rPr>
              <a:t>September 8, October 13, November 10</a:t>
            </a:r>
          </a:p>
          <a:p>
            <a:pPr marL="457200" lvl="1" indent="0">
              <a:lnSpc>
                <a:spcPct val="105000"/>
              </a:lnSpc>
              <a:spcBef>
                <a:spcPts val="0"/>
              </a:spcBef>
              <a:spcAft>
                <a:spcPts val="0"/>
              </a:spcAft>
              <a:buNone/>
            </a:pP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We will send out the meeting link ahead of time to student-wh@lists.upenn.edu</a:t>
            </a:r>
          </a:p>
          <a:p>
            <a:pPr marL="457200" lvl="1" indent="0">
              <a:lnSpc>
                <a:spcPct val="105000"/>
              </a:lnSpc>
              <a:spcBef>
                <a:spcPts val="0"/>
              </a:spcBef>
              <a:spcAft>
                <a:spcPts val="0"/>
              </a:spcAft>
              <a:buNone/>
            </a:pPr>
            <a:endParaRPr lang="en-US" dirty="0">
              <a:solidFill>
                <a:schemeClr val="tx1"/>
              </a:solidFill>
              <a:latin typeface="Calibri" panose="020F0502020204030204"/>
            </a:endParaRPr>
          </a:p>
          <a:p>
            <a:pPr marL="457200" lvl="1" indent="0">
              <a:lnSpc>
                <a:spcPct val="105000"/>
              </a:lnSpc>
              <a:spcBef>
                <a:spcPts val="0"/>
              </a:spcBef>
              <a:spcAft>
                <a:spcPts val="0"/>
              </a:spcAft>
              <a:buNone/>
            </a:pPr>
            <a:endParaRPr kumimoji="0" lang="en-US" b="0" i="0" u="none" strike="noStrike" kern="1200" cap="none" spc="0" normalizeH="0" baseline="0" noProof="0" dirty="0">
              <a:ln>
                <a:noFill/>
              </a:ln>
              <a:solidFill>
                <a:schemeClr val="tx1"/>
              </a:solidFill>
              <a:effectLst/>
              <a:uLnTx/>
              <a:uFillTx/>
              <a:latin typeface="Calibri" panose="020F0502020204030204"/>
              <a:ea typeface="+mn-ea"/>
              <a:cs typeface="+mn-cs"/>
            </a:endParaRPr>
          </a:p>
          <a:p>
            <a:pPr marL="457200" lvl="1" indent="0">
              <a:lnSpc>
                <a:spcPct val="105000"/>
              </a:lnSpc>
              <a:spcBef>
                <a:spcPts val="0"/>
              </a:spcBef>
              <a:spcAft>
                <a:spcPts val="0"/>
              </a:spcAft>
              <a:buNone/>
            </a:pP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Follow-up questions/comments: </a:t>
            </a:r>
            <a:r>
              <a:rPr kumimoji="0" lang="en-US" b="0" i="0" u="none" strike="noStrike" kern="1200" cap="none" spc="0" normalizeH="0" baseline="0" noProof="0" dirty="0">
                <a:ln>
                  <a:noFill/>
                </a:ln>
                <a:solidFill>
                  <a:schemeClr val="accent2">
                    <a:lumMod val="75000"/>
                  </a:schemeClr>
                </a:solidFill>
                <a:effectLst/>
                <a:uLnTx/>
                <a:uFillTx/>
                <a:latin typeface="Calibri" panose="020F0502020204030204"/>
                <a:ea typeface="+mn-ea"/>
                <a:cs typeface="+mn-cs"/>
                <a:hlinkClick r:id="rId2">
                  <a:extLst>
                    <a:ext uri="{A12FA001-AC4F-418D-AE19-62706E023703}">
                      <ahyp:hlinkClr xmlns:ahyp="http://schemas.microsoft.com/office/drawing/2018/hyperlinkcolor" val="tx"/>
                    </a:ext>
                  </a:extLst>
                </a:hlinkClick>
              </a:rPr>
              <a:t>da-staff@isc.upenn.edu</a:t>
            </a:r>
            <a:r>
              <a:rPr kumimoji="0" lang="en-US" b="0" i="0" u="none" strike="noStrike" kern="1200" cap="none" spc="0" normalizeH="0" baseline="0" noProof="0" dirty="0">
                <a:ln>
                  <a:noFill/>
                </a:ln>
                <a:solidFill>
                  <a:schemeClr val="accent2">
                    <a:lumMod val="75000"/>
                  </a:schemeClr>
                </a:solidFill>
                <a:effectLst/>
                <a:uLnTx/>
                <a:uFillTx/>
                <a:latin typeface="Calibri" panose="020F0502020204030204"/>
                <a:ea typeface="+mn-ea"/>
                <a:cs typeface="+mn-cs"/>
              </a:rPr>
              <a:t>  </a:t>
            </a:r>
          </a:p>
          <a:p>
            <a:pPr marL="457200" lvl="1" indent="0">
              <a:lnSpc>
                <a:spcPct val="105000"/>
              </a:lnSpc>
              <a:spcBef>
                <a:spcPts val="0"/>
              </a:spcBef>
              <a:spcAft>
                <a:spcPts val="0"/>
              </a:spcAft>
              <a:buNone/>
            </a:pPr>
            <a:endParaRPr kumimoji="0" lang="en-US"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457200" lvl="1" indent="0">
              <a:lnSpc>
                <a:spcPct val="105000"/>
              </a:lnSpc>
              <a:spcBef>
                <a:spcPts val="0"/>
              </a:spcBef>
              <a:spcAft>
                <a:spcPts val="0"/>
              </a:spcAft>
              <a:buNone/>
            </a:pP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Discussions about student data: </a:t>
            </a:r>
            <a:r>
              <a:rPr kumimoji="0" lang="en-US" b="0" i="0" u="none" strike="noStrike" kern="1200" cap="none" spc="0" normalizeH="0" baseline="0" noProof="0" dirty="0">
                <a:ln>
                  <a:noFill/>
                </a:ln>
                <a:solidFill>
                  <a:schemeClr val="accent2">
                    <a:lumMod val="75000"/>
                  </a:schemeClr>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student-wh@lists.upenn.edu</a:t>
            </a:r>
            <a:r>
              <a:rPr kumimoji="0" lang="en-US" b="0" i="0" u="none" strike="noStrike" kern="1200" cap="none" spc="0" normalizeH="0" baseline="0" noProof="0" dirty="0">
                <a:ln>
                  <a:noFill/>
                </a:ln>
                <a:solidFill>
                  <a:schemeClr val="accent2">
                    <a:lumMod val="75000"/>
                  </a:scheme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11, 2022</a:t>
            </a:r>
          </a:p>
        </p:txBody>
      </p:sp>
    </p:spTree>
    <p:extLst>
      <p:ext uri="{BB962C8B-B14F-4D97-AF65-F5344CB8AC3E}">
        <p14:creationId xmlns:p14="http://schemas.microsoft.com/office/powerpoint/2010/main" val="3514319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 reminders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357172" cy="2462213"/>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400" dirty="0"/>
              <a:t>Please turn off your video function, and make sure you are on Mute.</a:t>
            </a:r>
          </a:p>
          <a:p>
            <a:pPr>
              <a:spcBef>
                <a:spcPts val="600"/>
              </a:spcBef>
              <a:buSzPct val="100000"/>
            </a:pPr>
            <a:endParaRPr lang="en-US" sz="2400" dirty="0"/>
          </a:p>
          <a:p>
            <a:pPr marL="457200" indent="-457200">
              <a:spcBef>
                <a:spcPts val="600"/>
              </a:spcBef>
              <a:buSzPct val="100000"/>
              <a:buFont typeface="Arial" panose="020B0604020202020204" pitchFamily="34" charset="0"/>
              <a:buChar char="•"/>
            </a:pPr>
            <a:r>
              <a:rPr lang="en-US" sz="2400" dirty="0"/>
              <a:t>Please </a:t>
            </a:r>
            <a:r>
              <a:rPr lang="en-US" sz="2400" b="1" dirty="0"/>
              <a:t>enter your questions in the chat function</a:t>
            </a:r>
            <a:r>
              <a:rPr lang="en-US" sz="2400" dirty="0"/>
              <a:t>.  We will pause periodically during today’s meeting for comments and questions.</a:t>
            </a:r>
            <a:br>
              <a:rPr lang="en-US" sz="2400" dirty="0"/>
            </a:br>
            <a:r>
              <a:rPr lang="en-US" sz="2400" dirty="0"/>
              <a:t>You can also use the “raise hand” reaction, so someone on our team can recognize you.</a:t>
            </a:r>
          </a:p>
        </p:txBody>
      </p:sp>
      <p:sp>
        <p:nvSpPr>
          <p:cNvPr id="7" name="Footer Placeholder 2">
            <a:extLst>
              <a:ext uri="{FF2B5EF4-FFF2-40B4-BE49-F238E27FC236}">
                <a16:creationId xmlns:a16="http://schemas.microsoft.com/office/drawing/2014/main" id="{FEF80BBC-5BD9-46DA-ABA3-BD4B556D80C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11, 2022</a:t>
            </a:r>
          </a:p>
        </p:txBody>
      </p:sp>
    </p:spTree>
    <p:extLst>
      <p:ext uri="{BB962C8B-B14F-4D97-AF65-F5344CB8AC3E}">
        <p14:creationId xmlns:p14="http://schemas.microsoft.com/office/powerpoint/2010/main" val="2737316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r>
              <a:rPr lang="en-US" sz="4400" b="1" dirty="0"/>
              <a:t>Agenda</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lstStyle/>
          <a:p>
            <a:pPr>
              <a:buFont typeface="Arial" panose="020B0604020202020204" pitchFamily="34" charset="0"/>
              <a:buChar char="•"/>
            </a:pPr>
            <a:endParaRPr lang="en-US" sz="2400" dirty="0"/>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Query demo: A sampling of queries written by/for SRFS</a:t>
            </a: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Review of some “known issues” </a:t>
            </a: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Changes to the Pennant Student Records universe</a:t>
            </a: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Questions &amp; Answers</a:t>
            </a:r>
          </a:p>
          <a:p>
            <a:pPr marL="635508" lvl="1" indent="-342900">
              <a:lnSpc>
                <a:spcPct val="100000"/>
              </a:lnSpc>
              <a:spcBef>
                <a:spcPts val="0"/>
              </a:spcBef>
              <a:spcAft>
                <a:spcPts val="0"/>
              </a:spcAft>
              <a:buFont typeface="Wingdings" panose="05000000000000000000" pitchFamily="2" charset="2"/>
              <a:buChar char="q"/>
            </a:pPr>
            <a:r>
              <a:rPr lang="en-US" sz="2000" dirty="0">
                <a:latin typeface="Calibri" panose="020F0502020204030204" pitchFamily="34" charset="0"/>
                <a:ea typeface="Calibri" panose="020F0502020204030204" pitchFamily="34" charset="0"/>
                <a:cs typeface="Times New Roman" panose="02020603050405020304" pitchFamily="18" charset="0"/>
              </a:rPr>
              <a:t>Wrap-up</a:t>
            </a: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11, 2022</a:t>
            </a:r>
          </a:p>
        </p:txBody>
      </p:sp>
    </p:spTree>
    <p:extLst>
      <p:ext uri="{BB962C8B-B14F-4D97-AF65-F5344CB8AC3E}">
        <p14:creationId xmlns:p14="http://schemas.microsoft.com/office/powerpoint/2010/main" val="159978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r>
              <a:rPr lang="en-US" sz="4400" b="1" dirty="0"/>
              <a:t>Query demo</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lstStyle/>
          <a:p>
            <a:pPr marL="292608" lvl="1" indent="0">
              <a:lnSpc>
                <a:spcPct val="100000"/>
              </a:lnSpc>
              <a:spcBef>
                <a:spcPts val="0"/>
              </a:spcBef>
              <a:spcAft>
                <a:spcPts val="0"/>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A sampling of queries written by </a:t>
            </a:r>
            <a:br>
              <a:rPr lang="en-US" sz="2400" dirty="0">
                <a:latin typeface="Calibri" panose="020F0502020204030204" pitchFamily="34" charset="0"/>
                <a:ea typeface="Calibri" panose="020F0502020204030204" pitchFamily="34" charset="0"/>
                <a:cs typeface="Times New Roman" panose="02020603050405020304" pitchFamily="18" charset="0"/>
              </a:rPr>
            </a:br>
            <a:r>
              <a:rPr lang="en-US" sz="2400" dirty="0">
                <a:latin typeface="Calibri" panose="020F0502020204030204" pitchFamily="34" charset="0"/>
                <a:ea typeface="Calibri" panose="020F0502020204030204" pitchFamily="34" charset="0"/>
                <a:cs typeface="Times New Roman" panose="02020603050405020304" pitchFamily="18" charset="0"/>
              </a:rPr>
              <a:t>Christina Zhou </a:t>
            </a:r>
          </a:p>
          <a:p>
            <a:pPr marL="292608" lvl="1" indent="0">
              <a:lnSpc>
                <a:spcPct val="100000"/>
              </a:lnSpc>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Operations and Data Analyst</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Student Registration &amp; Financial Services</a:t>
            </a:r>
          </a:p>
          <a:p>
            <a:pPr marL="292608" lvl="1" indent="0">
              <a:lnSpc>
                <a:spcPct val="100000"/>
              </a:lnSpc>
              <a:spcBef>
                <a:spcPts val="0"/>
              </a:spcBef>
              <a:spcAft>
                <a:spcPts val="0"/>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11, 2022</a:t>
            </a:r>
          </a:p>
        </p:txBody>
      </p:sp>
    </p:spTree>
    <p:extLst>
      <p:ext uri="{BB962C8B-B14F-4D97-AF65-F5344CB8AC3E}">
        <p14:creationId xmlns:p14="http://schemas.microsoft.com/office/powerpoint/2010/main" val="2040985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pPr marL="292608" lvl="1">
              <a:lnSpc>
                <a:spcPct val="100000"/>
              </a:lnSpc>
              <a:spcBef>
                <a:spcPts val="0"/>
              </a:spcBef>
              <a:spcAft>
                <a:spcPts val="0"/>
              </a:spcAft>
            </a:pPr>
            <a:r>
              <a:rPr lang="en-US" sz="4400" dirty="0">
                <a:latin typeface="Calibri" panose="020F0502020204030204" pitchFamily="34" charset="0"/>
                <a:ea typeface="Calibri" panose="020F0502020204030204" pitchFamily="34" charset="0"/>
                <a:cs typeface="Times New Roman" panose="02020603050405020304" pitchFamily="18" charset="0"/>
              </a:rPr>
              <a:t>Review of some “known issues” and recent corrections</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normAutofit fontScale="92500" lnSpcReduction="10000"/>
          </a:bodyPr>
          <a:lstStyle/>
          <a:p>
            <a:pPr>
              <a:buFont typeface="Arial" panose="020B0604020202020204" pitchFamily="34" charset="0"/>
              <a:buChar char="•"/>
            </a:pPr>
            <a:endParaRPr lang="en-US" sz="2400" dirty="0"/>
          </a:p>
          <a:p>
            <a:pPr marL="292608" lvl="1" indent="0">
              <a:lnSpc>
                <a:spcPct val="100000"/>
              </a:lnSpc>
              <a:spcBef>
                <a:spcPts val="0"/>
              </a:spcBef>
              <a:spcAft>
                <a:spcPts val="0"/>
              </a:spcAft>
              <a:buNone/>
            </a:pPr>
            <a:r>
              <a:rPr lang="en-US" sz="2000" dirty="0">
                <a:latin typeface="Calibri" panose="020F0502020204030204" pitchFamily="34" charset="0"/>
                <a:ea typeface="Calibri" panose="020F0502020204030204" pitchFamily="34" charset="0"/>
                <a:cs typeface="Times New Roman" panose="02020603050405020304" pitchFamily="18" charset="0"/>
              </a:rPr>
              <a:t>In the past couple of weeks, we have deployed a number of corrections to the extract, including fixing records* in the following areas:</a:t>
            </a: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18388" lvl="2" indent="-342900">
              <a:lnSpc>
                <a:spcPct val="100000"/>
              </a:lnSpc>
              <a:spcBef>
                <a:spcPts val="0"/>
              </a:spcBef>
              <a:spcAft>
                <a:spcPts val="0"/>
              </a:spcAft>
              <a:buFont typeface="Arial" panose="020B0604020202020204" pitchFamily="34" charset="0"/>
              <a:buChar char="•"/>
            </a:pPr>
            <a:r>
              <a:rPr lang="en-US" sz="2000" dirty="0" err="1">
                <a:latin typeface="Calibri" panose="020F0502020204030204" pitchFamily="34" charset="0"/>
                <a:ea typeface="Calibri" panose="020F0502020204030204" pitchFamily="34" charset="0"/>
                <a:cs typeface="Times New Roman" panose="02020603050405020304" pitchFamily="18" charset="0"/>
              </a:rPr>
              <a:t>ST_Enrollment</a:t>
            </a:r>
            <a:r>
              <a:rPr lang="en-US" sz="2000" dirty="0">
                <a:latin typeface="Calibri" panose="020F0502020204030204" pitchFamily="34" charset="0"/>
                <a:ea typeface="Calibri" panose="020F0502020204030204" pitchFamily="34" charset="0"/>
                <a:cs typeface="Times New Roman" panose="02020603050405020304" pitchFamily="18" charset="0"/>
              </a:rPr>
              <a:t> terms without a matching </a:t>
            </a:r>
            <a:r>
              <a:rPr lang="en-US" sz="2000" dirty="0" err="1">
                <a:latin typeface="Calibri" panose="020F0502020204030204" pitchFamily="34" charset="0"/>
                <a:ea typeface="Calibri" panose="020F0502020204030204" pitchFamily="34" charset="0"/>
                <a:cs typeface="Times New Roman" panose="02020603050405020304" pitchFamily="18" charset="0"/>
              </a:rPr>
              <a:t>ST_Degree_Term</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18388" lvl="2" indent="-342900">
              <a:lnSpc>
                <a:spcPct val="100000"/>
              </a:lnSpc>
              <a:spcBef>
                <a:spcPts val="0"/>
              </a:spcBef>
              <a:spcAft>
                <a:spcPts val="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Missing LOAs in </a:t>
            </a:r>
            <a:r>
              <a:rPr lang="en-US" sz="2000" dirty="0" err="1">
                <a:latin typeface="Calibri" panose="020F0502020204030204" pitchFamily="34" charset="0"/>
                <a:ea typeface="Calibri" panose="020F0502020204030204" pitchFamily="34" charset="0"/>
                <a:cs typeface="Times New Roman" panose="02020603050405020304" pitchFamily="18" charset="0"/>
              </a:rPr>
              <a:t>ST_Degree_Pursual</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18388" lvl="2" indent="-342900">
              <a:lnSpc>
                <a:spcPct val="100000"/>
              </a:lnSpc>
              <a:spcBef>
                <a:spcPts val="0"/>
              </a:spcBef>
              <a:spcAft>
                <a:spcPts val="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Null values for </a:t>
            </a:r>
            <a:r>
              <a:rPr lang="en-US" sz="2000" dirty="0" err="1">
                <a:latin typeface="Calibri" panose="020F0502020204030204" pitchFamily="34" charset="0"/>
                <a:ea typeface="Calibri" panose="020F0502020204030204" pitchFamily="34" charset="0"/>
                <a:cs typeface="Times New Roman" panose="02020603050405020304" pitchFamily="18" charset="0"/>
              </a:rPr>
              <a:t>last_enrolled_term</a:t>
            </a:r>
            <a:r>
              <a:rPr lang="en-US" sz="2000" dirty="0">
                <a:latin typeface="Calibri" panose="020F0502020204030204" pitchFamily="34" charset="0"/>
                <a:ea typeface="Calibri" panose="020F0502020204030204" pitchFamily="34" charset="0"/>
                <a:cs typeface="Times New Roman" panose="02020603050405020304" pitchFamily="18" charset="0"/>
              </a:rPr>
              <a:t> in </a:t>
            </a:r>
            <a:r>
              <a:rPr lang="en-US" sz="2000" dirty="0" err="1">
                <a:latin typeface="Calibri" panose="020F0502020204030204" pitchFamily="34" charset="0"/>
                <a:ea typeface="Calibri" panose="020F0502020204030204" pitchFamily="34" charset="0"/>
                <a:cs typeface="Times New Roman" panose="02020603050405020304" pitchFamily="18" charset="0"/>
              </a:rPr>
              <a:t>ST_Degree_Pursual</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18388" lvl="2" indent="-342900">
              <a:lnSpc>
                <a:spcPct val="100000"/>
              </a:lnSpc>
              <a:spcBef>
                <a:spcPts val="0"/>
              </a:spcBef>
              <a:spcAft>
                <a:spcPts val="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Populated exit reasons in </a:t>
            </a:r>
            <a:r>
              <a:rPr lang="en-US" sz="2000" dirty="0" err="1">
                <a:latin typeface="Calibri" panose="020F0502020204030204" pitchFamily="34" charset="0"/>
                <a:ea typeface="Calibri" panose="020F0502020204030204" pitchFamily="34" charset="0"/>
                <a:cs typeface="Times New Roman" panose="02020603050405020304" pitchFamily="18" charset="0"/>
              </a:rPr>
              <a:t>ST_Degree_Term</a:t>
            </a:r>
            <a:r>
              <a:rPr lang="en-US" sz="2000" dirty="0">
                <a:latin typeface="Calibri" panose="020F0502020204030204" pitchFamily="34" charset="0"/>
                <a:ea typeface="Calibri" panose="020F0502020204030204" pitchFamily="34" charset="0"/>
                <a:cs typeface="Times New Roman" panose="02020603050405020304" pitchFamily="18" charset="0"/>
              </a:rPr>
              <a:t> and </a:t>
            </a:r>
            <a:r>
              <a:rPr lang="en-US" sz="2000" dirty="0" err="1">
                <a:latin typeface="Calibri" panose="020F0502020204030204" pitchFamily="34" charset="0"/>
                <a:ea typeface="Calibri" panose="020F0502020204030204" pitchFamily="34" charset="0"/>
                <a:cs typeface="Times New Roman" panose="02020603050405020304" pitchFamily="18" charset="0"/>
              </a:rPr>
              <a:t>ST_Degree_Pursual</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1500" dirty="0">
                <a:latin typeface="Calibri" panose="020F0502020204030204" pitchFamily="34" charset="0"/>
                <a:ea typeface="Calibri" panose="020F0502020204030204" pitchFamily="34" charset="0"/>
                <a:cs typeface="Times New Roman" panose="02020603050405020304" pitchFamily="18" charset="0"/>
              </a:rPr>
              <a:t>(still a work-in-progress)</a:t>
            </a:r>
          </a:p>
          <a:p>
            <a:pPr marL="818388" lvl="2" indent="-342900">
              <a:lnSpc>
                <a:spcPct val="100000"/>
              </a:lnSpc>
              <a:spcBef>
                <a:spcPts val="0"/>
              </a:spcBef>
              <a:spcAft>
                <a:spcPts val="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Adjusting for term roll for </a:t>
            </a:r>
            <a:r>
              <a:rPr lang="en-US" sz="2000" dirty="0" err="1">
                <a:latin typeface="Calibri" panose="020F0502020204030204" pitchFamily="34" charset="0"/>
                <a:ea typeface="Calibri" panose="020F0502020204030204" pitchFamily="34" charset="0"/>
                <a:cs typeface="Times New Roman" panose="02020603050405020304" pitchFamily="18" charset="0"/>
              </a:rPr>
              <a:t>ST_Enrollment</a:t>
            </a:r>
            <a:r>
              <a:rPr lang="en-US" sz="2000" dirty="0">
                <a:latin typeface="Calibri" panose="020F0502020204030204" pitchFamily="34" charset="0"/>
                <a:ea typeface="Calibri" panose="020F0502020204030204" pitchFamily="34" charset="0"/>
                <a:cs typeface="Times New Roman" panose="02020603050405020304" pitchFamily="18" charset="0"/>
              </a:rPr>
              <a:t> records</a:t>
            </a:r>
          </a:p>
          <a:p>
            <a:pPr marL="818388" lvl="2" indent="-342900">
              <a:lnSpc>
                <a:spcPct val="100000"/>
              </a:lnSpc>
              <a:spcBef>
                <a:spcPts val="0"/>
              </a:spcBef>
              <a:spcAft>
                <a:spcPts val="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Missing credit hours in </a:t>
            </a:r>
            <a:r>
              <a:rPr lang="en-US" sz="2000" dirty="0" err="1">
                <a:latin typeface="Calibri" panose="020F0502020204030204" pitchFamily="34" charset="0"/>
                <a:ea typeface="Calibri" panose="020F0502020204030204" pitchFamily="34" charset="0"/>
                <a:cs typeface="Times New Roman" panose="02020603050405020304" pitchFamily="18" charset="0"/>
              </a:rPr>
              <a:t>Crse_Section</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18388" lvl="2" indent="-342900">
              <a:lnSpc>
                <a:spcPct val="100000"/>
              </a:lnSpc>
              <a:spcBef>
                <a:spcPts val="0"/>
              </a:spcBef>
              <a:spcAft>
                <a:spcPts val="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Add/Drop cut off dates populated in </a:t>
            </a:r>
            <a:r>
              <a:rPr lang="en-US" sz="2000" dirty="0" err="1">
                <a:latin typeface="Calibri" panose="020F0502020204030204" pitchFamily="34" charset="0"/>
                <a:ea typeface="Calibri" panose="020F0502020204030204" pitchFamily="34" charset="0"/>
                <a:cs typeface="Times New Roman" panose="02020603050405020304" pitchFamily="18" charset="0"/>
              </a:rPr>
              <a:t>Crse_Section</a:t>
            </a:r>
            <a:r>
              <a:rPr lang="en-US" sz="2000" dirty="0">
                <a:latin typeface="Calibri" panose="020F0502020204030204" pitchFamily="34" charset="0"/>
                <a:ea typeface="Calibri" panose="020F0502020204030204" pitchFamily="34" charset="0"/>
                <a:cs typeface="Times New Roman" panose="02020603050405020304" pitchFamily="18" charset="0"/>
              </a:rPr>
              <a:t>, based on the dates for the Part-of-Term</a:t>
            </a: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r>
              <a:rPr lang="en-US" sz="1200" dirty="0">
                <a:latin typeface="Calibri" panose="020F0502020204030204" pitchFamily="34" charset="0"/>
                <a:ea typeface="Calibri" panose="020F0502020204030204" pitchFamily="34" charset="0"/>
                <a:cs typeface="Times New Roman" panose="02020603050405020304" pitchFamily="18" charset="0"/>
              </a:rPr>
              <a:t>* Not 100% fixed yet, in some cases.</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11, 2022</a:t>
            </a:r>
          </a:p>
        </p:txBody>
      </p:sp>
    </p:spTree>
    <p:extLst>
      <p:ext uri="{BB962C8B-B14F-4D97-AF65-F5344CB8AC3E}">
        <p14:creationId xmlns:p14="http://schemas.microsoft.com/office/powerpoint/2010/main" val="1730522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286604"/>
            <a:ext cx="10058400" cy="1188236"/>
          </a:xfrm>
        </p:spPr>
        <p:txBody>
          <a:bodyPr>
            <a:noAutofit/>
          </a:bodyPr>
          <a:lstStyle/>
          <a:p>
            <a:pPr marL="292608" lvl="1">
              <a:lnSpc>
                <a:spcPct val="100000"/>
              </a:lnSpc>
              <a:spcBef>
                <a:spcPts val="0"/>
              </a:spcBef>
              <a:spcAft>
                <a:spcPts val="0"/>
              </a:spcAft>
            </a:pPr>
            <a:r>
              <a:rPr lang="en-US" sz="3200" dirty="0">
                <a:latin typeface="Calibri" panose="020F0502020204030204" pitchFamily="34" charset="0"/>
                <a:ea typeface="Calibri" panose="020F0502020204030204" pitchFamily="34" charset="0"/>
                <a:cs typeface="Times New Roman" panose="02020603050405020304" pitchFamily="18" charset="0"/>
              </a:rPr>
              <a:t>Changes to the </a:t>
            </a:r>
            <a:br>
              <a:rPr lang="en-US" sz="3200" dirty="0">
                <a:latin typeface="Calibri" panose="020F0502020204030204" pitchFamily="34" charset="0"/>
                <a:ea typeface="Calibri" panose="020F0502020204030204" pitchFamily="34" charset="0"/>
                <a:cs typeface="Times New Roman" panose="02020603050405020304" pitchFamily="18" charset="0"/>
              </a:rPr>
            </a:br>
            <a:r>
              <a:rPr lang="en-US" sz="3200" dirty="0">
                <a:latin typeface="Calibri" panose="020F0502020204030204" pitchFamily="34" charset="0"/>
                <a:ea typeface="Calibri" panose="020F0502020204030204" pitchFamily="34" charset="0"/>
                <a:cs typeface="Times New Roman" panose="02020603050405020304" pitchFamily="18" charset="0"/>
              </a:rPr>
              <a:t>Pennant Student Records universe</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sz="half" idx="1"/>
          </p:nvPr>
        </p:nvSpPr>
        <p:spPr/>
        <p:txBody>
          <a:bodyPr/>
          <a:lstStyle/>
          <a:p>
            <a:pPr>
              <a:buFont typeface="Arial" panose="020B0604020202020204" pitchFamily="34" charset="0"/>
              <a:buChar char="•"/>
            </a:pPr>
            <a:endParaRPr lang="en-US" sz="2400" dirty="0"/>
          </a:p>
          <a:p>
            <a:pPr>
              <a:buFont typeface="Arial" panose="020B0604020202020204" pitchFamily="34" charset="0"/>
              <a:buChar char="•"/>
            </a:pPr>
            <a:endParaRPr lang="en-US" sz="2400" dirty="0"/>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3" name="Content Placeholder 12">
            <a:extLst>
              <a:ext uri="{FF2B5EF4-FFF2-40B4-BE49-F238E27FC236}">
                <a16:creationId xmlns:a16="http://schemas.microsoft.com/office/drawing/2014/main" id="{B6F059E7-A0FE-F283-3039-7B511BA3537A}"/>
              </a:ext>
            </a:extLst>
          </p:cNvPr>
          <p:cNvPicPr>
            <a:picLocks noGrp="1" noChangeAspect="1"/>
          </p:cNvPicPr>
          <p:nvPr>
            <p:ph sz="half" idx="2"/>
          </p:nvPr>
        </p:nvPicPr>
        <p:blipFill>
          <a:blip r:embed="rId2"/>
          <a:stretch>
            <a:fillRect/>
          </a:stretch>
        </p:blipFill>
        <p:spPr>
          <a:xfrm>
            <a:off x="6190041" y="1752221"/>
            <a:ext cx="4937125" cy="4012697"/>
          </a:xfrm>
        </p:spPr>
      </p:pic>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11, 2022</a:t>
            </a:r>
          </a:p>
        </p:txBody>
      </p:sp>
      <p:pic>
        <p:nvPicPr>
          <p:cNvPr id="25" name="Picture 24">
            <a:extLst>
              <a:ext uri="{FF2B5EF4-FFF2-40B4-BE49-F238E27FC236}">
                <a16:creationId xmlns:a16="http://schemas.microsoft.com/office/drawing/2014/main" id="{D661744F-8E17-B572-982E-59C0EED64043}"/>
              </a:ext>
            </a:extLst>
          </p:cNvPr>
          <p:cNvPicPr>
            <a:picLocks noChangeAspect="1"/>
          </p:cNvPicPr>
          <p:nvPr/>
        </p:nvPicPr>
        <p:blipFill>
          <a:blip r:embed="rId3"/>
          <a:stretch>
            <a:fillRect/>
          </a:stretch>
        </p:blipFill>
        <p:spPr>
          <a:xfrm>
            <a:off x="648612" y="2212258"/>
            <a:ext cx="4227355" cy="3176842"/>
          </a:xfrm>
          <a:prstGeom prst="rect">
            <a:avLst/>
          </a:prstGeom>
        </p:spPr>
      </p:pic>
      <p:cxnSp>
        <p:nvCxnSpPr>
          <p:cNvPr id="27" name="Straight Connector 26">
            <a:extLst>
              <a:ext uri="{FF2B5EF4-FFF2-40B4-BE49-F238E27FC236}">
                <a16:creationId xmlns:a16="http://schemas.microsoft.com/office/drawing/2014/main" id="{F09CB67D-21C2-5146-62CC-E454F6C6C3C5}"/>
              </a:ext>
            </a:extLst>
          </p:cNvPr>
          <p:cNvCxnSpPr/>
          <p:nvPr/>
        </p:nvCxnSpPr>
        <p:spPr>
          <a:xfrm>
            <a:off x="5938787" y="1915427"/>
            <a:ext cx="0" cy="3948547"/>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ED65FB7F-CA29-ACB5-6AF0-15B894D17E9C}"/>
              </a:ext>
            </a:extLst>
          </p:cNvPr>
          <p:cNvSpPr txBox="1"/>
          <p:nvPr/>
        </p:nvSpPr>
        <p:spPr>
          <a:xfrm>
            <a:off x="837606" y="5894224"/>
            <a:ext cx="11039762" cy="307777"/>
          </a:xfrm>
          <a:prstGeom prst="rect">
            <a:avLst/>
          </a:prstGeom>
          <a:noFill/>
        </p:spPr>
        <p:txBody>
          <a:bodyPr wrap="square" rtlCol="0">
            <a:spAutoFit/>
          </a:bodyPr>
          <a:lstStyle/>
          <a:p>
            <a:r>
              <a:rPr lang="en-US" sz="1400" dirty="0"/>
              <a:t>Full universe joins diagram: </a:t>
            </a:r>
            <a:r>
              <a:rPr lang="en-US" sz="1400" dirty="0">
                <a:hlinkClick r:id="rId4"/>
              </a:rPr>
              <a:t>https://provider.www.upenn.edu/computing/da/dw/pennant-student-records/PENNANT_RECORDS_ERD_SUMMARY.pdf</a:t>
            </a:r>
            <a:r>
              <a:rPr lang="en-US" sz="1400" dirty="0"/>
              <a:t> </a:t>
            </a:r>
          </a:p>
        </p:txBody>
      </p:sp>
    </p:spTree>
    <p:extLst>
      <p:ext uri="{BB962C8B-B14F-4D97-AF65-F5344CB8AC3E}">
        <p14:creationId xmlns:p14="http://schemas.microsoft.com/office/powerpoint/2010/main" val="3095324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pPr marL="292608" lvl="1">
              <a:lnSpc>
                <a:spcPct val="100000"/>
              </a:lnSpc>
              <a:spcBef>
                <a:spcPts val="0"/>
              </a:spcBef>
              <a:spcAft>
                <a:spcPts val="0"/>
              </a:spcAft>
            </a:pPr>
            <a:r>
              <a:rPr lang="en-US" sz="4400" dirty="0">
                <a:latin typeface="Calibri" panose="020F0502020204030204" pitchFamily="34" charset="0"/>
                <a:ea typeface="Calibri" panose="020F0502020204030204" pitchFamily="34" charset="0"/>
                <a:cs typeface="Times New Roman" panose="02020603050405020304" pitchFamily="18" charset="0"/>
              </a:rPr>
              <a:t>Some questions and a few answers</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normAutofit/>
          </a:bodyPr>
          <a:lstStyle/>
          <a:p>
            <a:pPr marL="635508" lvl="1" indent="-342900">
              <a:lnSpc>
                <a:spcPct val="100000"/>
              </a:lnSpc>
              <a:spcBef>
                <a:spcPts val="0"/>
              </a:spcBef>
              <a:spcAft>
                <a:spcPts val="0"/>
              </a:spcAft>
              <a:buFont typeface="Abadi Extra Light" panose="020B0204020104020204" pitchFamily="34" charset="0"/>
              <a:buChar char="?"/>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18388" lvl="2" indent="-342900">
              <a:lnSpc>
                <a:spcPct val="100000"/>
              </a:lnSpc>
              <a:spcBef>
                <a:spcPts val="0"/>
              </a:spcBef>
              <a:spcAft>
                <a:spcPts val="0"/>
              </a:spcAft>
              <a:buFont typeface="Abadi Extra Light" panose="020B0204020104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What is the difference between </a:t>
            </a:r>
            <a:r>
              <a:rPr lang="en-US" sz="2000" dirty="0" err="1">
                <a:latin typeface="Calibri" panose="020F0502020204030204" pitchFamily="34" charset="0"/>
                <a:ea typeface="Calibri" panose="020F0502020204030204" pitchFamily="34" charset="0"/>
                <a:cs typeface="Times New Roman" panose="02020603050405020304" pitchFamily="18" charset="0"/>
              </a:rPr>
              <a:t>Last_Degree_Term</a:t>
            </a:r>
            <a:r>
              <a:rPr lang="en-US" sz="2000" dirty="0">
                <a:latin typeface="Calibri" panose="020F0502020204030204" pitchFamily="34" charset="0"/>
                <a:ea typeface="Calibri" panose="020F0502020204030204" pitchFamily="34" charset="0"/>
                <a:cs typeface="Times New Roman" panose="02020603050405020304" pitchFamily="18" charset="0"/>
              </a:rPr>
              <a:t> and </a:t>
            </a:r>
            <a:r>
              <a:rPr lang="en-US" sz="2000" dirty="0" err="1">
                <a:latin typeface="Calibri" panose="020F0502020204030204" pitchFamily="34" charset="0"/>
                <a:ea typeface="Calibri" panose="020F0502020204030204" pitchFamily="34" charset="0"/>
                <a:cs typeface="Times New Roman" panose="02020603050405020304" pitchFamily="18" charset="0"/>
              </a:rPr>
              <a:t>Last_Enrolled_Term</a:t>
            </a:r>
            <a:r>
              <a:rPr lang="en-US" sz="2000" dirty="0">
                <a:latin typeface="Calibri" panose="020F0502020204030204" pitchFamily="34" charset="0"/>
                <a:ea typeface="Calibri" panose="020F0502020204030204" pitchFamily="34" charset="0"/>
                <a:cs typeface="Times New Roman" panose="02020603050405020304" pitchFamily="18" charset="0"/>
              </a:rPr>
              <a:t> in ST_DEGREE_PURSUAL?</a:t>
            </a:r>
          </a:p>
          <a:p>
            <a:pPr marL="818388" lvl="2" indent="-342900">
              <a:lnSpc>
                <a:spcPct val="100000"/>
              </a:lnSpc>
              <a:spcBef>
                <a:spcPts val="0"/>
              </a:spcBef>
              <a:spcAft>
                <a:spcPts val="0"/>
              </a:spcAft>
              <a:buFont typeface="Abadi Extra Light" panose="020B0204020104020204" pitchFamily="34" charset="0"/>
              <a:buChar char="?"/>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41248" lvl="4" indent="0">
              <a:lnSpc>
                <a:spcPct val="100000"/>
              </a:lnSpc>
              <a:spcBef>
                <a:spcPts val="0"/>
              </a:spcBef>
              <a:spcAft>
                <a:spcPts val="0"/>
              </a:spcAft>
              <a:buNone/>
            </a:pPr>
            <a:r>
              <a:rPr lang="en-US" sz="2000" dirty="0" err="1">
                <a:latin typeface="Calibri" panose="020F0502020204030204" pitchFamily="34" charset="0"/>
                <a:ea typeface="Calibri" panose="020F0502020204030204" pitchFamily="34" charset="0"/>
                <a:cs typeface="Times New Roman" panose="02020603050405020304" pitchFamily="18" charset="0"/>
              </a:rPr>
              <a:t>Last_Degree_Term</a:t>
            </a:r>
            <a:r>
              <a:rPr lang="en-US" sz="2000" dirty="0">
                <a:latin typeface="Calibri" panose="020F0502020204030204" pitchFamily="34" charset="0"/>
                <a:ea typeface="Calibri" panose="020F0502020204030204" pitchFamily="34" charset="0"/>
                <a:cs typeface="Times New Roman" panose="02020603050405020304" pitchFamily="18" charset="0"/>
              </a:rPr>
              <a:t> is literally the furthest-in-time term found in ST_DEGREE_TERM for the curriculum. It indicates where the information comes from for things that are built from the latest information we have.</a:t>
            </a:r>
          </a:p>
          <a:p>
            <a:pPr marL="841248" lvl="4"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41248" lvl="4" indent="0">
              <a:lnSpc>
                <a:spcPct val="100000"/>
              </a:lnSpc>
              <a:spcBef>
                <a:spcPts val="0"/>
              </a:spcBef>
              <a:spcAft>
                <a:spcPts val="0"/>
              </a:spcAft>
              <a:buNone/>
            </a:pPr>
            <a:r>
              <a:rPr lang="en-US" sz="2000" dirty="0" err="1">
                <a:latin typeface="Calibri" panose="020F0502020204030204" pitchFamily="34" charset="0"/>
                <a:ea typeface="Calibri" panose="020F0502020204030204" pitchFamily="34" charset="0"/>
                <a:cs typeface="Times New Roman" panose="02020603050405020304" pitchFamily="18" charset="0"/>
              </a:rPr>
              <a:t>Last_Enrolled_Term</a:t>
            </a:r>
            <a:r>
              <a:rPr lang="en-US" sz="2000" dirty="0">
                <a:latin typeface="Calibri" panose="020F0502020204030204" pitchFamily="34" charset="0"/>
                <a:ea typeface="Calibri" panose="020F0502020204030204" pitchFamily="34" charset="0"/>
                <a:cs typeface="Times New Roman" panose="02020603050405020304" pitchFamily="18" charset="0"/>
              </a:rPr>
              <a:t> is the last time the student was enrolled in any courses – it does not include terms in which the student registered for courses and then dropped/withdrew from everything.  It is not curriculum-specific.  The purpose of the column is to show the latest term that the student took any course.</a:t>
            </a:r>
          </a:p>
          <a:p>
            <a:pPr marL="475488" lvl="2"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11, 2022</a:t>
            </a:r>
          </a:p>
        </p:txBody>
      </p:sp>
    </p:spTree>
    <p:extLst>
      <p:ext uri="{BB962C8B-B14F-4D97-AF65-F5344CB8AC3E}">
        <p14:creationId xmlns:p14="http://schemas.microsoft.com/office/powerpoint/2010/main" val="2529095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pPr marL="292608" lvl="1">
              <a:lnSpc>
                <a:spcPct val="100000"/>
              </a:lnSpc>
              <a:spcBef>
                <a:spcPts val="0"/>
              </a:spcBef>
              <a:spcAft>
                <a:spcPts val="0"/>
              </a:spcAft>
            </a:pPr>
            <a:r>
              <a:rPr lang="en-US" sz="3600" dirty="0">
                <a:latin typeface="Calibri" panose="020F0502020204030204" pitchFamily="34" charset="0"/>
                <a:ea typeface="Calibri" panose="020F0502020204030204" pitchFamily="34" charset="0"/>
                <a:cs typeface="Times New Roman" panose="02020603050405020304" pitchFamily="18" charset="0"/>
              </a:rPr>
              <a:t>Some questions and a few answers, continued</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normAutofit lnSpcReduction="10000"/>
          </a:bodyPr>
          <a:lstStyle/>
          <a:p>
            <a:pPr marL="635508" lvl="1" indent="-342900">
              <a:lnSpc>
                <a:spcPct val="100000"/>
              </a:lnSpc>
              <a:spcBef>
                <a:spcPts val="0"/>
              </a:spcBef>
              <a:spcAft>
                <a:spcPts val="0"/>
              </a:spcAft>
              <a:buFont typeface="Abadi Extra Light" panose="020B0204020104020204" pitchFamily="34" charset="0"/>
              <a:buChar char="?"/>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18388" lvl="2" indent="-342900">
              <a:lnSpc>
                <a:spcPct val="100000"/>
              </a:lnSpc>
              <a:spcBef>
                <a:spcPts val="0"/>
              </a:spcBef>
              <a:spcAft>
                <a:spcPts val="0"/>
              </a:spcAft>
              <a:buFont typeface="Abadi Extra Light" panose="020B0204020104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How are email addresses set to Active/Inactive? How are they set to Preferred?</a:t>
            </a:r>
          </a:p>
          <a:p>
            <a:pPr marL="818388" lvl="2" indent="-342900">
              <a:lnSpc>
                <a:spcPct val="100000"/>
              </a:lnSpc>
              <a:spcBef>
                <a:spcPts val="0"/>
              </a:spcBef>
              <a:spcAft>
                <a:spcPts val="0"/>
              </a:spcAft>
              <a:buFont typeface="Abadi Extra Light" panose="020B0204020104020204" pitchFamily="34" charset="0"/>
              <a:buChar char="?"/>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41248" lvl="4" indent="0">
              <a:spcBef>
                <a:spcPts val="0"/>
              </a:spcBef>
              <a:spcAft>
                <a:spcPts val="0"/>
              </a:spcAft>
              <a:buNone/>
            </a:pPr>
            <a:r>
              <a:rPr lang="en-US" sz="1600" dirty="0">
                <a:latin typeface="Calibri" panose="020F0502020204030204" pitchFamily="34" charset="0"/>
                <a:ea typeface="Calibri" panose="020F0502020204030204" pitchFamily="34" charset="0"/>
              </a:rPr>
              <a:t>Generally, a</a:t>
            </a:r>
            <a:r>
              <a:rPr lang="en-US" sz="1600" dirty="0">
                <a:effectLst/>
                <a:latin typeface="Calibri" panose="020F0502020204030204" pitchFamily="34" charset="0"/>
                <a:ea typeface="Calibri" panose="020F0502020204030204" pitchFamily="34" charset="0"/>
              </a:rPr>
              <a:t>n email address is set to Active when it is created and stays that way until it is purposely inactivated.</a:t>
            </a:r>
            <a:br>
              <a:rPr lang="en-US" sz="1600" dirty="0">
                <a:effectLst/>
                <a:latin typeface="Calibri" panose="020F0502020204030204" pitchFamily="34" charset="0"/>
                <a:ea typeface="Calibri" panose="020F0502020204030204" pitchFamily="34" charset="0"/>
              </a:rPr>
            </a:br>
            <a:r>
              <a:rPr lang="en-US" sz="1600" dirty="0">
                <a:effectLst/>
                <a:latin typeface="Calibri" panose="020F0502020204030204" pitchFamily="34" charset="0"/>
                <a:ea typeface="Calibri" panose="020F0502020204030204" pitchFamily="34" charset="0"/>
              </a:rPr>
              <a:t>Emails can be inactivated by the student when they manage their own emails in the Online Directory. If an email of type PEN or PERS is deleted/removed from the Directory and cannot be synched to what is in Banner, the email in Banner is inactivated.</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41248" lvl="4" indent="0">
              <a:lnSpc>
                <a:spcPct val="100000"/>
              </a:lnSpc>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For the warehouse we expand on the Banner preferred flag, using the following logic:</a:t>
            </a:r>
          </a:p>
          <a:p>
            <a:pPr marL="1126998" lvl="4" indent="-285750">
              <a:lnSpc>
                <a:spcPct val="100000"/>
              </a:lnSpc>
              <a:spcBef>
                <a:spcPts val="0"/>
              </a:spcBef>
              <a:spcAft>
                <a:spcPts val="0"/>
              </a:spcAft>
            </a:pPr>
            <a:r>
              <a:rPr lang="en-US" sz="1600" dirty="0"/>
              <a:t>If the email address is active and has been flagged as the "Preferred" in Banner, then </a:t>
            </a:r>
            <a:r>
              <a:rPr lang="en-US" sz="1600" dirty="0" err="1"/>
              <a:t>Preferred_Ind</a:t>
            </a:r>
            <a:r>
              <a:rPr lang="en-US" sz="1600" dirty="0"/>
              <a:t> ='Y’.</a:t>
            </a:r>
          </a:p>
          <a:p>
            <a:pPr marL="1126998" lvl="4" indent="-285750">
              <a:lnSpc>
                <a:spcPct val="100000"/>
              </a:lnSpc>
              <a:spcBef>
                <a:spcPts val="0"/>
              </a:spcBef>
              <a:spcAft>
                <a:spcPts val="0"/>
              </a:spcAft>
            </a:pPr>
            <a:r>
              <a:rPr lang="en-US" sz="1600" dirty="0"/>
              <a:t>If there is no preferred active one in Banner, then look for an active email address of type 'PEN'. If there is more than one active email address of type 'PEN' use the most recent one. </a:t>
            </a:r>
          </a:p>
          <a:p>
            <a:pPr marL="1126998" lvl="4" indent="-285750">
              <a:lnSpc>
                <a:spcPct val="100000"/>
              </a:lnSpc>
              <a:spcBef>
                <a:spcPts val="0"/>
              </a:spcBef>
              <a:spcAft>
                <a:spcPts val="0"/>
              </a:spcAft>
            </a:pPr>
            <a:r>
              <a:rPr lang="en-US" sz="1600" dirty="0"/>
              <a:t>If there is no active email of type 'PEN' then look for an active email address of type 'PERS'. If there is more than one active email address of type 'PERS' use the most recent one.</a:t>
            </a:r>
          </a:p>
          <a:p>
            <a:pPr marL="841248" lvl="4" indent="0">
              <a:lnSpc>
                <a:spcPct val="100000"/>
              </a:lnSpc>
              <a:spcBef>
                <a:spcPts val="0"/>
              </a:spcBef>
              <a:spcAft>
                <a:spcPts val="0"/>
              </a:spcAft>
              <a:buNone/>
            </a:pPr>
            <a:endParaRPr lang="en-US" sz="1600" dirty="0"/>
          </a:p>
          <a:p>
            <a:pPr marL="1126998" lvl="4" indent="-285750">
              <a:lnSpc>
                <a:spcPct val="100000"/>
              </a:lnSpc>
              <a:spcBef>
                <a:spcPts val="0"/>
              </a:spcBef>
              <a:spcAft>
                <a:spcPts val="0"/>
              </a:spcAft>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See </a:t>
            </a:r>
            <a:r>
              <a:rPr lang="en-US" dirty="0">
                <a:latin typeface="Calibri" panose="020F0502020204030204" pitchFamily="34" charset="0"/>
                <a:ea typeface="Calibri" panose="020F0502020204030204" pitchFamily="34" charset="0"/>
                <a:cs typeface="Times New Roman" panose="02020603050405020304" pitchFamily="18" charset="0"/>
                <a:hlinkClick r:id="rId2"/>
              </a:rPr>
              <a:t>https://provider.www.upenn.edu/computing/da/dw/pennant-student-records/st_email.e.html</a:t>
            </a:r>
            <a:r>
              <a:rPr lang="en-US" dirty="0">
                <a:latin typeface="Calibri" panose="020F0502020204030204" pitchFamily="34" charset="0"/>
                <a:ea typeface="Calibri" panose="020F0502020204030204" pitchFamily="34" charset="0"/>
                <a:cs typeface="Times New Roman" panose="02020603050405020304" pitchFamily="18" charset="0"/>
              </a:rPr>
              <a:t> </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11, 2022</a:t>
            </a:r>
          </a:p>
        </p:txBody>
      </p:sp>
    </p:spTree>
    <p:extLst>
      <p:ext uri="{BB962C8B-B14F-4D97-AF65-F5344CB8AC3E}">
        <p14:creationId xmlns:p14="http://schemas.microsoft.com/office/powerpoint/2010/main" val="2861176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93469"/>
            <a:ext cx="10058400" cy="1450757"/>
          </a:xfrm>
        </p:spPr>
        <p:txBody>
          <a:bodyPr>
            <a:noAutofit/>
          </a:bodyPr>
          <a:lstStyle/>
          <a:p>
            <a:pPr marL="292608" lvl="1">
              <a:lnSpc>
                <a:spcPct val="100000"/>
              </a:lnSpc>
              <a:spcBef>
                <a:spcPts val="0"/>
              </a:spcBef>
              <a:spcAft>
                <a:spcPts val="0"/>
              </a:spcAft>
            </a:pPr>
            <a:r>
              <a:rPr lang="en-US" sz="3600" dirty="0">
                <a:latin typeface="Calibri" panose="020F0502020204030204" pitchFamily="34" charset="0"/>
                <a:ea typeface="Calibri" panose="020F0502020204030204" pitchFamily="34" charset="0"/>
                <a:cs typeface="Times New Roman" panose="02020603050405020304" pitchFamily="18" charset="0"/>
              </a:rPr>
              <a:t>Some questions and a few answers, continued</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lstStyle/>
          <a:p>
            <a:pPr marL="635508" lvl="1" indent="-342900">
              <a:lnSpc>
                <a:spcPct val="100000"/>
              </a:lnSpc>
              <a:spcBef>
                <a:spcPts val="0"/>
              </a:spcBef>
              <a:spcAft>
                <a:spcPts val="0"/>
              </a:spcAft>
              <a:buFont typeface="Abadi Extra Light" panose="020B0204020104020204" pitchFamily="34" charset="0"/>
              <a:buChar char="?"/>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18388" lvl="2" indent="-342900">
              <a:lnSpc>
                <a:spcPct val="100000"/>
              </a:lnSpc>
              <a:spcBef>
                <a:spcPts val="0"/>
              </a:spcBef>
              <a:spcAft>
                <a:spcPts val="0"/>
              </a:spcAft>
              <a:buFont typeface="Abadi Extra Light" panose="020B0204020104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What’s the best way to find people who have graduated?</a:t>
            </a:r>
          </a:p>
          <a:p>
            <a:pPr marL="475488" lvl="2"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75488" lvl="2" indent="0">
              <a:lnSpc>
                <a:spcPct val="100000"/>
              </a:lnSpc>
              <a:spcBef>
                <a:spcPts val="0"/>
              </a:spcBef>
              <a:spcAft>
                <a:spcPts val="0"/>
              </a:spcAft>
              <a:buNone/>
            </a:pPr>
            <a:r>
              <a:rPr lang="en-US" sz="2000" dirty="0">
                <a:latin typeface="Calibri" panose="020F0502020204030204" pitchFamily="34" charset="0"/>
                <a:ea typeface="Calibri" panose="020F0502020204030204" pitchFamily="34" charset="0"/>
                <a:cs typeface="Times New Roman" panose="02020603050405020304" pitchFamily="18" charset="0"/>
              </a:rPr>
              <a:t>Look in the ST_DEGREE_OUTCOME table, for records where the degree has been awarded (</a:t>
            </a:r>
            <a:r>
              <a:rPr lang="en-US" sz="2000" dirty="0" err="1">
                <a:latin typeface="Calibri" panose="020F0502020204030204" pitchFamily="34" charset="0"/>
                <a:ea typeface="Calibri" panose="020F0502020204030204" pitchFamily="34" charset="0"/>
                <a:cs typeface="Times New Roman" panose="02020603050405020304" pitchFamily="18" charset="0"/>
              </a:rPr>
              <a:t>degree_status</a:t>
            </a:r>
            <a:r>
              <a:rPr lang="en-US" sz="2000" dirty="0">
                <a:latin typeface="Calibri" panose="020F0502020204030204" pitchFamily="34" charset="0"/>
                <a:ea typeface="Calibri" panose="020F0502020204030204" pitchFamily="34" charset="0"/>
                <a:cs typeface="Times New Roman" panose="02020603050405020304" pitchFamily="18" charset="0"/>
              </a:rPr>
              <a:t> = ‘AW’)</a:t>
            </a:r>
          </a:p>
          <a:p>
            <a:pPr marL="475488" lvl="2"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75488" lvl="2"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0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11, 2022</a:t>
            </a:r>
          </a:p>
        </p:txBody>
      </p:sp>
      <p:pic>
        <p:nvPicPr>
          <p:cNvPr id="8" name="Picture 7">
            <a:extLst>
              <a:ext uri="{FF2B5EF4-FFF2-40B4-BE49-F238E27FC236}">
                <a16:creationId xmlns:a16="http://schemas.microsoft.com/office/drawing/2014/main" id="{D3F8A99D-89FC-4463-AA4E-6992C3E7230F}"/>
              </a:ext>
            </a:extLst>
          </p:cNvPr>
          <p:cNvPicPr>
            <a:picLocks noChangeAspect="1"/>
          </p:cNvPicPr>
          <p:nvPr/>
        </p:nvPicPr>
        <p:blipFill>
          <a:blip r:embed="rId2"/>
          <a:stretch>
            <a:fillRect/>
          </a:stretch>
        </p:blipFill>
        <p:spPr>
          <a:xfrm>
            <a:off x="1649825" y="3801881"/>
            <a:ext cx="8754697" cy="2067213"/>
          </a:xfrm>
          <a:prstGeom prst="rect">
            <a:avLst/>
          </a:prstGeom>
        </p:spPr>
      </p:pic>
    </p:spTree>
    <p:extLst>
      <p:ext uri="{BB962C8B-B14F-4D97-AF65-F5344CB8AC3E}">
        <p14:creationId xmlns:p14="http://schemas.microsoft.com/office/powerpoint/2010/main" val="706938485"/>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10322</TotalTime>
  <Words>991</Words>
  <Application>Microsoft Office PowerPoint</Application>
  <PresentationFormat>Widescreen</PresentationFormat>
  <Paragraphs>91</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Abadi Extra Light</vt:lpstr>
      <vt:lpstr>Arial</vt:lpstr>
      <vt:lpstr>Calibri</vt:lpstr>
      <vt:lpstr>Calibri Light</vt:lpstr>
      <vt:lpstr>Wingdings</vt:lpstr>
      <vt:lpstr>Retrospect</vt:lpstr>
      <vt:lpstr>PowerPoint Presentation</vt:lpstr>
      <vt:lpstr>Remote meeting reminders</vt:lpstr>
      <vt:lpstr>Agenda</vt:lpstr>
      <vt:lpstr>Query demo</vt:lpstr>
      <vt:lpstr>Review of some “known issues” and recent corrections</vt:lpstr>
      <vt:lpstr>Changes to the  Pennant Student Records universe</vt:lpstr>
      <vt:lpstr>Some questions and a few answers</vt:lpstr>
      <vt:lpstr>Some questions and a few answers, continued</vt:lpstr>
      <vt:lpstr>Some questions and a few answers, continued</vt:lpstr>
      <vt:lpstr>Some questions and a few answers, continued</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Collins, Susan Jennifer</cp:lastModifiedBy>
  <cp:revision>513</cp:revision>
  <dcterms:created xsi:type="dcterms:W3CDTF">2020-03-09T13:56:43Z</dcterms:created>
  <dcterms:modified xsi:type="dcterms:W3CDTF">2022-08-10T22:26:08Z</dcterms:modified>
</cp:coreProperties>
</file>