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handoutMasterIdLst>
    <p:handoutMasterId r:id="rId20"/>
  </p:handoutMasterIdLst>
  <p:sldIdLst>
    <p:sldId id="270" r:id="rId2"/>
    <p:sldId id="286" r:id="rId3"/>
    <p:sldId id="271" r:id="rId4"/>
    <p:sldId id="305" r:id="rId5"/>
    <p:sldId id="306" r:id="rId6"/>
    <p:sldId id="307" r:id="rId7"/>
    <p:sldId id="308" r:id="rId8"/>
    <p:sldId id="309" r:id="rId9"/>
    <p:sldId id="315" r:id="rId10"/>
    <p:sldId id="320" r:id="rId11"/>
    <p:sldId id="311" r:id="rId12"/>
    <p:sldId id="321" r:id="rId13"/>
    <p:sldId id="318" r:id="rId14"/>
    <p:sldId id="322" r:id="rId15"/>
    <p:sldId id="313" r:id="rId16"/>
    <p:sldId id="314" r:id="rId17"/>
    <p:sldId id="30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A5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57" autoAdjust="0"/>
  </p:normalViewPr>
  <p:slideViewPr>
    <p:cSldViewPr snapToGrid="0">
      <p:cViewPr varScale="1">
        <p:scale>
          <a:sx n="65" d="100"/>
          <a:sy n="65" d="100"/>
        </p:scale>
        <p:origin x="724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5CEC136-8F10-41F8-A063-C8A3A2ABE5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0EDA9B-2D69-4239-A072-A25C8E2DCB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A1F20-13A9-41F9-950D-7B2A60166161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5E71DB-0849-4828-B58F-D75790B6044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7C456D-9376-4F8B-A7C7-D49FEF6ABF0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C6FF6-3E9E-4E86-A5BE-3FB444FC2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1573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22C16-4412-44DB-8BDD-44297705834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0B151-57E1-4B3E-927D-6CAB4D636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53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D0B151-57E1-4B3E-927D-6CAB4D63606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687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955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914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3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64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5181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870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328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80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84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512124F-2DB4-464F-B60E-6E587D1CEA3A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488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162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512124F-2DB4-464F-B60E-6E587D1CEA3A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9416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student-wh@lists.upenn.edu" TargetMode="External"/><Relationship Id="rId2" Type="http://schemas.openxmlformats.org/officeDocument/2006/relationships/hyperlink" Target="mailto:da-staff@isc.upenn.edu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sc.upenn.edu/degree-planning-and-audit-data-collectio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5E0DED3-344C-4204-B96E-A7DEA9FF6E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1284" y="1058779"/>
            <a:ext cx="9779933" cy="3014457"/>
          </a:xfrm>
        </p:spPr>
        <p:txBody>
          <a:bodyPr anchor="ctr">
            <a:normAutofit/>
          </a:bodyPr>
          <a:lstStyle/>
          <a:p>
            <a:pPr algn="l"/>
            <a:r>
              <a:rPr lang="en-US" sz="4400" b="1">
                <a:ea typeface="Verdana" panose="020B0604030504040204" pitchFamily="34" charset="0"/>
                <a:cs typeface="Verdana" panose="020B0604030504040204" pitchFamily="34" charset="0"/>
              </a:rPr>
              <a:t>Data Warehouse </a:t>
            </a:r>
          </a:p>
          <a:p>
            <a:pPr algn="l"/>
            <a:r>
              <a:rPr lang="en-US" sz="4400" b="1">
                <a:ea typeface="Verdana" panose="020B0604030504040204" pitchFamily="34" charset="0"/>
                <a:cs typeface="Verdana" panose="020B0604030504040204" pitchFamily="34" charset="0"/>
              </a:rPr>
              <a:t>Student Data User Group</a:t>
            </a:r>
          </a:p>
          <a:p>
            <a:pPr algn="l"/>
            <a:r>
              <a:rPr lang="en-US" sz="4400" b="1">
                <a:ea typeface="Verdana" panose="020B0604030504040204" pitchFamily="34" charset="0"/>
                <a:cs typeface="Verdana" panose="020B0604030504040204" pitchFamily="34" charset="0"/>
              </a:rPr>
              <a:t>July 14, 2022</a:t>
            </a:r>
            <a:endParaRPr lang="en-US" sz="4400" b="1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A052FF8E-C06C-4AC6-AF13-2C732A6975FB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>
                <a:latin typeface="Calibri" panose="020F0502020204030204"/>
              </a:rPr>
              <a:t>Student Data User Group – July 14, 2022</a:t>
            </a:r>
            <a:endParaRPr lang="en-US" dirty="0"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01811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/>
              <a:t>New Description columns in Course-related tables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91BDCB-A574-41A9-BB03-E2E72E5D8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94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COURSE</a:t>
            </a:r>
          </a:p>
          <a:p>
            <a:pPr marL="749808" lvl="1" indent="-457200"/>
            <a:r>
              <a:rPr lang="en-US" sz="2200" dirty="0"/>
              <a:t>COURSE_ADMIN_DESC</a:t>
            </a:r>
          </a:p>
          <a:p>
            <a:pPr marL="749808" lvl="1" indent="-457200"/>
            <a:r>
              <a:rPr lang="en-US" sz="2200" dirty="0"/>
              <a:t>CRSE_CLASIF_LEVEL_DESC</a:t>
            </a:r>
          </a:p>
          <a:p>
            <a:pPr marL="749808" lvl="1" indent="-457200"/>
            <a:r>
              <a:rPr lang="en-US" sz="2200" dirty="0"/>
              <a:t>TERMS_OFFERED_DESC</a:t>
            </a:r>
          </a:p>
          <a:p>
            <a:pPr marL="749808" lvl="1" indent="-457200"/>
            <a:r>
              <a:rPr lang="en-US" sz="2200" dirty="0"/>
              <a:t>PREREQ_CHECK_METHOD_DESC</a:t>
            </a:r>
          </a:p>
          <a:p>
            <a:pPr marL="749808" lvl="1" indent="-457200"/>
            <a:r>
              <a:rPr lang="en-US" sz="2200" dirty="0"/>
              <a:t>SCHED_PRIORITY_RULE_DESC</a:t>
            </a:r>
          </a:p>
          <a:p>
            <a:pPr marL="749808" lvl="1" indent="-457200"/>
            <a:r>
              <a:rPr lang="en-US" sz="2200" dirty="0"/>
              <a:t>CRSE_SECT_GRADE_MODE</a:t>
            </a:r>
          </a:p>
          <a:p>
            <a:pPr marL="749808" lvl="1" indent="-457200"/>
            <a:endParaRPr lang="en-US" sz="2200" dirty="0"/>
          </a:p>
          <a:p>
            <a:pPr marL="749808" lvl="1" indent="-457200"/>
            <a:endParaRPr lang="en-US" sz="2200" dirty="0"/>
          </a:p>
          <a:p>
            <a:pPr marL="749808" lvl="1" indent="-457200"/>
            <a:endParaRPr lang="en-US" sz="2200" dirty="0"/>
          </a:p>
          <a:p>
            <a:pPr marL="749808" lvl="1" indent="-457200"/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July 14, 2022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682355-902F-EDAC-0DB4-1B79CFD455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" y="4839663"/>
            <a:ext cx="12192000" cy="561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88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/>
              <a:t>New Description columns in Course-related tables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91BDCB-A574-41A9-BB03-E2E72E5D8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94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CRSE_GRADE_MODE  </a:t>
            </a:r>
            <a:r>
              <a:rPr lang="en-US" sz="2300" dirty="0"/>
              <a:t>- </a:t>
            </a:r>
            <a:r>
              <a:rPr lang="en-US" sz="2100" dirty="0"/>
              <a:t>GRADE_MODE_DESC</a:t>
            </a:r>
          </a:p>
          <a:p>
            <a:pPr marL="0" indent="0">
              <a:buNone/>
            </a:pPr>
            <a:endParaRPr lang="en-US" sz="2100" dirty="0"/>
          </a:p>
          <a:p>
            <a:pPr marL="0" indent="0">
              <a:buNone/>
            </a:pPr>
            <a:r>
              <a:rPr lang="en-US" sz="2400" dirty="0"/>
              <a:t>CRSE_LEVEL </a:t>
            </a:r>
            <a:r>
              <a:rPr lang="en-US" sz="2100" dirty="0"/>
              <a:t>– LEVEL_DESC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CRSE_SCHED_TYPE  </a:t>
            </a:r>
            <a:r>
              <a:rPr lang="en-US" sz="2100" dirty="0"/>
              <a:t>- SCHED_TYPE_DESC  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July 14, 2022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FEA3CF1-A7D7-F26F-D8A5-179C5DF568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4855" y="1933614"/>
            <a:ext cx="4048690" cy="120031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4128C55-BEC8-F68E-7B13-FA9775626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0529" y="3225184"/>
            <a:ext cx="2695951" cy="122889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8CDDDF7-08D1-1F99-9A9E-B7BEE39B64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4770" y="4860189"/>
            <a:ext cx="3181794" cy="160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095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/>
              <a:t>New Description columns in Course-related tables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91BDCB-A574-41A9-BB03-E2E72E5D8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94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COURSE_SECTION</a:t>
            </a:r>
          </a:p>
          <a:p>
            <a:pPr marL="749808" lvl="1" indent="-457200"/>
            <a:r>
              <a:rPr lang="en-US" sz="2200" dirty="0"/>
              <a:t>COURSE_ADMIN_CODE, COURSE_ADMIN_DESC</a:t>
            </a:r>
          </a:p>
          <a:p>
            <a:pPr marL="749808" lvl="1" indent="-457200"/>
            <a:r>
              <a:rPr lang="en-US" sz="2200" dirty="0"/>
              <a:t>SCHEDULE_TYPE_DESC</a:t>
            </a:r>
          </a:p>
          <a:p>
            <a:pPr marL="749808" lvl="1" indent="-457200"/>
            <a:r>
              <a:rPr lang="en-US" sz="2200" dirty="0"/>
              <a:t>INSTRUCT_METHOD_DESC</a:t>
            </a:r>
          </a:p>
          <a:p>
            <a:pPr marL="749808" lvl="1" indent="-457200"/>
            <a:r>
              <a:rPr lang="en-US" sz="2200" dirty="0"/>
              <a:t>PREREQ_CHECK_METHOD_DESC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July 14, 2022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277F1D5-50A5-BA6E-7B25-21FFF5E61D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29295"/>
            <a:ext cx="12192000" cy="1041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28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/>
              <a:t>Other recent updates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91BDCB-A574-41A9-BB03-E2E72E5D8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88094"/>
            <a:ext cx="10058400" cy="402336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ST_THESIS_DISS_COMMITTEE – New description columns</a:t>
            </a:r>
          </a:p>
          <a:p>
            <a:pPr marL="749808" lvl="1" indent="-457200"/>
            <a:r>
              <a:rPr lang="en-US" sz="2000" dirty="0"/>
              <a:t>COMMITTEE_DESC</a:t>
            </a:r>
          </a:p>
          <a:p>
            <a:pPr marL="749808" lvl="1" indent="-457200"/>
            <a:r>
              <a:rPr lang="en-US" sz="2000" dirty="0"/>
              <a:t>MEMBER_FUNCTION_DESC</a:t>
            </a:r>
          </a:p>
          <a:p>
            <a:pPr marL="749808" lvl="1" indent="-457200"/>
            <a:r>
              <a:rPr lang="en-US" sz="2000" dirty="0"/>
              <a:t>MEMBER_STATUS_DESC 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July 14, 2022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C47BFA-99E1-AFB4-D715-E3505AA3FE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8572" y="4099774"/>
            <a:ext cx="9354856" cy="1505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692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/>
              <a:t>Other recent updates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91BDCB-A574-41A9-BB03-E2E72E5D8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Classification calculation revised.  Based on term-by-term term, not term-effective term.   Affects ST_TERM , ST_DEGREE_TERM,  ST_DEGREE_PURSUAL.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dirty="0"/>
              <a:t>(example from ST_TERM)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July 14, 2022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AF8B332-41A4-8056-823B-59D692D72F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32974"/>
            <a:ext cx="12192000" cy="1636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51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/>
              <a:t>Graduate Funding updates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91BDCB-A574-41A9-BB03-E2E72E5D8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38867"/>
            <a:ext cx="10058400" cy="402336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The following new tables have been added to DWNGSS, and incorporated into the Grad Funding universe:</a:t>
            </a:r>
          </a:p>
          <a:p>
            <a:pPr marL="0" indent="0">
              <a:buNone/>
            </a:pPr>
            <a:endParaRPr lang="en-US" sz="2400" dirty="0"/>
          </a:p>
          <a:p>
            <a:pPr marL="292608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GF_BANNER_CHARGE_MONEY</a:t>
            </a:r>
          </a:p>
          <a:p>
            <a:pPr marL="749808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GF_BANNER_PROGRAM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(lookup table, for GF_BANNER_CHARGE_MONEY)</a:t>
            </a:r>
          </a:p>
          <a:p>
            <a:pPr marL="749808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GF_CAMPUS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(lookup table, for GR_BANNER_CHARGE_MONEY)</a:t>
            </a:r>
          </a:p>
          <a:p>
            <a:pPr marL="292608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GF_STUDENT_ATTRIBUTE</a:t>
            </a:r>
          </a:p>
          <a:p>
            <a:pPr marL="749808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GF_ATTRIBUTE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(lookup table, for GF_STUDENT_ATTRIBUTE)</a:t>
            </a:r>
          </a:p>
          <a:p>
            <a:pPr marL="292608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GF_STUDENT_CLASSIFICATION</a:t>
            </a:r>
          </a:p>
          <a:p>
            <a:pPr marL="749808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GF_CLASSIFICATION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(lookup table, for GF_STUDENT_CLASSIFICATION)</a:t>
            </a:r>
          </a:p>
          <a:p>
            <a:pPr marL="292608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GF_STUDENT_COHORT</a:t>
            </a:r>
          </a:p>
          <a:p>
            <a:pPr marL="749808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GF_COHORT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(lookup table, for GF_STUDENT_COHORT)</a:t>
            </a:r>
          </a:p>
          <a:p>
            <a:pPr marL="292608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GF_STUDENT_RATE_CODE</a:t>
            </a:r>
          </a:p>
          <a:p>
            <a:pPr marL="749808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GF_RATE_CODE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(lookup table, for GF_STUDENT_RATE_CODE)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July 14, 2022</a:t>
            </a:r>
          </a:p>
        </p:txBody>
      </p:sp>
    </p:spTree>
    <p:extLst>
      <p:ext uri="{BB962C8B-B14F-4D97-AF65-F5344CB8AC3E}">
        <p14:creationId xmlns:p14="http://schemas.microsoft.com/office/powerpoint/2010/main" val="3220159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858297" y="1910787"/>
            <a:ext cx="4522839" cy="1449387"/>
          </a:xfrm>
        </p:spPr>
        <p:txBody>
          <a:bodyPr>
            <a:noAutofit/>
          </a:bodyPr>
          <a:lstStyle/>
          <a:p>
            <a:r>
              <a:rPr lang="en-US" sz="3600" b="1" dirty="0"/>
              <a:t>Questions?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July 14, 2022</a:t>
            </a:r>
          </a:p>
        </p:txBody>
      </p:sp>
    </p:spTree>
    <p:extLst>
      <p:ext uri="{BB962C8B-B14F-4D97-AF65-F5344CB8AC3E}">
        <p14:creationId xmlns:p14="http://schemas.microsoft.com/office/powerpoint/2010/main" val="25533812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46554-D85C-455D-8B7D-FA146412C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77627"/>
            <a:ext cx="10058400" cy="881797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Wrap-up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34ECC29-CF4E-4B06-8EAD-53EEFFE2F4E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lvl="1" indent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lvl="1" indent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Reminders:</a:t>
            </a:r>
          </a:p>
          <a:p>
            <a:pPr marL="640080" lvl="2" indent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  <a:latin typeface="Calibri" panose="020F0502020204030204"/>
              </a:rPr>
              <a:t>Read-only access to SRS is still available for the time being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640080" lvl="2" indent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Advance Registration for new undergrads and Law happening in July</a:t>
            </a:r>
          </a:p>
          <a:p>
            <a:pPr marL="457200" lvl="1" indent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lvl="1" indent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Follow-up questions/comments: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da-staff@isc.upenn.edu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</a:p>
          <a:p>
            <a:pPr marL="457200" lvl="1" indent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lvl="1" indent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Discussions about student data: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student-wh@lists.upenn.edu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4376461-903A-4A6E-88AD-FBEA905F83C4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July 14, 2022</a:t>
            </a:r>
          </a:p>
        </p:txBody>
      </p:sp>
    </p:spTree>
    <p:extLst>
      <p:ext uri="{BB962C8B-B14F-4D97-AF65-F5344CB8AC3E}">
        <p14:creationId xmlns:p14="http://schemas.microsoft.com/office/powerpoint/2010/main" val="3514319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922" y="850766"/>
            <a:ext cx="10168156" cy="660534"/>
          </a:xfrm>
        </p:spPr>
        <p:txBody>
          <a:bodyPr>
            <a:noAutofit/>
          </a:bodyPr>
          <a:lstStyle/>
          <a:p>
            <a:r>
              <a:rPr lang="en-US" sz="4400" b="1" dirty="0"/>
              <a:t>Remote meeting reminders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48E445-6CB6-4712-8E58-7D2A7F335B85}"/>
              </a:ext>
            </a:extLst>
          </p:cNvPr>
          <p:cNvSpPr/>
          <p:nvPr/>
        </p:nvSpPr>
        <p:spPr>
          <a:xfrm>
            <a:off x="1185644" y="1965792"/>
            <a:ext cx="1035717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/>
              <a:t>Please turn off your video function, and make sure you are on Mute.</a:t>
            </a:r>
          </a:p>
          <a:p>
            <a:pPr>
              <a:spcBef>
                <a:spcPts val="600"/>
              </a:spcBef>
              <a:buSzPct val="100000"/>
            </a:pPr>
            <a:endParaRPr lang="en-US" sz="2400" dirty="0"/>
          </a:p>
          <a:p>
            <a:pPr marL="457200" indent="-4572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/>
              <a:t>Please </a:t>
            </a:r>
            <a:r>
              <a:rPr lang="en-US" sz="2400" b="1" dirty="0"/>
              <a:t>enter your questions in the chat function</a:t>
            </a:r>
            <a:r>
              <a:rPr lang="en-US" sz="2400" dirty="0"/>
              <a:t>.  We will pause periodically during today’s meeting for comments and questions.</a:t>
            </a:r>
            <a:br>
              <a:rPr lang="en-US" sz="2400" dirty="0"/>
            </a:br>
            <a:r>
              <a:rPr lang="en-US" sz="2400" dirty="0"/>
              <a:t>You can also use the “raise hand” reaction, and when we pause for questions one of our team members will call on you. 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FEF80BBC-5BD9-46DA-ABA3-BD4B556D80C3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July 14, 2022</a:t>
            </a:r>
          </a:p>
        </p:txBody>
      </p:sp>
    </p:spTree>
    <p:extLst>
      <p:ext uri="{BB962C8B-B14F-4D97-AF65-F5344CB8AC3E}">
        <p14:creationId xmlns:p14="http://schemas.microsoft.com/office/powerpoint/2010/main" val="2737316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93469"/>
            <a:ext cx="10058400" cy="1450757"/>
          </a:xfrm>
        </p:spPr>
        <p:txBody>
          <a:bodyPr>
            <a:noAutofit/>
          </a:bodyPr>
          <a:lstStyle/>
          <a:p>
            <a:r>
              <a:rPr lang="en-US" sz="4400" b="1" dirty="0"/>
              <a:t>Agenda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91BDCB-A574-41A9-BB03-E2E72E5D8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635508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collections’ refresh schedule </a:t>
            </a:r>
          </a:p>
          <a:p>
            <a:pPr marL="635508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Degree Works update </a:t>
            </a:r>
          </a:p>
          <a:p>
            <a:pPr marL="635508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Future terms have data “as-of” latest available term </a:t>
            </a:r>
          </a:p>
          <a:p>
            <a:pPr marL="635508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Status codes in ST_TERM </a:t>
            </a:r>
          </a:p>
          <a:p>
            <a:pPr marL="635508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 ST_DEGREE_OUTCOME and ST_DEG_OUTCOME_MAJOR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5508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Course Admin codes in COURSE, and other new columns </a:t>
            </a:r>
          </a:p>
          <a:p>
            <a:pPr marL="635508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recent updates</a:t>
            </a:r>
          </a:p>
          <a:p>
            <a:pPr marL="635508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 Funding updates </a:t>
            </a:r>
          </a:p>
          <a:p>
            <a:pPr marL="635508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Q&amp;A and Wrap-up 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July 14, 2022</a:t>
            </a:r>
          </a:p>
        </p:txBody>
      </p:sp>
    </p:spTree>
    <p:extLst>
      <p:ext uri="{BB962C8B-B14F-4D97-AF65-F5344CB8AC3E}">
        <p14:creationId xmlns:p14="http://schemas.microsoft.com/office/powerpoint/2010/main" val="1599784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Scheduling issues over the last few weeks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91BDCB-A574-41A9-BB03-E2E72E5D8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9816526" cy="4023360"/>
          </a:xfrm>
        </p:spPr>
        <p:txBody>
          <a:bodyPr>
            <a:normAutofit/>
          </a:bodyPr>
          <a:lstStyle/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Since going live in March of 2022 – the Pennant Student Data Load has run fairly consistently in the early morning hours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Recently, there have been some delays, or even cancellations of the Student Warehouse jobs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 the project continues to add new process and integrations, the interdependencies of the nightly sequence becomes more complex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Some jobs have been running longer than usual, or starting later than usual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This can cause delays in processes that are further down schedule, such as the Warehouse jobs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team is looking at reworking the dependencies of the Warehouse loads processes, to move then up early in the sequence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 hope to have these changes in place by the end of next week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July 14, 2022</a:t>
            </a:r>
          </a:p>
        </p:txBody>
      </p:sp>
    </p:spTree>
    <p:extLst>
      <p:ext uri="{BB962C8B-B14F-4D97-AF65-F5344CB8AC3E}">
        <p14:creationId xmlns:p14="http://schemas.microsoft.com/office/powerpoint/2010/main" val="3274574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/>
              <a:t>Degree Works - update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91BDCB-A574-41A9-BB03-E2E72E5D8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Tables with Degree Works data fully populated in WHSE (begin with DGW_)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600" dirty="0"/>
              <a:t>Resources: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hlinkClick r:id="rId2"/>
              </a:rPr>
              <a:t>https://www.isc.upenn.edu/degree-planning-and-audit-data-collection</a:t>
            </a:r>
            <a:endParaRPr lang="en-US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 </a:t>
            </a:r>
            <a:r>
              <a:rPr lang="en-US" sz="2200" dirty="0" err="1"/>
              <a:t>Webi</a:t>
            </a:r>
            <a:r>
              <a:rPr lang="en-US" sz="2200" dirty="0"/>
              <a:t> Public Folders: Public Folders/Student/Degree Planning and Auditing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 Invite for meeting to specifically go over the Degree Planning and Audit universe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July 14, 2022</a:t>
            </a:r>
          </a:p>
        </p:txBody>
      </p:sp>
    </p:spTree>
    <p:extLst>
      <p:ext uri="{BB962C8B-B14F-4D97-AF65-F5344CB8AC3E}">
        <p14:creationId xmlns:p14="http://schemas.microsoft.com/office/powerpoint/2010/main" val="4203846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/>
              <a:t>Terms in the future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91BDCB-A574-41A9-BB03-E2E72E5D8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The source system for Pennant (Banner) stores data as term-effective.</a:t>
            </a:r>
          </a:p>
          <a:p>
            <a:pPr marL="0" indent="0">
              <a:buNone/>
            </a:pPr>
            <a:r>
              <a:rPr lang="en-US" sz="2400" dirty="0"/>
              <a:t>For the warehouse, we fill in the gaps and build out terms, so that we have data stored term-by-term. If a student has not graduated, not dropped, withdrawn or become inactive for any reason, we will build out term records for tables that contains term-by-term data, to the next-next term (two terms into the future). When we do this, we are simply copying forward the most recent term’s data.</a:t>
            </a:r>
          </a:p>
          <a:p>
            <a:pPr marL="0" indent="0">
              <a:buNone/>
            </a:pPr>
            <a:r>
              <a:rPr lang="en-US" sz="2400" b="1" dirty="0"/>
              <a:t>A future term can exist with some of the current term’s information.</a:t>
            </a:r>
          </a:p>
          <a:p>
            <a:pPr marL="0" indent="0">
              <a:buNone/>
            </a:pPr>
            <a:r>
              <a:rPr lang="en-US" sz="1300" b="1" dirty="0"/>
              <a:t> </a:t>
            </a:r>
          </a:p>
          <a:p>
            <a:pPr marL="292608" lvl="1" indent="0">
              <a:buNone/>
            </a:pPr>
            <a:r>
              <a:rPr lang="en-US" sz="2200" dirty="0"/>
              <a:t>Example: A sophomore in the current term. We build out two terms into the future, but they will still look like a sophomore… until they aren’t anymore</a:t>
            </a:r>
            <a:r>
              <a:rPr lang="en-US" sz="2200"/>
              <a:t>. </a:t>
            </a:r>
            <a:endParaRPr lang="en-US" sz="2200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July 14, 2022</a:t>
            </a:r>
          </a:p>
        </p:txBody>
      </p:sp>
    </p:spTree>
    <p:extLst>
      <p:ext uri="{BB962C8B-B14F-4D97-AF65-F5344CB8AC3E}">
        <p14:creationId xmlns:p14="http://schemas.microsoft.com/office/powerpoint/2010/main" val="3869974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/>
              <a:t>Student Status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91BDCB-A574-41A9-BB03-E2E72E5D8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Earlier this Summer 2022 term, we saw many students who had just graduated, but who still had a status of ‘AS’.</a:t>
            </a:r>
          </a:p>
          <a:p>
            <a:pPr marL="0" indent="0">
              <a:buNone/>
            </a:pPr>
            <a:r>
              <a:rPr lang="en-US" sz="2400" dirty="0"/>
              <a:t>This was an unusual year: the Records team was carefully checking and making needed corrections to all of the Spring 2022 graduation records before setting students to a status of ‘IG’.</a:t>
            </a:r>
          </a:p>
          <a:p>
            <a:pPr marL="0" indent="0">
              <a:buNone/>
            </a:pPr>
            <a:r>
              <a:rPr lang="en-US" sz="2400" dirty="0"/>
              <a:t>Normally, you will be able to rely on the Student Status in the ST_TERM table to tell you whether or not the student is active in a term. Note, however, that the status can change over the course of a term – the status you see today might change tomorrow.</a:t>
            </a:r>
          </a:p>
          <a:p>
            <a:pPr marL="0" indent="0">
              <a:buNone/>
            </a:pPr>
            <a:r>
              <a:rPr lang="en-US" sz="2400" dirty="0"/>
              <a:t>Also please remember that the Student Status is their </a:t>
            </a:r>
            <a:r>
              <a:rPr lang="en-US" sz="2400" i="1" dirty="0"/>
              <a:t>overall</a:t>
            </a:r>
            <a:r>
              <a:rPr lang="en-US" sz="2400" dirty="0"/>
              <a:t> status: they might have graduated from one program but remain active in another.</a:t>
            </a:r>
          </a:p>
          <a:p>
            <a:pPr marL="0" indent="0" algn="ctr">
              <a:buNone/>
            </a:pPr>
            <a:r>
              <a:rPr lang="en-US" sz="2400" b="1" dirty="0"/>
              <a:t>Never use the status of ‘IG’ to get a list of people who have graduated.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July 14, 2022</a:t>
            </a:r>
          </a:p>
        </p:txBody>
      </p:sp>
    </p:spTree>
    <p:extLst>
      <p:ext uri="{BB962C8B-B14F-4D97-AF65-F5344CB8AC3E}">
        <p14:creationId xmlns:p14="http://schemas.microsoft.com/office/powerpoint/2010/main" val="3813580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 err="1"/>
              <a:t>ST_Degree_Outcome</a:t>
            </a:r>
            <a:r>
              <a:rPr lang="en-US" sz="4400" b="1" dirty="0"/>
              <a:t> and </a:t>
            </a:r>
            <a:r>
              <a:rPr lang="en-US" sz="4400" b="1" dirty="0" err="1"/>
              <a:t>ST_Deg_Outcome_Major</a:t>
            </a:r>
            <a:endParaRPr lang="en-US" sz="44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91BDCB-A574-41A9-BB03-E2E72E5D8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Outcomes in DW based on SHRDGMR table, viewable in </a:t>
            </a:r>
            <a:r>
              <a:rPr lang="en-US" sz="2400" dirty="0" err="1"/>
              <a:t>AppNav</a:t>
            </a:r>
            <a:r>
              <a:rPr lang="en-US" sz="2400" dirty="0"/>
              <a:t> via:</a:t>
            </a:r>
          </a:p>
          <a:p>
            <a:pPr marL="749808" lvl="1" indent="-457200"/>
            <a:r>
              <a:rPr lang="en-US" sz="2000" dirty="0"/>
              <a:t>Degree and Other Formal Awards (SHADEGR)</a:t>
            </a:r>
          </a:p>
          <a:p>
            <a:pPr marL="749808" lvl="1" indent="-457200"/>
            <a:r>
              <a:rPr lang="en-US" sz="2000" dirty="0"/>
              <a:t>Degree Summary (SHADGMQ)</a:t>
            </a:r>
          </a:p>
          <a:p>
            <a:pPr marL="749808" lvl="1" indent="-457200"/>
            <a:r>
              <a:rPr lang="en-US" sz="2000" dirty="0"/>
              <a:t>Diploma (SHADIPL) -&gt; Degree Summary</a:t>
            </a:r>
          </a:p>
          <a:p>
            <a:pPr marL="749808" lvl="1" indent="-457200">
              <a:buFont typeface="+mj-lt"/>
              <a:buAutoNum type="arabicPeriod"/>
            </a:pPr>
            <a:endParaRPr lang="en-US" sz="2200" dirty="0"/>
          </a:p>
          <a:p>
            <a:pPr marL="292608" lvl="1" indent="0">
              <a:buNone/>
            </a:pPr>
            <a:r>
              <a:rPr lang="en-US" sz="2200" dirty="0"/>
              <a:t>Replaces </a:t>
            </a:r>
            <a:r>
              <a:rPr lang="en-US" sz="2200" dirty="0" err="1"/>
              <a:t>Degree_Received</a:t>
            </a:r>
            <a:r>
              <a:rPr lang="en-US" sz="2200" dirty="0"/>
              <a:t> table but Outcomes also has rows BEFORE the degree is awarded.  </a:t>
            </a:r>
            <a:r>
              <a:rPr lang="en-US" sz="2200" dirty="0" err="1"/>
              <a:t>Degree_status</a:t>
            </a:r>
            <a:r>
              <a:rPr lang="en-US" sz="2200" dirty="0"/>
              <a:t> does not have to be ‘AW’.</a:t>
            </a:r>
          </a:p>
          <a:p>
            <a:pPr marL="749808" lvl="1" indent="-457200">
              <a:buFont typeface="+mj-lt"/>
              <a:buAutoNum type="arabicPeriod"/>
            </a:pPr>
            <a:endParaRPr lang="en-US" sz="2200" dirty="0"/>
          </a:p>
          <a:p>
            <a:pPr marL="292608" lvl="1" indent="0">
              <a:buNone/>
            </a:pPr>
            <a:r>
              <a:rPr lang="en-US" sz="2200" dirty="0"/>
              <a:t>NOTE: Many degree codes and Major codes in Banner are different from SRS. Refer to DWNGSS.V_DEGREE, DWNGSS.V_MAJOR_MINOR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July 14, 2022</a:t>
            </a:r>
          </a:p>
        </p:txBody>
      </p:sp>
    </p:spTree>
    <p:extLst>
      <p:ext uri="{BB962C8B-B14F-4D97-AF65-F5344CB8AC3E}">
        <p14:creationId xmlns:p14="http://schemas.microsoft.com/office/powerpoint/2010/main" val="80327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 err="1"/>
              <a:t>ST_Degree_Outcome</a:t>
            </a:r>
            <a:r>
              <a:rPr lang="en-US" sz="4400" b="1" dirty="0"/>
              <a:t> and </a:t>
            </a:r>
            <a:r>
              <a:rPr lang="en-US" sz="4400" b="1" dirty="0" err="1"/>
              <a:t>ST_Deg_Outcome_Major</a:t>
            </a:r>
            <a:endParaRPr lang="en-US" sz="44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91BDCB-A574-41A9-BB03-E2E72E5D8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</a:rPr>
              <a:t>ST_DEGREE_OUTCOME  designed so that y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ou won’t need ST_DEG_OUTCOME_MAJOR for simplest cases.</a:t>
            </a:r>
          </a:p>
          <a:p>
            <a:pPr marL="635508"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If all you need is the primary major/ concentration,  then you don’t need Degree Outcome Major Minor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If you do have a need to use Degree Outcome Major Minor, remember that there can be 1 to many rows per Degree Outcome.  use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Degree_</a:t>
            </a:r>
            <a:r>
              <a:rPr lang="en-US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O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rder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Major_Minor_Type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Major_Minor_Order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to distinguish the info returned:  Major 1, Concentration 1, Minor 1, Minor2, Major 2,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etc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…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B39286-2601-4C73-9794-54BD990F9D47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July 14, 2022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F879EE0-4416-BCA8-042D-3965E6399D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2851666"/>
            <a:ext cx="12192000" cy="406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8CC0D68-11C8-E67F-20CE-032A06C9F8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82" y="4778772"/>
            <a:ext cx="12155596" cy="924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52428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9643</TotalTime>
  <Words>1388</Words>
  <Application>Microsoft Office PowerPoint</Application>
  <PresentationFormat>Widescreen</PresentationFormat>
  <Paragraphs>139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Symbol</vt:lpstr>
      <vt:lpstr>Retrospect</vt:lpstr>
      <vt:lpstr>PowerPoint Presentation</vt:lpstr>
      <vt:lpstr>Remote meeting reminders</vt:lpstr>
      <vt:lpstr>Agenda</vt:lpstr>
      <vt:lpstr>Scheduling issues over the last few weeks</vt:lpstr>
      <vt:lpstr>Degree Works - update</vt:lpstr>
      <vt:lpstr>Terms in the future</vt:lpstr>
      <vt:lpstr>Student Status</vt:lpstr>
      <vt:lpstr>ST_Degree_Outcome and ST_Deg_Outcome_Major</vt:lpstr>
      <vt:lpstr>ST_Degree_Outcome and ST_Deg_Outcome_Major</vt:lpstr>
      <vt:lpstr>New Description columns in Course-related tables</vt:lpstr>
      <vt:lpstr>New Description columns in Course-related tables</vt:lpstr>
      <vt:lpstr>New Description columns in Course-related tables</vt:lpstr>
      <vt:lpstr>Other recent updates</vt:lpstr>
      <vt:lpstr>Other recent updates</vt:lpstr>
      <vt:lpstr>Graduate Funding updates</vt:lpstr>
      <vt:lpstr>Questions?</vt:lpstr>
      <vt:lpstr>Wrap-up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Collins, Susan Jennifer</dc:creator>
  <cp:lastModifiedBy>Collins, Susan Jennifer</cp:lastModifiedBy>
  <cp:revision>493</cp:revision>
  <dcterms:created xsi:type="dcterms:W3CDTF">2020-03-09T13:56:43Z</dcterms:created>
  <dcterms:modified xsi:type="dcterms:W3CDTF">2022-07-14T16:29:47Z</dcterms:modified>
</cp:coreProperties>
</file>