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70" r:id="rId2"/>
    <p:sldId id="286" r:id="rId3"/>
    <p:sldId id="271" r:id="rId4"/>
    <p:sldId id="319" r:id="rId5"/>
    <p:sldId id="320" r:id="rId6"/>
    <p:sldId id="322" r:id="rId7"/>
    <p:sldId id="321" r:id="rId8"/>
    <p:sldId id="323" r:id="rId9"/>
    <p:sldId id="295" r:id="rId10"/>
    <p:sldId id="318" r:id="rId11"/>
    <p:sldId id="316" r:id="rId12"/>
    <p:sldId id="306" r:id="rId13"/>
    <p:sldId id="305" r:id="rId14"/>
    <p:sldId id="307" r:id="rId15"/>
    <p:sldId id="309" r:id="rId16"/>
    <p:sldId id="308" r:id="rId17"/>
    <p:sldId id="310" r:id="rId18"/>
    <p:sldId id="324" r:id="rId19"/>
    <p:sldId id="325" r:id="rId20"/>
    <p:sldId id="30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57" autoAdjust="0"/>
  </p:normalViewPr>
  <p:slideViewPr>
    <p:cSldViewPr snapToGrid="0">
      <p:cViewPr varScale="1">
        <p:scale>
          <a:sx n="65" d="100"/>
          <a:sy n="65" d="100"/>
        </p:scale>
        <p:origin x="724" y="6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5/26/2022</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5/26/2022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dirty="0"/>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5/26/2022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5/26/2022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5/26/2022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5/26/2022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5/26/2022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vider.www.upenn.edu/computing/da/dw/pennant-student-records/st_email.e.html#elmt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arehouse.apps.upenn.edu/warehouse/jsp/fast.d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sc.upenn.edu/degree-planning-and-audit-data-collec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pps.srfs.upenn.edu:44306/secure/Pennant-Training/Pennant-records-Spring-2022-Guidelin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May 26, 2022</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Pennant Student Records curriculum-related tables</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a:bodyPr>
          <a:lstStyle/>
          <a:p>
            <a:pPr marL="201168" lvl="1" indent="0">
              <a:buNone/>
            </a:pPr>
            <a:r>
              <a:rPr lang="en-US" sz="2400" dirty="0"/>
              <a:t>The following slides will focus on</a:t>
            </a:r>
          </a:p>
          <a:p>
            <a:pPr marL="201168" lvl="1" indent="0">
              <a:buNone/>
            </a:pPr>
            <a:endParaRPr lang="en-US" sz="2400" dirty="0"/>
          </a:p>
          <a:p>
            <a:pPr marL="384048" lvl="2" indent="0">
              <a:buNone/>
            </a:pPr>
            <a:r>
              <a:rPr lang="en-US" sz="2000" dirty="0"/>
              <a:t>ST_TERM</a:t>
            </a:r>
          </a:p>
          <a:p>
            <a:pPr marL="384048" lvl="2" indent="0">
              <a:buNone/>
            </a:pPr>
            <a:r>
              <a:rPr lang="en-US" sz="2000" dirty="0"/>
              <a:t>ST_DEGREE_TERM</a:t>
            </a:r>
          </a:p>
          <a:p>
            <a:pPr marL="384048" lvl="2" indent="0">
              <a:buNone/>
            </a:pPr>
            <a:r>
              <a:rPr lang="en-US" sz="2000" dirty="0"/>
              <a:t>ST_DEGREE_PURSUAL</a:t>
            </a:r>
          </a:p>
          <a:p>
            <a:pPr marL="384048" lvl="2" indent="0">
              <a:buNone/>
            </a:pPr>
            <a:endParaRPr lang="en-US" sz="2000" dirty="0"/>
          </a:p>
          <a:p>
            <a:pPr marL="201168" lvl="1" indent="0">
              <a:buNone/>
            </a:pPr>
            <a:r>
              <a:rPr lang="en-US" sz="2000" dirty="0"/>
              <a:t>For warehouse reporting, “curriculum” refers to the combination of data elements that go into defining the pursual of a degree.  Depending on the rules for each school and division, the definition can incorporate a combination of:</a:t>
            </a:r>
          </a:p>
          <a:p>
            <a:pPr marL="201168" lvl="1" indent="0">
              <a:buNone/>
            </a:pPr>
            <a:r>
              <a:rPr lang="en-US" sz="2000" dirty="0"/>
              <a:t>division, degree, primary major, level, campus, program</a:t>
            </a:r>
          </a:p>
          <a:p>
            <a:pPr marL="384048" lvl="2" indent="0">
              <a:buNone/>
            </a:pPr>
            <a:endParaRPr lang="en-US" sz="2000" dirty="0"/>
          </a:p>
          <a:p>
            <a:pPr marL="384048" lvl="2" indent="0">
              <a:buNone/>
            </a:pPr>
            <a:endParaRPr lang="en-US" sz="2000"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2216465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gn="ctr">
              <a:lnSpc>
                <a:spcPct val="107000"/>
              </a:lnSpc>
              <a:spcBef>
                <a:spcPts val="0"/>
              </a:spcBef>
            </a:pPr>
            <a:br>
              <a:rPr lang="en-US" sz="2800" dirty="0"/>
            </a:br>
            <a:r>
              <a:rPr lang="en-US" sz="2800" b="1" dirty="0"/>
              <a:t>ST_TERM</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a:bodyPr>
          <a:lstStyle/>
          <a:p>
            <a:pPr marL="201168" lvl="1" indent="0">
              <a:buNone/>
            </a:pPr>
            <a:r>
              <a:rPr lang="en-US" sz="2000" dirty="0"/>
              <a:t>Student Term (</a:t>
            </a:r>
            <a:r>
              <a:rPr lang="en-US" sz="2000" b="1" dirty="0"/>
              <a:t>DWNGSS_PS.ST_TERM</a:t>
            </a:r>
            <a:r>
              <a:rPr lang="en-US" sz="2000" dirty="0"/>
              <a:t>)</a:t>
            </a:r>
          </a:p>
          <a:p>
            <a:pPr lvl="1">
              <a:buFont typeface="Arial" panose="020B0604020202020204" pitchFamily="34" charset="0"/>
              <a:buChar char="•"/>
            </a:pPr>
            <a:r>
              <a:rPr lang="en-US" sz="2000" dirty="0"/>
              <a:t>This table contains data from the “General Student” record in Banner.  It includes some curriculum information, but only for the student’s </a:t>
            </a:r>
            <a:r>
              <a:rPr lang="en-US" sz="2000" i="1" dirty="0"/>
              <a:t>primary</a:t>
            </a:r>
            <a:r>
              <a:rPr lang="en-US" sz="2000" dirty="0"/>
              <a:t> program.  It also provides the information about the student in the term that is not curriculum-specific.</a:t>
            </a:r>
          </a:p>
          <a:p>
            <a:pPr lvl="3">
              <a:buFont typeface="Arial" panose="020B0604020202020204" pitchFamily="34" charset="0"/>
              <a:buChar char="•"/>
            </a:pPr>
            <a:r>
              <a:rPr lang="en-US" sz="2000" dirty="0"/>
              <a:t>One row per student per term</a:t>
            </a:r>
          </a:p>
          <a:p>
            <a:pPr lvl="3">
              <a:buFont typeface="Arial" panose="020B0604020202020204" pitchFamily="34" charset="0"/>
              <a:buChar char="•"/>
            </a:pPr>
            <a:r>
              <a:rPr lang="en-US" sz="2000" dirty="0"/>
              <a:t>Is where you go to find the student’s status</a:t>
            </a:r>
          </a:p>
          <a:p>
            <a:pPr lvl="3">
              <a:buFont typeface="Arial" panose="020B0604020202020204" pitchFamily="34" charset="0"/>
              <a:buChar char="•"/>
            </a:pPr>
            <a:r>
              <a:rPr lang="en-US" sz="2000" dirty="0"/>
              <a:t>Has the primary division, primary degree, primary program, primary major including associated concentration, and primary classification</a:t>
            </a:r>
          </a:p>
          <a:p>
            <a:pPr lvl="3">
              <a:buFont typeface="Arial" panose="020B0604020202020204" pitchFamily="34" charset="0"/>
              <a:buChar char="•"/>
            </a:pPr>
            <a:r>
              <a:rPr lang="en-US" sz="2000" dirty="0"/>
              <a:t>Includes rows where the student is on leave (status ‘AL’)</a:t>
            </a:r>
          </a:p>
          <a:p>
            <a:pPr lvl="3">
              <a:buFont typeface="Arial" panose="020B0604020202020204" pitchFamily="34" charset="0"/>
              <a:buChar char="•"/>
            </a:pPr>
            <a:r>
              <a:rPr lang="en-US" sz="2000" dirty="0"/>
              <a:t>Rows are built out to the next-next term</a:t>
            </a:r>
          </a:p>
          <a:p>
            <a:pPr lvl="3">
              <a:buFont typeface="Arial" panose="020B0604020202020204" pitchFamily="34" charset="0"/>
              <a:buChar char="•"/>
            </a:pPr>
            <a:r>
              <a:rPr lang="en-US" sz="2000" dirty="0"/>
              <a:t>Includes the row when the student became inactive (status like ‘I%’), including final rows that extend beyond their curriculum rows. </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3989893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gn="ctr">
              <a:lnSpc>
                <a:spcPct val="107000"/>
              </a:lnSpc>
              <a:spcBef>
                <a:spcPts val="0"/>
              </a:spcBef>
            </a:pPr>
            <a:br>
              <a:rPr lang="en-US" sz="2800" dirty="0"/>
            </a:br>
            <a:r>
              <a:rPr lang="en-US" sz="2800" b="1" dirty="0"/>
              <a:t>ST_DEGREE_TERM</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lnSpcReduction="10000"/>
          </a:bodyPr>
          <a:lstStyle/>
          <a:p>
            <a:pPr marL="201168" lvl="1" indent="0">
              <a:buNone/>
            </a:pPr>
            <a:r>
              <a:rPr lang="en-US" sz="2000" dirty="0"/>
              <a:t>Degree Term (</a:t>
            </a:r>
            <a:r>
              <a:rPr lang="en-US" sz="2000" b="1" dirty="0"/>
              <a:t>DWNGSS_PS.ST_DEGREE_TERM</a:t>
            </a:r>
            <a:r>
              <a:rPr lang="en-US" sz="2000" dirty="0"/>
              <a:t>)</a:t>
            </a:r>
          </a:p>
          <a:p>
            <a:pPr lvl="1">
              <a:buFont typeface="Arial" panose="020B0604020202020204" pitchFamily="34" charset="0"/>
              <a:buChar char="•"/>
            </a:pPr>
            <a:r>
              <a:rPr lang="en-US" sz="2000" dirty="0"/>
              <a:t>This table contains data from the “Curriculum” record in Banner. It has information specific to each curriculum that the student is in, in each term.</a:t>
            </a:r>
          </a:p>
          <a:p>
            <a:pPr lvl="3">
              <a:buFont typeface="Arial" panose="020B0604020202020204" pitchFamily="34" charset="0"/>
              <a:buChar char="•"/>
            </a:pPr>
            <a:r>
              <a:rPr lang="en-US" sz="2000" dirty="0"/>
              <a:t>One row per student per curriculum (aka degree pursual) per term</a:t>
            </a:r>
          </a:p>
          <a:p>
            <a:pPr lvl="3">
              <a:buFont typeface="Arial" panose="020B0604020202020204" pitchFamily="34" charset="0"/>
              <a:buChar char="•"/>
            </a:pPr>
            <a:r>
              <a:rPr lang="en-US" sz="2000" dirty="0"/>
              <a:t>Converts the source “term-effective” model into “term-by-term” by including rows from when a curriculum becomes effective until something changes: a new curriculum is inserted and the previous one ends, or the student exits the curriculum, or they graduate from the curriculum, or they go to an inactive status </a:t>
            </a:r>
          </a:p>
          <a:p>
            <a:pPr lvl="3">
              <a:buFont typeface="Arial" panose="020B0604020202020204" pitchFamily="34" charset="0"/>
              <a:buChar char="•"/>
            </a:pPr>
            <a:r>
              <a:rPr lang="en-US" sz="2000" dirty="0"/>
              <a:t>Rows are built out to the </a:t>
            </a:r>
            <a:r>
              <a:rPr lang="en-US" sz="2000" dirty="0" err="1"/>
              <a:t>next_next</a:t>
            </a:r>
            <a:r>
              <a:rPr lang="en-US" sz="2000" dirty="0"/>
              <a:t> term</a:t>
            </a:r>
          </a:p>
          <a:p>
            <a:pPr lvl="3">
              <a:buFont typeface="Arial" panose="020B0604020202020204" pitchFamily="34" charset="0"/>
              <a:buChar char="•"/>
            </a:pPr>
            <a:r>
              <a:rPr lang="en-US" sz="2000" dirty="0"/>
              <a:t>Contains the DWLD_CURRIC_ID, which helps us find all the rows for the same degree program across time and is used to link to the correct row in other tables containing curriculum information. DWLD_CURRIC_ID is a warehouse-construct only, should not be stored or used outside of the warehouse, and it can change.  </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3383592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gn="ctr">
              <a:lnSpc>
                <a:spcPct val="107000"/>
              </a:lnSpc>
              <a:spcBef>
                <a:spcPts val="0"/>
              </a:spcBef>
            </a:pPr>
            <a:br>
              <a:rPr lang="en-US" sz="2800" dirty="0"/>
            </a:br>
            <a:r>
              <a:rPr lang="en-US" sz="2800" b="1" dirty="0"/>
              <a:t>ST_DEGREE_PURSUAL</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a:bodyPr>
          <a:lstStyle/>
          <a:p>
            <a:pPr marL="201168" lvl="1" indent="0">
              <a:buNone/>
            </a:pPr>
            <a:r>
              <a:rPr lang="en-US" sz="2000" dirty="0"/>
              <a:t>Degree Pursual (</a:t>
            </a:r>
            <a:r>
              <a:rPr lang="en-US" sz="2000" b="1" dirty="0"/>
              <a:t>ST_DEGREE_PURSUAL</a:t>
            </a:r>
            <a:r>
              <a:rPr lang="en-US" sz="2000" dirty="0"/>
              <a:t>)</a:t>
            </a:r>
          </a:p>
          <a:p>
            <a:pPr lvl="1">
              <a:buFont typeface="Arial" panose="020B0604020202020204" pitchFamily="34" charset="0"/>
              <a:buChar char="•"/>
            </a:pPr>
            <a:r>
              <a:rPr lang="en-US" sz="2000" dirty="0"/>
              <a:t>This table is a rollup of the information from degree term.</a:t>
            </a:r>
          </a:p>
          <a:p>
            <a:pPr lvl="3">
              <a:buFont typeface="Arial" panose="020B0604020202020204" pitchFamily="34" charset="0"/>
              <a:buChar char="•"/>
            </a:pPr>
            <a:r>
              <a:rPr lang="en-US" sz="2000" dirty="0"/>
              <a:t>One row per student per curriculum</a:t>
            </a:r>
          </a:p>
          <a:p>
            <a:pPr lvl="3">
              <a:buFont typeface="Arial" panose="020B0604020202020204" pitchFamily="34" charset="0"/>
              <a:buChar char="•"/>
            </a:pPr>
            <a:r>
              <a:rPr lang="en-US" sz="2000" dirty="0"/>
              <a:t>Related to ST_DEGREE_TERM, ST_MAJOR_MINOR, and ST_DEGREE_OUTCOME based on curriculum (join on DWLD_CURRIC_ID)</a:t>
            </a:r>
          </a:p>
          <a:p>
            <a:pPr lvl="3">
              <a:buFont typeface="Arial" panose="020B0604020202020204" pitchFamily="34" charset="0"/>
              <a:buChar char="•"/>
            </a:pPr>
            <a:r>
              <a:rPr lang="en-US" sz="2000" dirty="0"/>
              <a:t>Starting information, like </a:t>
            </a:r>
            <a:r>
              <a:rPr lang="en-US" sz="2000" dirty="0" err="1"/>
              <a:t>Admit_Term</a:t>
            </a:r>
            <a:r>
              <a:rPr lang="en-US" sz="2000" dirty="0"/>
              <a:t>, come from the earliest rows in degree term for the curriculum.</a:t>
            </a:r>
          </a:p>
          <a:p>
            <a:pPr lvl="3">
              <a:buFont typeface="Arial" panose="020B0604020202020204" pitchFamily="34" charset="0"/>
              <a:buChar char="•"/>
            </a:pPr>
            <a:r>
              <a:rPr lang="en-US" sz="2000" dirty="0"/>
              <a:t>Ending information, like </a:t>
            </a:r>
            <a:r>
              <a:rPr lang="en-US" sz="2000" dirty="0" err="1"/>
              <a:t>Exp_Grad_Term</a:t>
            </a:r>
            <a:r>
              <a:rPr lang="en-US" sz="2000" dirty="0"/>
              <a:t> and </a:t>
            </a:r>
            <a:r>
              <a:rPr lang="en-US" sz="2000" dirty="0" err="1"/>
              <a:t>Last_Degree_Term</a:t>
            </a:r>
            <a:r>
              <a:rPr lang="en-US" sz="2000" dirty="0"/>
              <a:t>, come from the latest rows in degree term for the curriculum.</a:t>
            </a:r>
          </a:p>
          <a:p>
            <a:pPr lvl="3">
              <a:buFont typeface="Arial" panose="020B0604020202020204" pitchFamily="34" charset="0"/>
              <a:buChar char="•"/>
            </a:pPr>
            <a:r>
              <a:rPr lang="en-US" sz="2000" dirty="0"/>
              <a:t>Summary and aggregated information are as-of the latest term.</a:t>
            </a:r>
          </a:p>
          <a:p>
            <a:pPr lvl="3">
              <a:buFont typeface="Arial" panose="020B0604020202020204" pitchFamily="34" charset="0"/>
              <a:buChar char="•"/>
            </a:pPr>
            <a:r>
              <a:rPr lang="en-US" sz="2000" dirty="0"/>
              <a:t>Data elements that are student-level-specific are repeated across degree pursual rows (example: GPA, which is by level and not by curriculum).</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2429984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RECAP</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fontScale="92500" lnSpcReduction="20000"/>
          </a:bodyPr>
          <a:lstStyle/>
          <a:p>
            <a:pPr marL="201168" lvl="1" indent="0">
              <a:buNone/>
            </a:pPr>
            <a:endParaRPr lang="en-US" dirty="0"/>
          </a:p>
          <a:p>
            <a:pPr marL="201168" lvl="1" indent="0">
              <a:buNone/>
            </a:pPr>
            <a:r>
              <a:rPr lang="en-US" dirty="0"/>
              <a:t>ST_TERM  </a:t>
            </a:r>
          </a:p>
          <a:p>
            <a:pPr marL="544068" lvl="1" indent="-342900">
              <a:buFont typeface="+mj-lt"/>
              <a:buAutoNum type="arabicPeriod"/>
            </a:pPr>
            <a:r>
              <a:rPr lang="en-US" dirty="0"/>
              <a:t>Use to find the student status (active or not) in a term, and other term-related information </a:t>
            </a:r>
          </a:p>
          <a:p>
            <a:pPr marL="544068" lvl="1" indent="-342900">
              <a:buFont typeface="+mj-lt"/>
              <a:buAutoNum type="arabicPeriod"/>
            </a:pPr>
            <a:r>
              <a:rPr lang="en-US" dirty="0"/>
              <a:t>Use to find students in terms along with their </a:t>
            </a:r>
            <a:r>
              <a:rPr lang="en-US" i="1" dirty="0"/>
              <a:t>primary</a:t>
            </a:r>
            <a:r>
              <a:rPr lang="en-US" dirty="0"/>
              <a:t> program information</a:t>
            </a:r>
          </a:p>
          <a:p>
            <a:pPr marL="544068" lvl="1" indent="-342900">
              <a:buFont typeface="+mj-lt"/>
              <a:buAutoNum type="arabicPeriod"/>
            </a:pPr>
            <a:r>
              <a:rPr lang="en-US" dirty="0"/>
              <a:t>Related to ST_ADVISOR, ST_ENROLLMENT, ST_ATTRIBUTE, ST_COHORT : universe joins on </a:t>
            </a:r>
            <a:r>
              <a:rPr lang="en-US" dirty="0" err="1"/>
              <a:t>penn_id</a:t>
            </a:r>
            <a:r>
              <a:rPr lang="en-US" dirty="0"/>
              <a:t> and term</a:t>
            </a:r>
          </a:p>
          <a:p>
            <a:pPr marL="544068" lvl="1" indent="-342900">
              <a:buFont typeface="+mj-lt"/>
              <a:buAutoNum type="arabicPeriod"/>
            </a:pPr>
            <a:endParaRPr lang="en-US" dirty="0"/>
          </a:p>
          <a:p>
            <a:pPr marL="201168" lvl="1" indent="0">
              <a:buNone/>
            </a:pPr>
            <a:r>
              <a:rPr lang="en-US" dirty="0"/>
              <a:t>ST_DEGREE_TERM</a:t>
            </a:r>
          </a:p>
          <a:p>
            <a:pPr marL="544068" lvl="1" indent="-342900">
              <a:buFont typeface="+mj-lt"/>
              <a:buAutoNum type="arabicPeriod"/>
            </a:pPr>
            <a:r>
              <a:rPr lang="en-US" dirty="0"/>
              <a:t>Use to find students in specific programs in terms, and/or all programs for a student in a term</a:t>
            </a:r>
          </a:p>
          <a:p>
            <a:pPr marL="544068" lvl="1" indent="-342900">
              <a:buFont typeface="+mj-lt"/>
              <a:buAutoNum type="arabicPeriod"/>
            </a:pPr>
            <a:r>
              <a:rPr lang="en-US" dirty="0"/>
              <a:t>Use to find term-specific stats</a:t>
            </a:r>
          </a:p>
          <a:p>
            <a:pPr marL="544068" lvl="1" indent="-342900">
              <a:buFont typeface="+mj-lt"/>
              <a:buAutoNum type="arabicPeriod"/>
            </a:pPr>
            <a:r>
              <a:rPr lang="en-US" dirty="0"/>
              <a:t>Related to ST_MAJOR_MINOR : universe joins on DWLD_CURRIC_ID and term</a:t>
            </a:r>
          </a:p>
          <a:p>
            <a:pPr marL="544068" lvl="1" indent="-342900">
              <a:buFont typeface="+mj-lt"/>
              <a:buAutoNum type="arabicPeriod"/>
            </a:pPr>
            <a:endParaRPr lang="en-US" dirty="0"/>
          </a:p>
          <a:p>
            <a:pPr marL="201168" lvl="1" indent="0">
              <a:buNone/>
            </a:pPr>
            <a:r>
              <a:rPr lang="en-US" dirty="0"/>
              <a:t>ST_DEGREE_PURSUAL</a:t>
            </a:r>
          </a:p>
          <a:p>
            <a:pPr marL="544068" lvl="1" indent="-342900">
              <a:buFont typeface="+mj-lt"/>
              <a:buAutoNum type="arabicPeriod"/>
            </a:pPr>
            <a:r>
              <a:rPr lang="en-US" dirty="0"/>
              <a:t>Use to find overall picture of students in programs -- when they started, when they expect to finish</a:t>
            </a:r>
          </a:p>
          <a:p>
            <a:pPr marL="544068" lvl="1" indent="-342900">
              <a:buFont typeface="+mj-lt"/>
              <a:buAutoNum type="arabicPeriod"/>
            </a:pPr>
            <a:r>
              <a:rPr lang="en-US" dirty="0"/>
              <a:t>Use to find the latest summary stats</a:t>
            </a:r>
          </a:p>
          <a:p>
            <a:pPr marL="544068" lvl="1" indent="-342900">
              <a:buFont typeface="+mj-lt"/>
              <a:buAutoNum type="arabicPeriod"/>
            </a:pPr>
            <a:r>
              <a:rPr lang="en-US" dirty="0"/>
              <a:t>When joining between ST_DEGREE_PURSUAL and term tables be sure to identify which term</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3063471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Use Student Term (ST_TERM) by itself, if it has everything you need</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
        <p:nvSpPr>
          <p:cNvPr id="7" name="TextBox 6">
            <a:extLst>
              <a:ext uri="{FF2B5EF4-FFF2-40B4-BE49-F238E27FC236}">
                <a16:creationId xmlns:a16="http://schemas.microsoft.com/office/drawing/2014/main" id="{5A652C9E-69C2-C8C7-2ECB-E1717293EEAD}"/>
              </a:ext>
            </a:extLst>
          </p:cNvPr>
          <p:cNvSpPr txBox="1"/>
          <p:nvPr/>
        </p:nvSpPr>
        <p:spPr>
          <a:xfrm>
            <a:off x="1097280" y="1793506"/>
            <a:ext cx="10235751" cy="369332"/>
          </a:xfrm>
          <a:prstGeom prst="rect">
            <a:avLst/>
          </a:prstGeom>
          <a:noFill/>
        </p:spPr>
        <p:txBody>
          <a:bodyPr wrap="none" rtlCol="0">
            <a:spAutoFit/>
          </a:bodyPr>
          <a:lstStyle/>
          <a:p>
            <a:r>
              <a:rPr lang="en-US" dirty="0"/>
              <a:t>Example: get all students in specific Study Abroad activities, and show their primary curriculum information</a:t>
            </a:r>
          </a:p>
        </p:txBody>
      </p:sp>
      <p:pic>
        <p:nvPicPr>
          <p:cNvPr id="4" name="Picture 3">
            <a:extLst>
              <a:ext uri="{FF2B5EF4-FFF2-40B4-BE49-F238E27FC236}">
                <a16:creationId xmlns:a16="http://schemas.microsoft.com/office/drawing/2014/main" id="{95D78949-453A-837C-446E-93376AB231A9}"/>
              </a:ext>
            </a:extLst>
          </p:cNvPr>
          <p:cNvPicPr>
            <a:picLocks noChangeAspect="1"/>
          </p:cNvPicPr>
          <p:nvPr/>
        </p:nvPicPr>
        <p:blipFill>
          <a:blip r:embed="rId2"/>
          <a:stretch>
            <a:fillRect/>
          </a:stretch>
        </p:blipFill>
        <p:spPr>
          <a:xfrm>
            <a:off x="2657169" y="2490745"/>
            <a:ext cx="6582694" cy="2800741"/>
          </a:xfrm>
          <a:prstGeom prst="rect">
            <a:avLst/>
          </a:prstGeom>
        </p:spPr>
      </p:pic>
    </p:spTree>
    <p:extLst>
      <p:ext uri="{BB962C8B-B14F-4D97-AF65-F5344CB8AC3E}">
        <p14:creationId xmlns:p14="http://schemas.microsoft.com/office/powerpoint/2010/main" val="3346883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Using Degree Term (ST_DEGREE_TERM) and Student Term</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a:bodyPr>
          <a:lstStyle/>
          <a:p>
            <a:pPr marL="201168" lvl="1" indent="0">
              <a:buNone/>
            </a:pPr>
            <a:r>
              <a:rPr lang="en-US" dirty="0"/>
              <a:t>Make sure you are looking at the same term in both</a:t>
            </a:r>
          </a:p>
          <a:p>
            <a:pPr marL="201168" lvl="1" indent="0">
              <a:buNone/>
            </a:pPr>
            <a:r>
              <a:rPr lang="en-US" dirty="0"/>
              <a:t>Note that the query may return multiple rows per student (the example below definitely will)</a:t>
            </a:r>
          </a:p>
          <a:p>
            <a:pPr marL="201168" lvl="1" indent="0">
              <a:buNone/>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pic>
        <p:nvPicPr>
          <p:cNvPr id="7" name="Picture 6">
            <a:extLst>
              <a:ext uri="{FF2B5EF4-FFF2-40B4-BE49-F238E27FC236}">
                <a16:creationId xmlns:a16="http://schemas.microsoft.com/office/drawing/2014/main" id="{43F7A92C-8345-107E-F775-7ADC9BC001DE}"/>
              </a:ext>
            </a:extLst>
          </p:cNvPr>
          <p:cNvPicPr>
            <a:picLocks noChangeAspect="1"/>
          </p:cNvPicPr>
          <p:nvPr/>
        </p:nvPicPr>
        <p:blipFill>
          <a:blip r:embed="rId2"/>
          <a:stretch>
            <a:fillRect/>
          </a:stretch>
        </p:blipFill>
        <p:spPr>
          <a:xfrm>
            <a:off x="2662323" y="2695346"/>
            <a:ext cx="6867353" cy="2648314"/>
          </a:xfrm>
          <a:prstGeom prst="rect">
            <a:avLst/>
          </a:prstGeom>
        </p:spPr>
      </p:pic>
    </p:spTree>
    <p:extLst>
      <p:ext uri="{BB962C8B-B14F-4D97-AF65-F5344CB8AC3E}">
        <p14:creationId xmlns:p14="http://schemas.microsoft.com/office/powerpoint/2010/main" val="1610342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Using Degree Pursual (ST_DEGREE_PURSUAL) and term-specific tables</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a:bodyPr>
          <a:lstStyle/>
          <a:p>
            <a:pPr marL="201168" lvl="1" indent="0">
              <a:buNone/>
            </a:pPr>
            <a:r>
              <a:rPr lang="en-US" dirty="0"/>
              <a:t>Make sure you identify the term you want</a:t>
            </a:r>
          </a:p>
          <a:p>
            <a:pPr marL="201168" lvl="1" indent="0">
              <a:buNone/>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pic>
        <p:nvPicPr>
          <p:cNvPr id="11" name="Picture 10">
            <a:extLst>
              <a:ext uri="{FF2B5EF4-FFF2-40B4-BE49-F238E27FC236}">
                <a16:creationId xmlns:a16="http://schemas.microsoft.com/office/drawing/2014/main" id="{E07A32D4-E026-BF21-8D60-4648657E5AD7}"/>
              </a:ext>
            </a:extLst>
          </p:cNvPr>
          <p:cNvPicPr>
            <a:picLocks noChangeAspect="1"/>
          </p:cNvPicPr>
          <p:nvPr/>
        </p:nvPicPr>
        <p:blipFill>
          <a:blip r:embed="rId2"/>
          <a:stretch>
            <a:fillRect/>
          </a:stretch>
        </p:blipFill>
        <p:spPr>
          <a:xfrm>
            <a:off x="869237" y="3334685"/>
            <a:ext cx="4980358" cy="1660120"/>
          </a:xfrm>
          <a:prstGeom prst="rect">
            <a:avLst/>
          </a:prstGeom>
        </p:spPr>
      </p:pic>
      <p:pic>
        <p:nvPicPr>
          <p:cNvPr id="13" name="Picture 12">
            <a:extLst>
              <a:ext uri="{FF2B5EF4-FFF2-40B4-BE49-F238E27FC236}">
                <a16:creationId xmlns:a16="http://schemas.microsoft.com/office/drawing/2014/main" id="{EE754D37-E8B9-97EF-722F-B5638707147E}"/>
              </a:ext>
            </a:extLst>
          </p:cNvPr>
          <p:cNvPicPr>
            <a:picLocks noChangeAspect="1"/>
          </p:cNvPicPr>
          <p:nvPr/>
        </p:nvPicPr>
        <p:blipFill>
          <a:blip r:embed="rId3"/>
          <a:stretch>
            <a:fillRect/>
          </a:stretch>
        </p:blipFill>
        <p:spPr>
          <a:xfrm>
            <a:off x="5849595" y="2828450"/>
            <a:ext cx="5858693" cy="2400635"/>
          </a:xfrm>
          <a:prstGeom prst="rect">
            <a:avLst/>
          </a:prstGeom>
        </p:spPr>
      </p:pic>
    </p:spTree>
    <p:extLst>
      <p:ext uri="{BB962C8B-B14F-4D97-AF65-F5344CB8AC3E}">
        <p14:creationId xmlns:p14="http://schemas.microsoft.com/office/powerpoint/2010/main" val="895717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Other recent Q&amp;A</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fontScale="85000" lnSpcReduction="20000"/>
          </a:bodyPr>
          <a:lstStyle/>
          <a:p>
            <a:pPr marL="201168" lvl="1" indent="0">
              <a:buNone/>
            </a:pPr>
            <a:endParaRPr lang="en-US" dirty="0"/>
          </a:p>
          <a:p>
            <a:pPr marL="201168" lvl="1" indent="0">
              <a:buNone/>
            </a:pPr>
            <a:r>
              <a:rPr lang="en-US" dirty="0"/>
              <a:t>Q: Which student email address should be used on reports?</a:t>
            </a:r>
          </a:p>
          <a:p>
            <a:pPr marL="201168" lvl="1" indent="0">
              <a:buNone/>
            </a:pPr>
            <a:r>
              <a:rPr lang="en-US" dirty="0"/>
              <a:t>A: It depends – but for most purposes, we recommend that you use the address from ST_EMAIL where the </a:t>
            </a:r>
            <a:r>
              <a:rPr lang="en-US" dirty="0" err="1"/>
              <a:t>Preferred_Ind</a:t>
            </a:r>
            <a:r>
              <a:rPr lang="en-US" dirty="0"/>
              <a:t> = ‘Y’. The business rules used to set that indicator are at </a:t>
            </a:r>
            <a:r>
              <a:rPr lang="en-US" dirty="0">
                <a:hlinkClick r:id="rId2"/>
              </a:rPr>
              <a:t>https://provider.www.upenn.edu/computing/da/dw/pennant-student-records/st_email.e.html#elmt7</a:t>
            </a:r>
            <a:endParaRPr lang="en-US" dirty="0"/>
          </a:p>
          <a:p>
            <a:pPr marL="201168" lvl="1" indent="0">
              <a:buNone/>
            </a:pPr>
            <a:endParaRPr lang="en-US" dirty="0"/>
          </a:p>
          <a:p>
            <a:pPr marL="201168" lvl="1" indent="0">
              <a:buNone/>
            </a:pPr>
            <a:r>
              <a:rPr lang="en-US" dirty="0"/>
              <a:t>Q: When can we expect to see the </a:t>
            </a:r>
            <a:r>
              <a:rPr lang="en-US" sz="1800" dirty="0">
                <a:effectLst/>
                <a:latin typeface="Calibri" panose="020F0502020204030204" pitchFamily="34" charset="0"/>
                <a:ea typeface="Calibri" panose="020F0502020204030204" pitchFamily="34" charset="0"/>
              </a:rPr>
              <a:t>class cohort on incoming first year undergraduates?</a:t>
            </a:r>
          </a:p>
          <a:p>
            <a:pPr marL="201168" lvl="1" indent="0">
              <a:buNone/>
            </a:pPr>
            <a:r>
              <a:rPr lang="en-US" dirty="0">
                <a:latin typeface="Calibri" panose="020F0502020204030204" pitchFamily="34" charset="0"/>
              </a:rPr>
              <a:t>A: The OUR will post the </a:t>
            </a:r>
            <a:r>
              <a:rPr lang="en-US" sz="1800" dirty="0">
                <a:effectLst/>
                <a:latin typeface="Calibri" panose="020F0502020204030204" pitchFamily="34" charset="0"/>
                <a:ea typeface="Calibri" panose="020F0502020204030204" pitchFamily="34" charset="0"/>
              </a:rPr>
              <a:t>Admissions Class-Of cohort on the first </a:t>
            </a:r>
            <a:r>
              <a:rPr lang="en-US" dirty="0">
                <a:latin typeface="Calibri" panose="020F0502020204030204" pitchFamily="34" charset="0"/>
                <a:ea typeface="Calibri" panose="020F0502020204030204" pitchFamily="34" charset="0"/>
              </a:rPr>
              <a:t>d</a:t>
            </a:r>
            <a:r>
              <a:rPr lang="en-US" sz="1800" dirty="0">
                <a:effectLst/>
                <a:latin typeface="Calibri" panose="020F0502020204030204" pitchFamily="34" charset="0"/>
                <a:ea typeface="Calibri" panose="020F0502020204030204" pitchFamily="34" charset="0"/>
              </a:rPr>
              <a:t>ay of classes in the Fall (in case of deferrals and gap years and cancellations)</a:t>
            </a:r>
          </a:p>
          <a:p>
            <a:pPr marL="201168" lvl="1" indent="0">
              <a:buNone/>
            </a:pPr>
            <a:endParaRPr lang="en-US" dirty="0">
              <a:latin typeface="Calibri" panose="020F0502020204030204" pitchFamily="34" charset="0"/>
            </a:endParaRPr>
          </a:p>
          <a:p>
            <a:pPr marL="201168" lvl="1" indent="0">
              <a:buNone/>
            </a:pPr>
            <a:r>
              <a:rPr lang="en-US" dirty="0">
                <a:latin typeface="Calibri" panose="020F0502020204030204" pitchFamily="34" charset="0"/>
              </a:rPr>
              <a:t>Q: Where can I find the admissions ID?</a:t>
            </a:r>
          </a:p>
          <a:p>
            <a:pPr marL="201168" lvl="1"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 That’s one we’re still working on, and as often happens, the answer is: It depends on which admissions ID you need, and from which admissions source.</a:t>
            </a:r>
          </a:p>
          <a:p>
            <a:pPr marL="201168" lvl="1"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is an </a:t>
            </a:r>
            <a:r>
              <a:rPr lang="en-US" sz="1800">
                <a:effectLst/>
                <a:latin typeface="Calibri" panose="020F0502020204030204" pitchFamily="34" charset="0"/>
                <a:ea typeface="Calibri" panose="020F0502020204030204" pitchFamily="34" charset="0"/>
                <a:cs typeface="Times New Roman" panose="02020603050405020304" pitchFamily="18" charset="0"/>
              </a:rPr>
              <a:t>admissions ID </a:t>
            </a:r>
            <a:r>
              <a:rPr lang="en-US" sz="1800" dirty="0">
                <a:effectLst/>
                <a:latin typeface="Calibri" panose="020F0502020204030204" pitchFamily="34" charset="0"/>
                <a:ea typeface="Calibri" panose="020F0502020204030204" pitchFamily="34" charset="0"/>
                <a:cs typeface="Times New Roman" panose="02020603050405020304" pitchFamily="18" charset="0"/>
              </a:rPr>
              <a:t>found in the restricted table ST_ADM_INFO. However:  if you are looking for specific application ids, you can use the ST_ADDL_ID table. That table is part of the general Pennant Student Records collection, and no additional access is required.  You will need to filter for the desired “TYPE” -- For example, if you are looking for the SLATE reference ID number for incoming undergrads, look for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Additional_ID</a:t>
            </a:r>
            <a:r>
              <a:rPr lang="en-US" sz="1800" dirty="0">
                <a:effectLst/>
                <a:latin typeface="Calibri" panose="020F0502020204030204" pitchFamily="34" charset="0"/>
                <a:ea typeface="Calibri" panose="020F0502020204030204" pitchFamily="34" charset="0"/>
                <a:cs typeface="Times New Roman" panose="02020603050405020304" pitchFamily="18" charset="0"/>
              </a:rPr>
              <a:t> that has an ADDL_ID_TYPE of ‘SLTE’ (Slate).  </a:t>
            </a:r>
            <a:r>
              <a:rPr lang="en-US" dirty="0">
                <a:latin typeface="Calibri" panose="020F0502020204030204" pitchFamily="34" charset="0"/>
                <a:ea typeface="Calibri" panose="020F0502020204030204" pitchFamily="34" charset="0"/>
                <a:cs typeface="Times New Roman" panose="02020603050405020304" pitchFamily="18" charset="0"/>
              </a:rPr>
              <a:t>The valid types are found in DWNGSS.V_ADDITIONAL_ID.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1520794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Other recent Q&amp;A</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lnSpcReduction="10000"/>
          </a:bodyPr>
          <a:lstStyle/>
          <a:p>
            <a:pPr marL="201168" lvl="1" indent="0">
              <a:buNone/>
            </a:pPr>
            <a:endParaRPr lang="en-US" dirty="0"/>
          </a:p>
          <a:p>
            <a:pPr marL="201168" lvl="1" indent="0">
              <a:buNone/>
            </a:pPr>
            <a:r>
              <a:rPr lang="en-US" dirty="0">
                <a:latin typeface="Calibri" panose="020F0502020204030204" pitchFamily="34" charset="0"/>
              </a:rPr>
              <a:t>Q: What is the relationship between the activity date and the refresh date in the warehouse?</a:t>
            </a:r>
          </a:p>
          <a:p>
            <a:pPr marL="201168" lvl="1" indent="0">
              <a:buNone/>
            </a:pPr>
            <a:r>
              <a:rPr lang="en-US" dirty="0">
                <a:latin typeface="Calibri" panose="020F0502020204030204" pitchFamily="34" charset="0"/>
              </a:rPr>
              <a:t>A: Usually any activity in the source that happens during the day will get extracted to the warehouse that night. In some of our tables, there are data coming from multiple places. The Activity Date is the main table that the data come from, but in fact, if any of the source data change, the Refresh Date will reflect that.</a:t>
            </a:r>
          </a:p>
          <a:p>
            <a:pPr marL="201168" lvl="1" indent="0">
              <a:buNone/>
            </a:pPr>
            <a:endParaRPr lang="en-US" dirty="0">
              <a:latin typeface="Calibri" panose="020F0502020204030204" pitchFamily="34" charset="0"/>
            </a:endParaRPr>
          </a:p>
          <a:p>
            <a:pPr marL="201168" lvl="1" indent="0">
              <a:buNone/>
            </a:pPr>
            <a:r>
              <a:rPr lang="en-US" dirty="0">
                <a:latin typeface="Calibri" panose="020F0502020204030204" pitchFamily="34" charset="0"/>
              </a:rPr>
              <a:t>Q: When does the warehouse extract run?</a:t>
            </a:r>
          </a:p>
          <a:p>
            <a:pPr marL="201168" lvl="1"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 There are a number of jobs that run, and the dependencies between them makes it difficult to specify an exact time.  The Pennant Student Records extract usually kicks off some time after midnight, and usually finishes in the early hours of the morning. </a:t>
            </a:r>
          </a:p>
          <a:p>
            <a:pPr marL="201168" lvl="1"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can now check the Load Status page when the latest refresh ran: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https://warehouse.apps.upenn.edu/warehouse/jsp/fast.do</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201168" lvl="1"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Note: the Pennant warehouse tables are now always available, even during the refresh. There is no longer any ‘down time’ when the tables cannot be queried during the refresh.</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47516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 reminders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2462213"/>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Please turn off your video function, and make sure you are on Mute.</a:t>
            </a:r>
          </a:p>
          <a:p>
            <a:pPr>
              <a:spcBef>
                <a:spcPts val="600"/>
              </a:spcBef>
              <a:buSzPct val="100000"/>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We will pause periodically during today’s meeting for comments and questions.</a:t>
            </a:r>
            <a:br>
              <a:rPr lang="en-US" sz="2400" dirty="0"/>
            </a:br>
            <a:r>
              <a:rPr lang="en-US" sz="2400" dirty="0"/>
              <a:t>You can also use the “raise hand” reaction, and when we pause for questions one of our team members will call on you. </a:t>
            </a: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2737316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b="1"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lvl="1" indent="0">
              <a:lnSpc>
                <a:spcPct val="105000"/>
              </a:lnSpc>
              <a:spcBef>
                <a:spcPts val="0"/>
              </a:spcBef>
              <a:spcAft>
                <a:spcPts val="0"/>
              </a:spcAft>
              <a:buNone/>
            </a:pPr>
            <a:endParaRPr lang="en-US" sz="1400" u="sng" dirty="0">
              <a:solidFill>
                <a:srgbClr val="0563C1"/>
              </a:solidFill>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lang="en-US" dirty="0">
                <a:effectLst/>
                <a:latin typeface="Calibri" panose="020F0502020204030204" pitchFamily="34" charset="0"/>
                <a:ea typeface="Times New Roman" panose="02020603050405020304" pitchFamily="18" charset="0"/>
              </a:rPr>
              <a:t>Reminders:</a:t>
            </a:r>
          </a:p>
          <a:p>
            <a:pPr marL="457200" lvl="1" indent="0">
              <a:lnSpc>
                <a:spcPct val="105000"/>
              </a:lnSpc>
              <a:spcBef>
                <a:spcPts val="0"/>
              </a:spcBef>
              <a:spcAft>
                <a:spcPts val="0"/>
              </a:spcAft>
              <a:buNone/>
            </a:pPr>
            <a:r>
              <a:rPr lang="en-US" dirty="0">
                <a:effectLst/>
                <a:latin typeface="Calibri" panose="020F0502020204030204" pitchFamily="34" charset="0"/>
                <a:ea typeface="Times New Roman" panose="02020603050405020304" pitchFamily="18" charset="0"/>
              </a:rPr>
              <a:t>June conversion blackout dates: June 17-20 – warehouse static but available (both legacy and Pennant)</a:t>
            </a:r>
          </a:p>
          <a:p>
            <a:pPr marL="457200" lvl="1" indent="0">
              <a:lnSpc>
                <a:spcPct val="105000"/>
              </a:lnSpc>
              <a:spcBef>
                <a:spcPts val="0"/>
              </a:spcBef>
              <a:spcAft>
                <a:spcPts val="0"/>
              </a:spcAft>
              <a:buNone/>
            </a:pPr>
            <a:r>
              <a:rPr lang="en-US" dirty="0">
                <a:latin typeface="Calibri" panose="020F0502020204030204" pitchFamily="34" charset="0"/>
                <a:ea typeface="Times New Roman" panose="02020603050405020304" pitchFamily="18" charset="0"/>
              </a:rPr>
              <a:t>After June 20, 2022:  legacy warehouse available but static</a:t>
            </a:r>
            <a:endParaRPr lang="en-US" dirty="0">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endParaRPr lang="en-US" dirty="0">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457200" lvl="1" indent="0">
              <a:lnSpc>
                <a:spcPct val="105000"/>
              </a:lnSpc>
              <a:spcBef>
                <a:spcPts val="0"/>
              </a:spcBef>
              <a:spcAft>
                <a:spcPts val="0"/>
              </a:spcAft>
              <a:buNone/>
            </a:pPr>
            <a:endPar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3514319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4400" b="1" dirty="0"/>
              <a:t>Agenda</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lstStyle/>
          <a:p>
            <a:pPr marL="457200" indent="-457200">
              <a:buFont typeface="+mj-lt"/>
              <a:buAutoNum type="arabicPeriod"/>
            </a:pPr>
            <a:endParaRPr lang="en-US" sz="2400" dirty="0"/>
          </a:p>
          <a:p>
            <a:pPr marL="457200" indent="-457200">
              <a:buFont typeface="+mj-lt"/>
              <a:buAutoNum type="arabicPeriod"/>
            </a:pPr>
            <a:r>
              <a:rPr lang="en-US" sz="2400" dirty="0"/>
              <a:t>Degree Planning and Audit data collection</a:t>
            </a:r>
          </a:p>
          <a:p>
            <a:pPr marL="457200" indent="-457200">
              <a:buFont typeface="+mj-lt"/>
              <a:buAutoNum type="arabicPeriod"/>
            </a:pPr>
            <a:r>
              <a:rPr lang="en-US" sz="2400" dirty="0"/>
              <a:t>Pennant Student Records: Where we are and what’s next</a:t>
            </a:r>
          </a:p>
          <a:p>
            <a:pPr marL="457200" indent="-457200">
              <a:buFont typeface="+mj-lt"/>
              <a:buAutoNum type="arabicPeriod"/>
            </a:pPr>
            <a:r>
              <a:rPr lang="en-US" sz="2400" dirty="0"/>
              <a:t>Student Term, Degree Term, and Degree Pursual</a:t>
            </a:r>
          </a:p>
          <a:p>
            <a:pPr marL="457200" indent="-457200">
              <a:buFont typeface="+mj-lt"/>
              <a:buAutoNum type="arabicPeriod"/>
            </a:pPr>
            <a:r>
              <a:rPr lang="en-US" sz="2400" dirty="0"/>
              <a:t>Q&amp;A</a:t>
            </a:r>
          </a:p>
          <a:p>
            <a:pPr marL="457200" indent="-457200">
              <a:buFont typeface="+mj-lt"/>
              <a:buAutoNum type="arabicPeriod"/>
            </a:pPr>
            <a:r>
              <a:rPr lang="en-US" sz="2400" dirty="0"/>
              <a:t>Wrap-up</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D5398-359F-4680-34AE-0221F9A36353}"/>
              </a:ext>
            </a:extLst>
          </p:cNvPr>
          <p:cNvSpPr>
            <a:spLocks noGrp="1"/>
          </p:cNvSpPr>
          <p:nvPr>
            <p:ph type="title"/>
          </p:nvPr>
        </p:nvSpPr>
        <p:spPr/>
        <p:txBody>
          <a:bodyPr/>
          <a:lstStyle/>
          <a:p>
            <a:r>
              <a:rPr lang="en-US" dirty="0"/>
              <a:t>Degree Planning and Audit Data Collection</a:t>
            </a:r>
          </a:p>
        </p:txBody>
      </p:sp>
      <p:sp>
        <p:nvSpPr>
          <p:cNvPr id="3" name="Content Placeholder 2">
            <a:extLst>
              <a:ext uri="{FF2B5EF4-FFF2-40B4-BE49-F238E27FC236}">
                <a16:creationId xmlns:a16="http://schemas.microsoft.com/office/drawing/2014/main" id="{32227D22-11D1-B9A4-16FE-809FA6937DB3}"/>
              </a:ext>
            </a:extLst>
          </p:cNvPr>
          <p:cNvSpPr>
            <a:spLocks noGrp="1"/>
          </p:cNvSpPr>
          <p:nvPr>
            <p:ph idx="1"/>
          </p:nvPr>
        </p:nvSpPr>
        <p:spPr/>
        <p:txBody>
          <a:bodyPr/>
          <a:lstStyle/>
          <a:p>
            <a:r>
              <a:rPr lang="en-US" dirty="0"/>
              <a:t>With NGSS, advising and degree auditing has moved to Degree Works and is accessible via PATH for most advisors.</a:t>
            </a:r>
          </a:p>
          <a:p>
            <a:pPr>
              <a:buFont typeface="Wingdings" panose="05000000000000000000" pitchFamily="2" charset="2"/>
              <a:buChar char="§"/>
            </a:pPr>
            <a:r>
              <a:rPr lang="en-US" dirty="0"/>
              <a:t> Need to replace Academic Planning Worksheets</a:t>
            </a:r>
          </a:p>
          <a:p>
            <a:pPr>
              <a:buFont typeface="Wingdings" panose="05000000000000000000" pitchFamily="2" charset="2"/>
              <a:buChar char="§"/>
            </a:pPr>
            <a:r>
              <a:rPr lang="en-US" dirty="0"/>
              <a:t> As of last week, new tables in WHSE and new Business Objects Universe: Degree Planning and Audit</a:t>
            </a:r>
          </a:p>
          <a:p>
            <a:pPr>
              <a:buFont typeface="Wingdings" panose="05000000000000000000" pitchFamily="2" charset="2"/>
              <a:buChar char="§"/>
            </a:pPr>
            <a:r>
              <a:rPr lang="en-US" dirty="0"/>
              <a:t> If you have access to Academic Planning and Worksheet – you should have access to the new data collection.</a:t>
            </a:r>
          </a:p>
          <a:p>
            <a:pPr>
              <a:buFont typeface="Wingdings" panose="05000000000000000000" pitchFamily="2" charset="2"/>
              <a:buChar char="§"/>
            </a:pPr>
            <a:r>
              <a:rPr lang="en-US" dirty="0"/>
              <a:t> If you need access, the Academic Planning Worksheet link is still the one that is up on the </a:t>
            </a:r>
            <a:r>
              <a:rPr lang="en-US" dirty="0" err="1"/>
              <a:t>eforms</a:t>
            </a:r>
            <a:r>
              <a:rPr lang="en-US" dirty="0"/>
              <a:t> site – we need to update that so that it will be updated to “Degree Planning and Audit”.</a:t>
            </a:r>
          </a:p>
        </p:txBody>
      </p:sp>
    </p:spTree>
    <p:extLst>
      <p:ext uri="{BB962C8B-B14F-4D97-AF65-F5344CB8AC3E}">
        <p14:creationId xmlns:p14="http://schemas.microsoft.com/office/powerpoint/2010/main" val="3276624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0BFC5-F5B5-9659-57B4-A68526C5F9C8}"/>
              </a:ext>
            </a:extLst>
          </p:cNvPr>
          <p:cNvSpPr>
            <a:spLocks noGrp="1"/>
          </p:cNvSpPr>
          <p:nvPr>
            <p:ph type="title"/>
          </p:nvPr>
        </p:nvSpPr>
        <p:spPr/>
        <p:txBody>
          <a:bodyPr/>
          <a:lstStyle/>
          <a:p>
            <a:r>
              <a:rPr lang="en-US" dirty="0"/>
              <a:t>Degree Panning and Audit Data Collection - cautions</a:t>
            </a:r>
          </a:p>
        </p:txBody>
      </p:sp>
      <p:sp>
        <p:nvSpPr>
          <p:cNvPr id="3" name="Content Placeholder 2">
            <a:extLst>
              <a:ext uri="{FF2B5EF4-FFF2-40B4-BE49-F238E27FC236}">
                <a16:creationId xmlns:a16="http://schemas.microsoft.com/office/drawing/2014/main" id="{90BFE354-65DD-CFAE-5DA0-73D5A928D3F5}"/>
              </a:ext>
            </a:extLst>
          </p:cNvPr>
          <p:cNvSpPr>
            <a:spLocks noGrp="1"/>
          </p:cNvSpPr>
          <p:nvPr>
            <p:ph idx="1"/>
          </p:nvPr>
        </p:nvSpPr>
        <p:spPr/>
        <p:txBody>
          <a:bodyPr/>
          <a:lstStyle/>
          <a:p>
            <a:r>
              <a:rPr lang="en-US" dirty="0"/>
              <a:t>As of 5/26/2022 – still some issues being worked out with the warehouse tables being populated</a:t>
            </a:r>
          </a:p>
          <a:p>
            <a:r>
              <a:rPr lang="en-US" dirty="0"/>
              <a:t>Structure exists – some production data is available for some students, but:</a:t>
            </a:r>
          </a:p>
          <a:p>
            <a:pPr>
              <a:buFont typeface="Wingdings" panose="05000000000000000000" pitchFamily="2" charset="2"/>
              <a:buChar char="§"/>
            </a:pPr>
            <a:r>
              <a:rPr lang="en-US" dirty="0"/>
              <a:t> Students missing.  Currently a patch being worked on in Dev to correct this issue on the source side.</a:t>
            </a:r>
          </a:p>
          <a:p>
            <a:pPr>
              <a:buFont typeface="Wingdings" panose="05000000000000000000" pitchFamily="2" charset="2"/>
              <a:buChar char="§"/>
            </a:pPr>
            <a:r>
              <a:rPr lang="en-US" dirty="0"/>
              <a:t> The data reflects the scribe rules that are in Degree Works – if any program or set of programs is still having some things cleaned up, the audit data in the warehouse will show most recent version available. </a:t>
            </a:r>
          </a:p>
          <a:p>
            <a:pPr marL="0" indent="0">
              <a:buNone/>
            </a:pPr>
            <a:endParaRPr lang="en-US" dirty="0"/>
          </a:p>
          <a:p>
            <a:pPr marL="0" indent="0">
              <a:buNone/>
            </a:pPr>
            <a:r>
              <a:rPr lang="en-US" dirty="0"/>
              <a:t>That being said – table is there with some production data.  While structure has been reviewed, not a lot of use yet.</a:t>
            </a:r>
          </a:p>
          <a:p>
            <a:pPr marL="0" indent="0">
              <a:buNone/>
            </a:pPr>
            <a:endParaRPr lang="en-US" dirty="0"/>
          </a:p>
        </p:txBody>
      </p:sp>
    </p:spTree>
    <p:extLst>
      <p:ext uri="{BB962C8B-B14F-4D97-AF65-F5344CB8AC3E}">
        <p14:creationId xmlns:p14="http://schemas.microsoft.com/office/powerpoint/2010/main" val="240675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6A532-88A1-DF05-46B8-52919E8A644A}"/>
              </a:ext>
            </a:extLst>
          </p:cNvPr>
          <p:cNvSpPr>
            <a:spLocks noGrp="1"/>
          </p:cNvSpPr>
          <p:nvPr>
            <p:ph type="title"/>
          </p:nvPr>
        </p:nvSpPr>
        <p:spPr/>
        <p:txBody>
          <a:bodyPr/>
          <a:lstStyle/>
          <a:p>
            <a:r>
              <a:rPr lang="en-US" dirty="0"/>
              <a:t>How you would want to join to the tables</a:t>
            </a:r>
          </a:p>
        </p:txBody>
      </p:sp>
      <p:sp>
        <p:nvSpPr>
          <p:cNvPr id="3" name="Content Placeholder 2">
            <a:extLst>
              <a:ext uri="{FF2B5EF4-FFF2-40B4-BE49-F238E27FC236}">
                <a16:creationId xmlns:a16="http://schemas.microsoft.com/office/drawing/2014/main" id="{B49FCBB3-A2A8-8DEA-C0C7-FC3B9715BBC9}"/>
              </a:ext>
            </a:extLst>
          </p:cNvPr>
          <p:cNvSpPr>
            <a:spLocks noGrp="1"/>
          </p:cNvSpPr>
          <p:nvPr>
            <p:ph idx="1"/>
          </p:nvPr>
        </p:nvSpPr>
        <p:spPr/>
        <p:txBody>
          <a:bodyPr/>
          <a:lstStyle/>
          <a:p>
            <a:r>
              <a:rPr lang="en-US" dirty="0"/>
              <a:t>To join to other student tables in the warehouse:</a:t>
            </a:r>
          </a:p>
          <a:p>
            <a:r>
              <a:rPr lang="en-US" dirty="0"/>
              <a:t>PENN_ID</a:t>
            </a:r>
          </a:p>
          <a:p>
            <a:r>
              <a:rPr lang="en-US" dirty="0"/>
              <a:t>PROGRAM</a:t>
            </a:r>
          </a:p>
          <a:p>
            <a:endParaRPr lang="en-US" dirty="0"/>
          </a:p>
          <a:p>
            <a:r>
              <a:rPr lang="en-US" dirty="0"/>
              <a:t>To join within the collection tables:</a:t>
            </a:r>
          </a:p>
          <a:p>
            <a:r>
              <a:rPr lang="en-US" dirty="0"/>
              <a:t>PENN_ID</a:t>
            </a:r>
          </a:p>
          <a:p>
            <a:r>
              <a:rPr lang="en-US" dirty="0"/>
              <a:t>PROGRAM</a:t>
            </a:r>
          </a:p>
          <a:p>
            <a:r>
              <a:rPr lang="en-US" dirty="0"/>
              <a:t>DEGREE_REQ_ID</a:t>
            </a:r>
          </a:p>
          <a:p>
            <a:r>
              <a:rPr lang="en-US" dirty="0"/>
              <a:t>REQUIREMENT_ID</a:t>
            </a:r>
          </a:p>
        </p:txBody>
      </p:sp>
    </p:spTree>
    <p:extLst>
      <p:ext uri="{BB962C8B-B14F-4D97-AF65-F5344CB8AC3E}">
        <p14:creationId xmlns:p14="http://schemas.microsoft.com/office/powerpoint/2010/main" val="2941971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23600-E102-C150-3866-7F7E68AEFB2B}"/>
              </a:ext>
            </a:extLst>
          </p:cNvPr>
          <p:cNvSpPr>
            <a:spLocks noGrp="1"/>
          </p:cNvSpPr>
          <p:nvPr>
            <p:ph type="title"/>
          </p:nvPr>
        </p:nvSpPr>
        <p:spPr/>
        <p:txBody>
          <a:bodyPr/>
          <a:lstStyle/>
          <a:p>
            <a:r>
              <a:rPr lang="en-US" dirty="0"/>
              <a:t>Degree Planning and Auditing Resources</a:t>
            </a:r>
          </a:p>
        </p:txBody>
      </p:sp>
      <p:sp>
        <p:nvSpPr>
          <p:cNvPr id="3" name="Content Placeholder 2">
            <a:extLst>
              <a:ext uri="{FF2B5EF4-FFF2-40B4-BE49-F238E27FC236}">
                <a16:creationId xmlns:a16="http://schemas.microsoft.com/office/drawing/2014/main" id="{4E73825A-0760-A618-834D-84018652DB24}"/>
              </a:ext>
            </a:extLst>
          </p:cNvPr>
          <p:cNvSpPr>
            <a:spLocks noGrp="1"/>
          </p:cNvSpPr>
          <p:nvPr>
            <p:ph idx="1"/>
          </p:nvPr>
        </p:nvSpPr>
        <p:spPr/>
        <p:txBody>
          <a:bodyPr>
            <a:normAutofit fontScale="92500" lnSpcReduction="20000"/>
          </a:bodyPr>
          <a:lstStyle/>
          <a:p>
            <a:r>
              <a:rPr lang="en-US" dirty="0"/>
              <a:t>ISC website: </a:t>
            </a:r>
            <a:r>
              <a:rPr lang="en-US" dirty="0">
                <a:hlinkClick r:id="rId2"/>
              </a:rPr>
              <a:t>https://www.isc.upenn.edu/degree-planning-and-audit-data-collection</a:t>
            </a:r>
            <a:endParaRPr lang="en-US" dirty="0"/>
          </a:p>
          <a:p>
            <a:r>
              <a:rPr lang="en-US" dirty="0"/>
              <a:t>Public Reports: Public Folders/Student/Degree Planning and Audit </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dirty="0"/>
              <a:t>Please note – the working group suggested two materialized views to help see some data more easily, these are missing in production but should be in soon.</a:t>
            </a:r>
          </a:p>
        </p:txBody>
      </p:sp>
      <p:pic>
        <p:nvPicPr>
          <p:cNvPr id="5" name="Picture 4">
            <a:extLst>
              <a:ext uri="{FF2B5EF4-FFF2-40B4-BE49-F238E27FC236}">
                <a16:creationId xmlns:a16="http://schemas.microsoft.com/office/drawing/2014/main" id="{022AE9B5-A6EA-96C4-1C03-63E97FE57B23}"/>
              </a:ext>
            </a:extLst>
          </p:cNvPr>
          <p:cNvPicPr>
            <a:picLocks noChangeAspect="1"/>
          </p:cNvPicPr>
          <p:nvPr/>
        </p:nvPicPr>
        <p:blipFill>
          <a:blip r:embed="rId3"/>
          <a:stretch>
            <a:fillRect/>
          </a:stretch>
        </p:blipFill>
        <p:spPr>
          <a:xfrm>
            <a:off x="2102866" y="2595497"/>
            <a:ext cx="6257363" cy="2375480"/>
          </a:xfrm>
          <a:prstGeom prst="rect">
            <a:avLst/>
          </a:prstGeom>
        </p:spPr>
      </p:pic>
    </p:spTree>
    <p:extLst>
      <p:ext uri="{BB962C8B-B14F-4D97-AF65-F5344CB8AC3E}">
        <p14:creationId xmlns:p14="http://schemas.microsoft.com/office/powerpoint/2010/main" val="90845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9907F-4095-040D-B569-13CFA97D3336}"/>
              </a:ext>
            </a:extLst>
          </p:cNvPr>
          <p:cNvSpPr>
            <a:spLocks noGrp="1"/>
          </p:cNvSpPr>
          <p:nvPr>
            <p:ph type="title"/>
          </p:nvPr>
        </p:nvSpPr>
        <p:spPr/>
        <p:txBody>
          <a:bodyPr/>
          <a:lstStyle/>
          <a:p>
            <a:r>
              <a:rPr lang="en-US" dirty="0"/>
              <a:t>Degree Planning and Auditing: What is Next</a:t>
            </a:r>
          </a:p>
        </p:txBody>
      </p:sp>
      <p:sp>
        <p:nvSpPr>
          <p:cNvPr id="3" name="Content Placeholder 2">
            <a:extLst>
              <a:ext uri="{FF2B5EF4-FFF2-40B4-BE49-F238E27FC236}">
                <a16:creationId xmlns:a16="http://schemas.microsoft.com/office/drawing/2014/main" id="{0A80C994-60EC-08AA-29EE-F85D0B289F97}"/>
              </a:ext>
            </a:extLst>
          </p:cNvPr>
          <p:cNvSpPr>
            <a:spLocks noGrp="1"/>
          </p:cNvSpPr>
          <p:nvPr>
            <p:ph idx="1"/>
          </p:nvPr>
        </p:nvSpPr>
        <p:spPr/>
        <p:txBody>
          <a:bodyPr/>
          <a:lstStyle/>
          <a:p>
            <a:r>
              <a:rPr lang="en-US" dirty="0"/>
              <a:t>Communicate to group within next two weeks once patch is in production.</a:t>
            </a:r>
          </a:p>
          <a:p>
            <a:pPr marL="0" indent="0">
              <a:buNone/>
            </a:pPr>
            <a:r>
              <a:rPr lang="en-US" dirty="0"/>
              <a:t>  Also include update on materialized views.</a:t>
            </a:r>
          </a:p>
          <a:p>
            <a:r>
              <a:rPr lang="en-US" dirty="0"/>
              <a:t>A separate smaller session for Academic Worksheet Business Objects users with a demo on how you could use the collection.</a:t>
            </a:r>
          </a:p>
        </p:txBody>
      </p:sp>
    </p:spTree>
    <p:extLst>
      <p:ext uri="{BB962C8B-B14F-4D97-AF65-F5344CB8AC3E}">
        <p14:creationId xmlns:p14="http://schemas.microsoft.com/office/powerpoint/2010/main" val="820949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a:lnSpc>
                <a:spcPct val="107000"/>
              </a:lnSpc>
              <a:spcBef>
                <a:spcPts val="0"/>
              </a:spcBef>
            </a:pPr>
            <a:r>
              <a:rPr lang="en-US" sz="2800" dirty="0"/>
              <a:t>Pennant Student Records: Where we are and what’s next</a:t>
            </a:r>
            <a:br>
              <a:rPr lang="en-US" sz="2800" dirty="0"/>
            </a:b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fontScale="92500" lnSpcReduction="20000"/>
          </a:bodyPr>
          <a:lstStyle/>
          <a:p>
            <a:pPr lvl="1">
              <a:buFont typeface="Arial" panose="020B0604020202020204" pitchFamily="34" charset="0"/>
              <a:buChar char="•"/>
            </a:pPr>
            <a:r>
              <a:rPr lang="en-US" sz="2200" dirty="0"/>
              <a:t>Data for terms &lt; Spring 2022:  most of the student data for SRS terms prior to the current term were converted in mid-March.  Exceptions: degrees received, and academic history/milestone information that will go on the transcripts. These will be part of the June conversion.</a:t>
            </a:r>
          </a:p>
          <a:p>
            <a:pPr lvl="1">
              <a:buFont typeface="Arial" panose="020B0604020202020204" pitchFamily="34" charset="0"/>
              <a:buChar char="•"/>
            </a:pPr>
            <a:r>
              <a:rPr lang="en-US" sz="2200" dirty="0"/>
              <a:t>Spring 2022 data: Spring e</a:t>
            </a:r>
            <a:r>
              <a:rPr lang="en-US" sz="2200" dirty="0">
                <a:effectLst/>
              </a:rPr>
              <a:t>nrollment data and course sections are still only in SRS. Academic history for 202210 will be migrated to Pennant after the term processing is complete, in mid-June 2022. SRS is currently the system of record for the Spring term academic information and all degrees awarded at Penn. Pennant is the system of record for current address information.  </a:t>
            </a:r>
          </a:p>
          <a:p>
            <a:pPr lvl="1">
              <a:buFont typeface="Arial" panose="020B0604020202020204" pitchFamily="34" charset="0"/>
              <a:buChar char="•"/>
            </a:pPr>
            <a:r>
              <a:rPr lang="en-US" sz="2200" dirty="0">
                <a:effectLst/>
              </a:rPr>
              <a:t>Data for terms &gt; Spring 2022: Future term data exists only in Pennant.</a:t>
            </a:r>
          </a:p>
          <a:p>
            <a:pPr lvl="1">
              <a:buFont typeface="Arial" panose="020B0604020202020204" pitchFamily="34" charset="0"/>
              <a:buChar char="•"/>
            </a:pPr>
            <a:r>
              <a:rPr lang="en-US" sz="2200" dirty="0">
                <a:effectLst/>
              </a:rPr>
              <a:t>After the June conversion is complete, Pennant will be the system of record for everything, including all degrees and transcripts for students who attended Penn in fall 2010 and after.</a:t>
            </a:r>
          </a:p>
          <a:p>
            <a:pPr marL="201168" lvl="1" indent="0">
              <a:buNone/>
            </a:pPr>
            <a:endParaRPr lang="en-US" sz="2000" dirty="0">
              <a:latin typeface="Arial" panose="020B0604020202020204" pitchFamily="34" charset="0"/>
            </a:endParaRPr>
          </a:p>
          <a:p>
            <a:pPr lvl="1">
              <a:buFont typeface="Arial" panose="020B0604020202020204" pitchFamily="34" charset="0"/>
              <a:buChar char="•"/>
            </a:pPr>
            <a:endParaRPr lang="en-US" sz="2000" dirty="0">
              <a:latin typeface="Arial" panose="020B0604020202020204" pitchFamily="34" charset="0"/>
            </a:endParaRPr>
          </a:p>
          <a:p>
            <a:pPr marL="201168" lvl="1" indent="0">
              <a:buNone/>
            </a:pPr>
            <a:r>
              <a:rPr lang="en-US" sz="1600" dirty="0">
                <a:latin typeface="Arial" panose="020B0604020202020204" pitchFamily="34" charset="0"/>
              </a:rPr>
              <a:t>Reference: </a:t>
            </a:r>
            <a:r>
              <a:rPr lang="en-US" sz="1600" dirty="0">
                <a:latin typeface="Arial" panose="020B0604020202020204" pitchFamily="34" charset="0"/>
                <a:hlinkClick r:id="rId2"/>
              </a:rPr>
              <a:t>https://apps.srfs.upenn.edu:44306/secure/Pennant-Training/Pennant-records-Spring-2022-Guidelines.pdf</a:t>
            </a:r>
            <a:r>
              <a:rPr lang="en-US" sz="1600" dirty="0">
                <a:latin typeface="Arial" panose="020B0604020202020204" pitchFamily="34" charset="0"/>
              </a:rPr>
              <a:t> </a:t>
            </a:r>
            <a:endParaRPr lang="en-US" sz="1600"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26, 2022</a:t>
            </a:r>
          </a:p>
        </p:txBody>
      </p:sp>
    </p:spTree>
    <p:extLst>
      <p:ext uri="{BB962C8B-B14F-4D97-AF65-F5344CB8AC3E}">
        <p14:creationId xmlns:p14="http://schemas.microsoft.com/office/powerpoint/2010/main" val="149878021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8876</TotalTime>
  <Words>2222</Words>
  <Application>Microsoft Office PowerPoint</Application>
  <PresentationFormat>Widescreen</PresentationFormat>
  <Paragraphs>162</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Retrospect</vt:lpstr>
      <vt:lpstr>PowerPoint Presentation</vt:lpstr>
      <vt:lpstr>Remote meeting reminders</vt:lpstr>
      <vt:lpstr>Agenda</vt:lpstr>
      <vt:lpstr>Degree Planning and Audit Data Collection</vt:lpstr>
      <vt:lpstr>Degree Panning and Audit Data Collection - cautions</vt:lpstr>
      <vt:lpstr>How you would want to join to the tables</vt:lpstr>
      <vt:lpstr>Degree Planning and Auditing Resources</vt:lpstr>
      <vt:lpstr>Degree Planning and Auditing: What is Next</vt:lpstr>
      <vt:lpstr>Pennant Student Records: Where we are and what’s next </vt:lpstr>
      <vt:lpstr>Pennant Student Records curriculum-related tables </vt:lpstr>
      <vt:lpstr> ST_TERM </vt:lpstr>
      <vt:lpstr> ST_DEGREE_TERM </vt:lpstr>
      <vt:lpstr> ST_DEGREE_PURSUAL </vt:lpstr>
      <vt:lpstr>RECAP </vt:lpstr>
      <vt:lpstr>Use Student Term (ST_TERM) by itself, if it has everything you need </vt:lpstr>
      <vt:lpstr>Using Degree Term (ST_DEGREE_TERM) and Student Term </vt:lpstr>
      <vt:lpstr>Using Degree Pursual (ST_DEGREE_PURSUAL) and term-specific tables </vt:lpstr>
      <vt:lpstr>Other recent Q&amp;A </vt:lpstr>
      <vt:lpstr>Other recent Q&amp;A </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459</cp:revision>
  <dcterms:created xsi:type="dcterms:W3CDTF">2020-03-09T13:56:43Z</dcterms:created>
  <dcterms:modified xsi:type="dcterms:W3CDTF">2022-05-26T21:19:12Z</dcterms:modified>
</cp:coreProperties>
</file>