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0"/>
  </p:notesMasterIdLst>
  <p:handoutMasterIdLst>
    <p:handoutMasterId r:id="rId21"/>
  </p:handoutMasterIdLst>
  <p:sldIdLst>
    <p:sldId id="270" r:id="rId2"/>
    <p:sldId id="286" r:id="rId3"/>
    <p:sldId id="271" r:id="rId4"/>
    <p:sldId id="295" r:id="rId5"/>
    <p:sldId id="305" r:id="rId6"/>
    <p:sldId id="306" r:id="rId7"/>
    <p:sldId id="312" r:id="rId8"/>
    <p:sldId id="301" r:id="rId9"/>
    <p:sldId id="313" r:id="rId10"/>
    <p:sldId id="302" r:id="rId11"/>
    <p:sldId id="311" r:id="rId12"/>
    <p:sldId id="303" r:id="rId13"/>
    <p:sldId id="307" r:id="rId14"/>
    <p:sldId id="308" r:id="rId15"/>
    <p:sldId id="309" r:id="rId16"/>
    <p:sldId id="310" r:id="rId17"/>
    <p:sldId id="288" r:id="rId18"/>
    <p:sldId id="304"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3A53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6357" autoAdjust="0"/>
  </p:normalViewPr>
  <p:slideViewPr>
    <p:cSldViewPr snapToGrid="0">
      <p:cViewPr varScale="1">
        <p:scale>
          <a:sx n="65" d="100"/>
          <a:sy n="65" d="100"/>
        </p:scale>
        <p:origin x="724" y="60"/>
      </p:cViewPr>
      <p:guideLst/>
    </p:cSldViewPr>
  </p:slideViewPr>
  <p:outlineViewPr>
    <p:cViewPr>
      <p:scale>
        <a:sx n="33" d="100"/>
        <a:sy n="33" d="100"/>
      </p:scale>
      <p:origin x="0" y="0"/>
    </p:cViewPr>
  </p:outlineViewPr>
  <p:notesTextViewPr>
    <p:cViewPr>
      <p:scale>
        <a:sx n="3" d="2"/>
        <a:sy n="3" d="2"/>
      </p:scale>
      <p:origin x="0" y="0"/>
    </p:cViewPr>
  </p:notesTextViewPr>
  <p:notesViewPr>
    <p:cSldViewPr snapToGrid="0">
      <p:cViewPr varScale="1">
        <p:scale>
          <a:sx n="87" d="100"/>
          <a:sy n="87" d="100"/>
        </p:scale>
        <p:origin x="3840" y="6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25CEC136-8F10-41F8-A063-C8A3A2ABE586}"/>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B90EDA9B-2D69-4239-A072-A25C8E2DCB9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994A1F20-13A9-41F9-950D-7B2A60166161}" type="datetimeFigureOut">
              <a:rPr lang="en-US" smtClean="0"/>
              <a:t>4/21/2022</a:t>
            </a:fld>
            <a:endParaRPr lang="en-US"/>
          </a:p>
        </p:txBody>
      </p:sp>
      <p:sp>
        <p:nvSpPr>
          <p:cNvPr id="4" name="Footer Placeholder 3">
            <a:extLst>
              <a:ext uri="{FF2B5EF4-FFF2-40B4-BE49-F238E27FC236}">
                <a16:creationId xmlns:a16="http://schemas.microsoft.com/office/drawing/2014/main" id="{3F5E71DB-0849-4828-B58F-D75790B6044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417C456D-9376-4F8B-A7C7-D49FEF6ABF07}"/>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A9C6FF6-3E9E-4E86-A5BE-3FB444FC2EE0}" type="slidenum">
              <a:rPr lang="en-US" smtClean="0"/>
              <a:t>‹#›</a:t>
            </a:fld>
            <a:endParaRPr lang="en-US"/>
          </a:p>
        </p:txBody>
      </p:sp>
    </p:spTree>
    <p:extLst>
      <p:ext uri="{BB962C8B-B14F-4D97-AF65-F5344CB8AC3E}">
        <p14:creationId xmlns:p14="http://schemas.microsoft.com/office/powerpoint/2010/main" val="3194157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FD22C16-4412-44DB-8BDD-44297705834F}" type="datetimeFigureOut">
              <a:rPr lang="en-US" smtClean="0"/>
              <a:t>4/21/2022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AD0B151-57E1-4B3E-927D-6CAB4D636066}" type="slidenum">
              <a:rPr lang="en-US" smtClean="0"/>
              <a:t>‹#›</a:t>
            </a:fld>
            <a:endParaRPr lang="en-US"/>
          </a:p>
        </p:txBody>
      </p:sp>
    </p:spTree>
    <p:extLst>
      <p:ext uri="{BB962C8B-B14F-4D97-AF65-F5344CB8AC3E}">
        <p14:creationId xmlns:p14="http://schemas.microsoft.com/office/powerpoint/2010/main" val="3084853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7AD0B151-57E1-4B3E-927D-6CAB4D636066}" type="slidenum">
              <a:rPr lang="en-US" smtClean="0"/>
              <a:t>2</a:t>
            </a:fld>
            <a:endParaRPr lang="en-US" dirty="0"/>
          </a:p>
        </p:txBody>
      </p:sp>
    </p:spTree>
    <p:extLst>
      <p:ext uri="{BB962C8B-B14F-4D97-AF65-F5344CB8AC3E}">
        <p14:creationId xmlns:p14="http://schemas.microsoft.com/office/powerpoint/2010/main" val="759687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97280" y="758952"/>
            <a:ext cx="10058400" cy="3566160"/>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1100051" y="4455621"/>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71928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708233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2302"/>
            <a:ext cx="2628900" cy="575989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412302"/>
            <a:ext cx="7734300" cy="5759898"/>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974902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512124F-2DB4-464F-B60E-6E587D1CEA3A}"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157358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512124F-2DB4-464F-B60E-6E587D1CEA3A}" type="datetimeFigureOut">
              <a:rPr lang="en-US" smtClean="0"/>
              <a:t>4/21/2022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E9E4CE9-7A89-4DFB-913B-24F3150ADFB5}" type="slidenum">
              <a:rPr lang="en-US" smtClean="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27466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97278"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512124F-2DB4-464F-B60E-6E587D1CEA3A}"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1351038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512124F-2DB4-464F-B60E-6E587D1CEA3A}" type="datetimeFigureOut">
              <a:rPr lang="en-US" smtClean="0"/>
              <a:t>4/21/2022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5131406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512124F-2DB4-464F-B60E-6E587D1CEA3A}" type="datetimeFigureOut">
              <a:rPr lang="en-US" smtClean="0"/>
              <a:t>4/21/2022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36768353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F512124F-2DB4-464F-B60E-6E587D1CEA3A}" type="datetimeFigureOut">
              <a:rPr lang="en-US" smtClean="0"/>
              <a:t>4/21/2022</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2661885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F512124F-2DB4-464F-B60E-6E587D1CEA3A}" type="datetimeFigureOut">
              <a:rPr lang="en-US" smtClean="0"/>
              <a:t>4/21/2022</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0E9E4CE9-7A89-4DFB-913B-24F3150ADFB5}" type="slidenum">
              <a:rPr lang="en-US" smtClean="0"/>
              <a:t>‹#›</a:t>
            </a:fld>
            <a:endParaRPr lang="en-US"/>
          </a:p>
        </p:txBody>
      </p:sp>
    </p:spTree>
    <p:extLst>
      <p:ext uri="{BB962C8B-B14F-4D97-AF65-F5344CB8AC3E}">
        <p14:creationId xmlns:p14="http://schemas.microsoft.com/office/powerpoint/2010/main" val="186653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4915076"/>
            <a:ext cx="12188825" cy="6400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645" cy="822960"/>
          </a:xfrm>
        </p:spPr>
        <p:txBody>
          <a:bodyPr lIns="91440" tIns="0" rIns="91440" bIns="0" anchor="b">
            <a:noAutofit/>
          </a:bodyPr>
          <a:lstStyle>
            <a:lvl1pPr>
              <a:defRPr sz="36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5" y="0"/>
            <a:ext cx="12191985" cy="4915076"/>
          </a:xfrm>
          <a:solidFill>
            <a:schemeClr val="bg2">
              <a:lumMod val="90000"/>
            </a:schemeClr>
          </a:solidFill>
        </p:spPr>
        <p:txBody>
          <a:bodyPr lIns="457200" tIns="45720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1097280" y="5907024"/>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512124F-2DB4-464F-B60E-6E587D1CEA3A}" type="datetimeFigureOut">
              <a:rPr lang="en-US" smtClean="0"/>
              <a:t>4/21/2022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E9E4CE9-7A89-4DFB-913B-24F3150ADFB5}" type="slidenum">
              <a:rPr lang="en-US" smtClean="0"/>
              <a:t>‹#›</a:t>
            </a:fld>
            <a:endParaRPr lang="en-US"/>
          </a:p>
        </p:txBody>
      </p:sp>
    </p:spTree>
    <p:extLst>
      <p:ext uri="{BB962C8B-B14F-4D97-AF65-F5344CB8AC3E}">
        <p14:creationId xmlns:p14="http://schemas.microsoft.com/office/powerpoint/2010/main" val="13145874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5" y="6334316"/>
            <a:ext cx="12191985" cy="6648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F512124F-2DB4-464F-B60E-6E587D1CEA3A}" type="datetimeFigureOut">
              <a:rPr lang="en-US" smtClean="0"/>
              <a:t>4/21/2022</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endParaRPr lang="en-US"/>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0E9E4CE9-7A89-4DFB-913B-24F3150ADFB5}" type="slidenum">
              <a:rPr lang="en-US" smtClean="0"/>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56795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provider.www.upenn.edu/computing/da/dw/pennant-student-records/Student_tables_old_to_new_mapping.xlsx" TargetMode="External"/><Relationship Id="rId2" Type="http://schemas.openxmlformats.org/officeDocument/2006/relationships/hyperlink" Target="https://www.isc.upenn.edu/pennant-student-records" TargetMode="Externa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srfs.upenn.edu/faculty-staff-resources/pennant/pennant-records/pennant-records-resources-support" TargetMode="External"/><Relationship Id="rId2" Type="http://schemas.openxmlformats.org/officeDocument/2006/relationships/hyperlink" Target="https://ngss.srfs.upenn.edu/ngss-penn-engagement.html" TargetMode="External"/><Relationship Id="rId1" Type="http://schemas.openxmlformats.org/officeDocument/2006/relationships/slideLayout" Target="../slideLayouts/slideLayout6.xml"/><Relationship Id="rId4" Type="http://schemas.openxmlformats.org/officeDocument/2006/relationships/hyperlink" Target="mailto:da-staff@isc.upenn.edu"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mailto:student-wh@lists.upenn.edu" TargetMode="External"/><Relationship Id="rId2" Type="http://schemas.openxmlformats.org/officeDocument/2006/relationships/hyperlink" Target="mailto:da-staff@isc.upenn.edu"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95E0DED3-344C-4204-B96E-A7DEA9FF6EF3}"/>
              </a:ext>
            </a:extLst>
          </p:cNvPr>
          <p:cNvSpPr>
            <a:spLocks noGrp="1"/>
          </p:cNvSpPr>
          <p:nvPr>
            <p:ph type="subTitle" idx="1"/>
          </p:nvPr>
        </p:nvSpPr>
        <p:spPr>
          <a:xfrm>
            <a:off x="1251284" y="1058779"/>
            <a:ext cx="9779933" cy="3014457"/>
          </a:xfrm>
        </p:spPr>
        <p:txBody>
          <a:bodyPr anchor="ctr">
            <a:normAutofit/>
          </a:bodyPr>
          <a:lstStyle/>
          <a:p>
            <a:pPr algn="l"/>
            <a:r>
              <a:rPr lang="en-US" sz="4400" b="1" dirty="0">
                <a:ea typeface="Verdana" panose="020B0604030504040204" pitchFamily="34" charset="0"/>
                <a:cs typeface="Verdana" panose="020B0604030504040204" pitchFamily="34" charset="0"/>
              </a:rPr>
              <a:t>Data Warehouse </a:t>
            </a:r>
          </a:p>
          <a:p>
            <a:pPr algn="l"/>
            <a:r>
              <a:rPr lang="en-US" sz="4400" b="1" dirty="0">
                <a:ea typeface="Verdana" panose="020B0604030504040204" pitchFamily="34" charset="0"/>
                <a:cs typeface="Verdana" panose="020B0604030504040204" pitchFamily="34" charset="0"/>
              </a:rPr>
              <a:t>Student Data User Group</a:t>
            </a:r>
          </a:p>
          <a:p>
            <a:pPr algn="l"/>
            <a:r>
              <a:rPr lang="en-US" sz="4400" b="1" dirty="0">
                <a:ea typeface="Verdana" panose="020B0604030504040204" pitchFamily="34" charset="0"/>
                <a:cs typeface="Verdana" panose="020B0604030504040204" pitchFamily="34" charset="0"/>
              </a:rPr>
              <a:t>April 21, 2022</a:t>
            </a:r>
          </a:p>
        </p:txBody>
      </p:sp>
      <p:sp>
        <p:nvSpPr>
          <p:cNvPr id="4" name="Footer Placeholder 2">
            <a:extLst>
              <a:ext uri="{FF2B5EF4-FFF2-40B4-BE49-F238E27FC236}">
                <a16:creationId xmlns:a16="http://schemas.microsoft.com/office/drawing/2014/main" id="{A052FF8E-C06C-4AC6-AF13-2C732A6975FB}"/>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11018115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Reminders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normAutofit/>
          </a:bodyPr>
          <a:lstStyle/>
          <a:p>
            <a:pPr>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 Starting in Summer 2022, you will need to use the Pennant Student Records data collection for reporting on current students. </a:t>
            </a:r>
          </a:p>
          <a:p>
            <a:pPr>
              <a:buFont typeface="Arial" panose="020B0604020202020204" pitchFamily="34" charset="0"/>
              <a:buChar char="•"/>
            </a:pPr>
            <a:r>
              <a:rPr lang="en-US" sz="1800" dirty="0">
                <a:latin typeface="Calibri" panose="020F0502020204030204" pitchFamily="34" charset="0"/>
                <a:ea typeface="Calibri" panose="020F0502020204030204" pitchFamily="34" charset="0"/>
                <a:cs typeface="Times New Roman" panose="02020603050405020304" pitchFamily="18" charset="0"/>
              </a:rPr>
              <a:t> The legacy collection will remain in the warehouse, for reporting on things not found in Pennant, such as:</a:t>
            </a:r>
          </a:p>
          <a:p>
            <a:pPr lvl="2"/>
            <a:r>
              <a:rPr lang="en-US" sz="1800" dirty="0">
                <a:latin typeface="Calibri" panose="020F0502020204030204" pitchFamily="34" charset="0"/>
                <a:ea typeface="Calibri" panose="020F0502020204030204" pitchFamily="34" charset="0"/>
                <a:cs typeface="Times New Roman" panose="02020603050405020304" pitchFamily="18" charset="0"/>
              </a:rPr>
              <a:t>pre-202220 course sections and their instructors</a:t>
            </a:r>
          </a:p>
          <a:p>
            <a:pPr lvl="2"/>
            <a:r>
              <a:rPr lang="en-US" sz="1800" dirty="0">
                <a:latin typeface="Calibri" panose="020F0502020204030204" pitchFamily="34" charset="0"/>
                <a:ea typeface="Calibri" panose="020F0502020204030204" pitchFamily="34" charset="0"/>
                <a:cs typeface="Times New Roman" panose="02020603050405020304" pitchFamily="18" charset="0"/>
              </a:rPr>
              <a:t>pre-202220 enrollments in non-graded sections</a:t>
            </a:r>
          </a:p>
          <a:p>
            <a:pPr lvl="2"/>
            <a:r>
              <a:rPr lang="en-US" sz="1800" dirty="0">
                <a:latin typeface="Calibri" panose="020F0502020204030204" pitchFamily="34" charset="0"/>
                <a:ea typeface="Calibri" panose="020F0502020204030204" pitchFamily="34" charset="0"/>
                <a:cs typeface="Times New Roman" panose="02020603050405020304" pitchFamily="18" charset="0"/>
              </a:rPr>
              <a:t>students who have not been active since 2010</a:t>
            </a:r>
          </a:p>
          <a:p>
            <a:pPr marL="384048" lvl="2" indent="0">
              <a:buNone/>
            </a:pPr>
            <a:endParaRPr lang="en-US" sz="1200" dirty="0">
              <a:latin typeface="Calibri" panose="020F0502020204030204" pitchFamily="34" charset="0"/>
              <a:ea typeface="Calibri" panose="020F0502020204030204" pitchFamily="34" charset="0"/>
              <a:cs typeface="Times New Roman" panose="02020603050405020304" pitchFamily="18" charset="0"/>
            </a:endParaRPr>
          </a:p>
          <a:p>
            <a:pPr marL="384048" lvl="2" indent="0">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 </a:t>
            </a:r>
            <a:r>
              <a:rPr lang="en-US" sz="1800" dirty="0">
                <a:effectLst/>
                <a:latin typeface="Calibri" panose="020F0502020204030204" pitchFamily="34" charset="0"/>
                <a:ea typeface="Calibri" panose="020F0502020204030204" pitchFamily="34" charset="0"/>
                <a:cs typeface="Times New Roman" panose="02020603050405020304" pitchFamily="18" charset="0"/>
              </a:rPr>
              <a:t>The ISC team is working on the public reports in the “Student” folder </a:t>
            </a:r>
          </a:p>
          <a:p>
            <a:pPr>
              <a:buFont typeface="Arial" panose="020B0604020202020204" pitchFamily="34" charset="0"/>
              <a:buChar char="•"/>
            </a:pPr>
            <a:r>
              <a:rPr lang="en-US" sz="1800" dirty="0">
                <a:latin typeface="Calibri" panose="020F0502020204030204" pitchFamily="34" charset="0"/>
                <a:ea typeface="Calibri" panose="020F0502020204030204" pitchFamily="34" charset="0"/>
                <a:cs typeface="Times New Roman" panose="02020603050405020304" pitchFamily="18" charset="0"/>
              </a:rPr>
              <a:t> You </a:t>
            </a:r>
            <a:r>
              <a:rPr lang="en-US" sz="1800" dirty="0">
                <a:effectLst/>
                <a:latin typeface="Calibri" panose="020F0502020204030204" pitchFamily="34" charset="0"/>
                <a:ea typeface="Calibri" panose="020F0502020204030204" pitchFamily="34" charset="0"/>
                <a:cs typeface="Times New Roman" panose="02020603050405020304" pitchFamily="18" charset="0"/>
              </a:rPr>
              <a:t>will need to re-write the reports you need in your personal folders. </a:t>
            </a:r>
          </a:p>
          <a:p>
            <a:pPr>
              <a:buFont typeface="Arial" panose="020B0604020202020204" pitchFamily="34" charset="0"/>
              <a:buChar char="•"/>
            </a:pPr>
            <a:r>
              <a:rPr lang="en-US" sz="1800" dirty="0">
                <a:effectLst/>
                <a:latin typeface="Calibri" panose="020F0502020204030204" pitchFamily="34" charset="0"/>
                <a:ea typeface="Calibri" panose="020F0502020204030204" pitchFamily="34" charset="0"/>
                <a:cs typeface="Times New Roman" panose="02020603050405020304" pitchFamily="18" charset="0"/>
              </a:rPr>
              <a:t> Reports in school and center folders are the responsibility of the school or center.</a:t>
            </a:r>
          </a:p>
          <a:p>
            <a:pPr marL="0" indent="0">
              <a:buNone/>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27278953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Reminders,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15254"/>
            <a:ext cx="10058400" cy="4023360"/>
          </a:xfrm>
        </p:spPr>
        <p:txBody>
          <a:bodyPr/>
          <a:lstStyle/>
          <a:p>
            <a:pPr marL="0" marR="0" lvl="0" indent="0">
              <a:lnSpc>
                <a:spcPct val="107000"/>
              </a:lnSpc>
              <a:spcBef>
                <a:spcPts val="0"/>
              </a:spcBef>
              <a:spcAft>
                <a:spcPts val="0"/>
              </a:spcAft>
              <a:buNone/>
            </a:pPr>
            <a:r>
              <a:rPr lang="en-US" sz="1800" dirty="0">
                <a:effectLst/>
                <a:latin typeface="Calibri" panose="020F0502020204030204" pitchFamily="34" charset="0"/>
                <a:ea typeface="Calibri" panose="020F0502020204030204" pitchFamily="34" charset="0"/>
                <a:cs typeface="Times New Roman" panose="02020603050405020304" pitchFamily="18" charset="0"/>
              </a:rPr>
              <a:t>“Where can I find…”?  (Tips for using </a:t>
            </a:r>
            <a:r>
              <a:rPr lang="en-US" sz="1800" dirty="0">
                <a:effectLst/>
                <a:latin typeface="Calibri" panose="020F0502020204030204" pitchFamily="34" charset="0"/>
                <a:ea typeface="Calibri" panose="020F0502020204030204" pitchFamily="34" charset="0"/>
                <a:cs typeface="Times New Roman" panose="02020603050405020304" pitchFamily="18" charset="0"/>
                <a:hlinkClick r:id="rId2"/>
              </a:rPr>
              <a:t>https://www.isc.upenn.edu/pennant-student-records</a:t>
            </a:r>
            <a:r>
              <a:rPr lang="en-US" sz="1800" dirty="0">
                <a:effectLst/>
                <a:latin typeface="Calibri" panose="020F0502020204030204" pitchFamily="34" charset="0"/>
                <a:ea typeface="Calibri" panose="020F0502020204030204" pitchFamily="34" charset="0"/>
                <a:cs typeface="Times New Roman" panose="02020603050405020304" pitchFamily="18" charset="0"/>
              </a:rPr>
              <a:t> )</a:t>
            </a:r>
          </a:p>
          <a:p>
            <a:pPr marL="0" marR="0" lv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Bef>
                <a:spcPts val="0"/>
              </a:spcBef>
              <a:spcAft>
                <a:spcPts val="0"/>
              </a:spcAft>
              <a:buFont typeface="Arial" panose="020B0604020202020204" pitchFamily="34" charset="0"/>
              <a:buChar char="•"/>
            </a:pPr>
            <a:r>
              <a:rPr lang="en-US" sz="1600" dirty="0">
                <a:effectLst/>
                <a:latin typeface="Calibri" panose="020F0502020204030204" pitchFamily="34" charset="0"/>
                <a:ea typeface="Calibri" panose="020F0502020204030204" pitchFamily="34" charset="0"/>
                <a:cs typeface="Times New Roman" panose="02020603050405020304" pitchFamily="18" charset="0"/>
              </a:rPr>
              <a:t> If you can’t find a particular field or table, t</a:t>
            </a:r>
            <a:r>
              <a:rPr lang="en-US" sz="1600" dirty="0">
                <a:latin typeface="Calibri" panose="020F0502020204030204" pitchFamily="34" charset="0"/>
                <a:ea typeface="Calibri" panose="020F0502020204030204" pitchFamily="34" charset="0"/>
                <a:cs typeface="Times New Roman" panose="02020603050405020304" pitchFamily="18" charset="0"/>
              </a:rPr>
              <a:t>ry using the “search” feature on the Pennant Student Records site</a:t>
            </a:r>
          </a:p>
          <a:p>
            <a:pPr marL="651510" marR="0" indent="-285750">
              <a:lnSpc>
                <a:spcPct val="107000"/>
              </a:lnSpc>
              <a:spcBef>
                <a:spcPts val="0"/>
              </a:spcBef>
              <a:spcAft>
                <a:spcPts val="800"/>
              </a:spcAft>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651510" marR="0" indent="-285750">
              <a:lnSpc>
                <a:spcPct val="107000"/>
              </a:lnSpc>
              <a:spcBef>
                <a:spcPts val="0"/>
              </a:spcBef>
              <a:spcAft>
                <a:spcPts val="800"/>
              </a:spcAft>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651510" marR="0" indent="-285750">
              <a:lnSpc>
                <a:spcPct val="107000"/>
              </a:lnSpc>
              <a:spcBef>
                <a:spcPts val="0"/>
              </a:spcBef>
              <a:spcAft>
                <a:spcPts val="800"/>
              </a:spcAft>
              <a:buFont typeface="Arial" panose="020B0604020202020204" pitchFamily="34" charset="0"/>
              <a:buChar char="•"/>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365760" marR="0" indent="0">
              <a:lnSpc>
                <a:spcPct val="107000"/>
              </a:lnSpc>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651510" marR="0" indent="-285750">
              <a:lnSpc>
                <a:spcPct val="107000"/>
              </a:lnSpc>
              <a:spcBef>
                <a:spcPts val="0"/>
              </a:spcBef>
              <a:spcAft>
                <a:spcPts val="80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When searching the</a:t>
            </a:r>
            <a:r>
              <a:rPr lang="en-US" sz="1600" dirty="0">
                <a:latin typeface="Calibri" panose="020F0502020204030204" pitchFamily="34" charset="0"/>
                <a:ea typeface="Calibri" panose="020F0502020204030204" pitchFamily="34" charset="0"/>
                <a:cs typeface="Times New Roman" panose="02020603050405020304" pitchFamily="18" charset="0"/>
                <a:hlinkClick r:id="rId3"/>
              </a:rPr>
              <a:t> “old-to-new” spreadsheet</a:t>
            </a:r>
            <a:r>
              <a:rPr lang="en-US" sz="1600">
                <a:latin typeface="Calibri" panose="020F0502020204030204" pitchFamily="34" charset="0"/>
                <a:ea typeface="Calibri" panose="020F0502020204030204" pitchFamily="34" charset="0"/>
                <a:cs typeface="Times New Roman" panose="02020603050405020304" pitchFamily="18" charset="0"/>
              </a:rPr>
              <a:t>, if </a:t>
            </a:r>
            <a:r>
              <a:rPr lang="en-US" sz="1600" dirty="0">
                <a:latin typeface="Calibri" panose="020F0502020204030204" pitchFamily="34" charset="0"/>
                <a:ea typeface="Calibri" panose="020F0502020204030204" pitchFamily="34" charset="0"/>
                <a:cs typeface="Times New Roman" panose="02020603050405020304" pitchFamily="18" charset="0"/>
              </a:rPr>
              <a:t>you see an element from the legacy table that is “yellowed out” on the left side of the page, that means it is a new data element.  If it is “yellowed out” on the right side,  that means it isn’t available in Pennant Student Records</a:t>
            </a: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6" name="Picture 5">
            <a:extLst>
              <a:ext uri="{FF2B5EF4-FFF2-40B4-BE49-F238E27FC236}">
                <a16:creationId xmlns:a16="http://schemas.microsoft.com/office/drawing/2014/main" id="{989ACAD5-3C74-4245-A74A-AA1EDFBDFC21}"/>
              </a:ext>
            </a:extLst>
          </p:cNvPr>
          <p:cNvPicPr>
            <a:picLocks noChangeAspect="1"/>
          </p:cNvPicPr>
          <p:nvPr/>
        </p:nvPicPr>
        <p:blipFill>
          <a:blip r:embed="rId4"/>
          <a:stretch>
            <a:fillRect/>
          </a:stretch>
        </p:blipFill>
        <p:spPr>
          <a:xfrm>
            <a:off x="1967999" y="2945573"/>
            <a:ext cx="7094065" cy="575556"/>
          </a:xfrm>
          <a:prstGeom prst="rect">
            <a:avLst/>
          </a:prstGeom>
          <a:ln>
            <a:solidFill>
              <a:schemeClr val="accent1"/>
            </a:solidFill>
          </a:ln>
        </p:spPr>
      </p:pic>
      <p:pic>
        <p:nvPicPr>
          <p:cNvPr id="10" name="Picture 9">
            <a:extLst>
              <a:ext uri="{FF2B5EF4-FFF2-40B4-BE49-F238E27FC236}">
                <a16:creationId xmlns:a16="http://schemas.microsoft.com/office/drawing/2014/main" id="{AC278FB6-C22C-4CDC-A340-14CEE9214EAE}"/>
              </a:ext>
            </a:extLst>
          </p:cNvPr>
          <p:cNvPicPr>
            <a:picLocks noChangeAspect="1"/>
          </p:cNvPicPr>
          <p:nvPr/>
        </p:nvPicPr>
        <p:blipFill>
          <a:blip r:embed="rId5"/>
          <a:stretch>
            <a:fillRect/>
          </a:stretch>
        </p:blipFill>
        <p:spPr>
          <a:xfrm>
            <a:off x="1361440" y="5154957"/>
            <a:ext cx="9794240" cy="886624"/>
          </a:xfrm>
          <a:prstGeom prst="rect">
            <a:avLst/>
          </a:prstGeom>
        </p:spPr>
      </p:pic>
    </p:spTree>
    <p:extLst>
      <p:ext uri="{BB962C8B-B14F-4D97-AF65-F5344CB8AC3E}">
        <p14:creationId xmlns:p14="http://schemas.microsoft.com/office/powerpoint/2010/main" val="226468692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Frequently Asked Questions</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normAutofit/>
          </a:bodyPr>
          <a:lstStyle/>
          <a:p>
            <a:pPr marL="0" marR="0" lvl="0" indent="0">
              <a:lnSpc>
                <a:spcPct val="107000"/>
              </a:lnSpc>
              <a:spcBef>
                <a:spcPts val="0"/>
              </a:spcBef>
              <a:spcAft>
                <a:spcPts val="0"/>
              </a:spcAft>
              <a:buNone/>
            </a:pPr>
            <a:r>
              <a:rPr lang="en-US" sz="1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Q: </a:t>
            </a:r>
            <a:r>
              <a:rPr lang="en-US" sz="1600" dirty="0">
                <a:effectLst/>
                <a:latin typeface="Calibri" panose="020F0502020204030204" pitchFamily="34" charset="0"/>
                <a:ea typeface="Calibri" panose="020F0502020204030204" pitchFamily="34" charset="0"/>
                <a:cs typeface="Times New Roman" panose="02020603050405020304" pitchFamily="18" charset="0"/>
              </a:rPr>
              <a:t>When will we see enrollment data for Summer and Fall?</a:t>
            </a:r>
          </a:p>
          <a:p>
            <a:pPr marL="0" marR="0" lvl="0" indent="0">
              <a:lnSpc>
                <a:spcPct val="107000"/>
              </a:lnSpc>
              <a:spcBef>
                <a:spcPts val="0"/>
              </a:spcBef>
              <a:spcAft>
                <a:spcPts val="0"/>
              </a:spcAft>
              <a:buNone/>
            </a:pPr>
            <a:r>
              <a:rPr lang="en-US" sz="16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A: 	</a:t>
            </a:r>
            <a:r>
              <a:rPr lang="en-US" sz="1600" dirty="0">
                <a:latin typeface="Calibri" panose="020F0502020204030204" pitchFamily="34" charset="0"/>
                <a:ea typeface="Calibri" panose="020F0502020204030204" pitchFamily="34" charset="0"/>
                <a:cs typeface="Times New Roman" panose="02020603050405020304" pitchFamily="18" charset="0"/>
              </a:rPr>
              <a:t>For Summer: Tuesday, April 19th</a:t>
            </a:r>
          </a:p>
          <a:p>
            <a:pPr marL="0" marR="0" lvl="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For Fall:  around May 11</a:t>
            </a:r>
            <a:r>
              <a:rPr lang="en-US" sz="1600" baseline="30000" dirty="0">
                <a:latin typeface="Calibri" panose="020F0502020204030204" pitchFamily="34" charset="0"/>
                <a:ea typeface="Calibri" panose="020F0502020204030204" pitchFamily="34" charset="0"/>
                <a:cs typeface="Times New Roman" panose="02020603050405020304" pitchFamily="18" charset="0"/>
              </a:rPr>
              <a:t>th</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dirty="0">
                <a:solidFill>
                  <a:schemeClr val="accent1"/>
                </a:solidFill>
                <a:effectLst/>
                <a:latin typeface="Calibri" panose="020F0502020204030204" pitchFamily="34" charset="0"/>
                <a:ea typeface="Calibri" panose="020F0502020204030204" pitchFamily="34" charset="0"/>
                <a:cs typeface="Times New Roman" panose="02020603050405020304" pitchFamily="18" charset="0"/>
              </a:rPr>
              <a:t>Q: </a:t>
            </a:r>
            <a:r>
              <a:rPr lang="en-US" sz="1600" dirty="0">
                <a:effectLst/>
                <a:latin typeface="Calibri" panose="020F0502020204030204" pitchFamily="34" charset="0"/>
                <a:ea typeface="Calibri" panose="020F0502020204030204" pitchFamily="34" charset="0"/>
                <a:cs typeface="Times New Roman" panose="02020603050405020304" pitchFamily="18" charset="0"/>
              </a:rPr>
              <a:t>When will the Enrollment Status get populated and will it ever be anything other than ‘EL’?  Where would I look to see if someone is actually registered?</a:t>
            </a:r>
          </a:p>
          <a:p>
            <a:pPr marL="0" marR="0" lvl="0" indent="0">
              <a:lnSpc>
                <a:spcPct val="107000"/>
              </a:lnSpc>
              <a:spcBef>
                <a:spcPts val="0"/>
              </a:spcBef>
              <a:spcAft>
                <a:spcPts val="0"/>
              </a:spcAft>
              <a:buNone/>
            </a:pPr>
            <a:r>
              <a:rPr lang="en-US" sz="1600" dirty="0">
                <a:solidFill>
                  <a:schemeClr val="accent1"/>
                </a:solidFill>
                <a:latin typeface="Calibri" panose="020F0502020204030204" pitchFamily="34" charset="0"/>
                <a:ea typeface="Calibri" panose="020F0502020204030204" pitchFamily="34" charset="0"/>
                <a:cs typeface="Times New Roman" panose="02020603050405020304" pitchFamily="18" charset="0"/>
              </a:rPr>
              <a:t>A:  </a:t>
            </a:r>
            <a:r>
              <a:rPr lang="en-US" sz="1600" dirty="0" err="1">
                <a:latin typeface="Calibri" panose="020F0502020204030204" pitchFamily="34" charset="0"/>
                <a:ea typeface="Calibri" panose="020F0502020204030204" pitchFamily="34" charset="0"/>
                <a:cs typeface="Times New Roman" panose="02020603050405020304" pitchFamily="18" charset="0"/>
              </a:rPr>
              <a:t>ST_TERM.Term_Enrollment_Status</a:t>
            </a:r>
            <a:r>
              <a:rPr lang="en-US" sz="1600" dirty="0">
                <a:latin typeface="Calibri" panose="020F0502020204030204" pitchFamily="34" charset="0"/>
                <a:ea typeface="Calibri" panose="020F0502020204030204" pitchFamily="34" charset="0"/>
                <a:cs typeface="Times New Roman" panose="02020603050405020304" pitchFamily="18" charset="0"/>
              </a:rPr>
              <a:t> tells us whether the student is eligible to register for that term.  </a:t>
            </a:r>
          </a:p>
          <a:p>
            <a:pPr marL="0" marR="0" lvl="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It gets populated with ‘EL’ when either of the following things happen:  </a:t>
            </a:r>
          </a:p>
          <a:p>
            <a:pPr marL="1437160" lvl="6">
              <a:lnSpc>
                <a:spcPct val="107000"/>
              </a:lnSpc>
              <a:spcBef>
                <a:spcPts val="0"/>
              </a:spcBef>
              <a:spcAft>
                <a:spcPts val="0"/>
              </a:spcAft>
              <a:buAutoNum type="arabicParenR"/>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the student registers for any scheduled section in the term, or </a:t>
            </a:r>
          </a:p>
          <a:p>
            <a:pPr marL="1437160" lvl="6">
              <a:lnSpc>
                <a:spcPct val="107000"/>
              </a:lnSpc>
              <a:spcBef>
                <a:spcPts val="0"/>
              </a:spcBef>
              <a:spcAft>
                <a:spcPts val="0"/>
              </a:spcAft>
              <a:buAutoNum type="arabicParenR"/>
            </a:pPr>
            <a:r>
              <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rPr>
              <a:t>as a result of a batch job run for students in full-time programs, prior to the first billing for the term.</a:t>
            </a:r>
          </a:p>
          <a:p>
            <a:pPr marL="1437160" lvl="6">
              <a:lnSpc>
                <a:spcPct val="107000"/>
              </a:lnSpc>
              <a:spcBef>
                <a:spcPts val="0"/>
              </a:spcBef>
              <a:spcAft>
                <a:spcPts val="0"/>
              </a:spcAft>
              <a:buAutoNum type="arabicParenR"/>
            </a:pPr>
            <a:endParaRPr lang="en-US" dirty="0">
              <a:solidFill>
                <a:schemeClr val="tx1"/>
              </a:solidFill>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To see if someone is actually regist</a:t>
            </a:r>
            <a:r>
              <a:rPr lang="en-US" sz="1600" dirty="0">
                <a:latin typeface="Calibri" panose="020F0502020204030204" pitchFamily="34" charset="0"/>
                <a:ea typeface="Calibri" panose="020F0502020204030204" pitchFamily="34" charset="0"/>
                <a:cs typeface="Times New Roman" panose="02020603050405020304" pitchFamily="18" charset="0"/>
              </a:rPr>
              <a:t>ered in courses:  look in the ST_ENROLLMENT table, or in ST_DEGREE_TERM where </a:t>
            </a:r>
            <a:r>
              <a:rPr lang="en-US" sz="1600" dirty="0" err="1">
                <a:latin typeface="Calibri" panose="020F0502020204030204" pitchFamily="34" charset="0"/>
                <a:ea typeface="Calibri" panose="020F0502020204030204" pitchFamily="34" charset="0"/>
                <a:cs typeface="Times New Roman" panose="02020603050405020304" pitchFamily="18" charset="0"/>
              </a:rPr>
              <a:t>Term_Attempted_Credit</a:t>
            </a:r>
            <a:r>
              <a:rPr lang="en-US" sz="1600" dirty="0">
                <a:latin typeface="Calibri" panose="020F0502020204030204" pitchFamily="34" charset="0"/>
                <a:ea typeface="Calibri" panose="020F0502020204030204" pitchFamily="34" charset="0"/>
                <a:cs typeface="Times New Roman" panose="02020603050405020304" pitchFamily="18" charset="0"/>
              </a:rPr>
              <a:t> &gt; 0.</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14287701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Frequently Asked Questions,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normAutofit fontScale="92500" lnSpcReduction="10000"/>
          </a:bodyPr>
          <a:lstStyle/>
          <a:p>
            <a:pPr marL="0" marR="0" lvl="0" indent="0">
              <a:lnSpc>
                <a:spcPct val="107000"/>
              </a:lnSpc>
              <a:spcBef>
                <a:spcPts val="0"/>
              </a:spcBef>
              <a:spcAft>
                <a:spcPts val="0"/>
              </a:spcAft>
              <a:buNone/>
            </a:pPr>
            <a:r>
              <a:rPr lang="en-US" sz="17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Q: </a:t>
            </a:r>
            <a:r>
              <a:rPr lang="en-US" sz="1700" dirty="0">
                <a:effectLst/>
                <a:latin typeface="Calibri" panose="020F0502020204030204" pitchFamily="34" charset="0"/>
                <a:ea typeface="Calibri" panose="020F0502020204030204" pitchFamily="34" charset="0"/>
                <a:cs typeface="Times New Roman" panose="02020603050405020304" pitchFamily="18" charset="0"/>
              </a:rPr>
              <a:t>Student Status in ST_TERM: how does that relate to exit actions in ST_DEGREE_TERM?</a:t>
            </a:r>
          </a:p>
          <a:p>
            <a:pPr marL="0" marR="0" lvl="0" indent="0">
              <a:lnSpc>
                <a:spcPct val="107000"/>
              </a:lnSpc>
              <a:spcBef>
                <a:spcPts val="0"/>
              </a:spcBef>
              <a:spcAft>
                <a:spcPts val="0"/>
              </a:spcAft>
              <a:buNone/>
            </a:pPr>
            <a:r>
              <a:rPr lang="en-US" sz="1700" dirty="0">
                <a:solidFill>
                  <a:srgbClr val="92D050"/>
                </a:solidFill>
                <a:latin typeface="Calibri" panose="020F0502020204030204" pitchFamily="34" charset="0"/>
                <a:ea typeface="Calibri" panose="020F0502020204030204" pitchFamily="34" charset="0"/>
                <a:cs typeface="Times New Roman" panose="02020603050405020304" pitchFamily="18" charset="0"/>
              </a:rPr>
              <a:t>A: </a:t>
            </a:r>
            <a:r>
              <a:rPr lang="en-US" sz="1700" dirty="0">
                <a:latin typeface="Calibri" panose="020F0502020204030204" pitchFamily="34" charset="0"/>
                <a:ea typeface="Calibri" panose="020F0502020204030204" pitchFamily="34" charset="0"/>
                <a:cs typeface="Times New Roman" panose="02020603050405020304" pitchFamily="18" charset="0"/>
              </a:rPr>
              <a:t>It depends.  If a student has an exit at the end of a term, or well into the term, their status changes in the next term:</a:t>
            </a:r>
          </a:p>
          <a:p>
            <a:pPr marL="0" marR="0" lvl="0"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292608" lvl="1" indent="0">
              <a:lnSpc>
                <a:spcPct val="107000"/>
              </a:lnSpc>
              <a:spcBef>
                <a:spcPts val="0"/>
              </a:spcBef>
              <a:spcAft>
                <a:spcPts val="0"/>
              </a:spcAft>
              <a:buNone/>
            </a:pPr>
            <a:r>
              <a:rPr lang="en-US" sz="1300" dirty="0">
                <a:latin typeface="Calibri" panose="020F0502020204030204" pitchFamily="34" charset="0"/>
                <a:ea typeface="Calibri" panose="020F0502020204030204" pitchFamily="34" charset="0"/>
                <a:cs typeface="Times New Roman" panose="02020603050405020304" pitchFamily="18" charset="0"/>
              </a:rPr>
              <a:t>In warehouse we are building out term-by-term for people on leave (status AL).  Not every leave record has an expected return term. In many converted records, expected return term wasn’t available in SRS.</a:t>
            </a:r>
          </a:p>
          <a:p>
            <a:pPr marL="0" marR="0" lvl="0" indent="0">
              <a:lnSpc>
                <a:spcPct val="107000"/>
              </a:lnSpc>
              <a:spcBef>
                <a:spcPts val="0"/>
              </a:spcBef>
              <a:spcAft>
                <a:spcPts val="0"/>
              </a:spcAft>
              <a:buNone/>
            </a:pPr>
            <a:endParaRPr lang="en-US" sz="14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If their exit is at the beginning of the term, their status changes for that same term. </a:t>
            </a:r>
            <a:r>
              <a:rPr lang="en-US" sz="1600" dirty="0">
                <a:effectLst/>
                <a:latin typeface="Calibri" panose="020F0502020204030204" pitchFamily="34" charset="0"/>
                <a:ea typeface="Calibri" panose="020F0502020204030204" pitchFamily="34" charset="0"/>
                <a:cs typeface="Times New Roman" panose="02020603050405020304" pitchFamily="18" charset="0"/>
              </a:rPr>
              <a:t>If they are in two programs and exit one but not the other, their status does not change.  They must exit from all concurrent programs in order for their status to change.</a:t>
            </a:r>
          </a:p>
          <a:p>
            <a:pPr marL="0" marR="0" lv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0"/>
              </a:spcAft>
              <a:buNone/>
            </a:pPr>
            <a:r>
              <a:rPr lang="en-US" sz="1300" dirty="0">
                <a:effectLst/>
                <a:latin typeface="Calibri" panose="020F0502020204030204" pitchFamily="34" charset="0"/>
                <a:ea typeface="Calibri" panose="020F0502020204030204" pitchFamily="34" charset="0"/>
                <a:cs typeface="Times New Roman" panose="02020603050405020304" pitchFamily="18" charset="0"/>
              </a:rPr>
              <a:t>Note: If you are using the underlying DWNGSS_PS tables instead of the universe, you will notice fields called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Curric</a:t>
            </a:r>
            <a:r>
              <a:rPr lang="en-US" sz="1300" dirty="0">
                <a:effectLst/>
                <a:latin typeface="Calibri" panose="020F0502020204030204" pitchFamily="34" charset="0"/>
                <a:ea typeface="Calibri" panose="020F0502020204030204" pitchFamily="34" charset="0"/>
                <a:cs typeface="Times New Roman" panose="02020603050405020304" pitchFamily="18" charset="0"/>
              </a:rPr>
              <a:t> Status” and “</a:t>
            </a:r>
            <a:r>
              <a:rPr lang="en-US" sz="1300" dirty="0" err="1">
                <a:effectLst/>
                <a:latin typeface="Calibri" panose="020F0502020204030204" pitchFamily="34" charset="0"/>
                <a:ea typeface="Calibri" panose="020F0502020204030204" pitchFamily="34" charset="0"/>
                <a:cs typeface="Times New Roman" panose="02020603050405020304" pitchFamily="18" charset="0"/>
              </a:rPr>
              <a:t>Curric</a:t>
            </a:r>
            <a:r>
              <a:rPr lang="en-US" sz="1300" dirty="0">
                <a:latin typeface="Calibri" panose="020F0502020204030204" pitchFamily="34" charset="0"/>
                <a:ea typeface="Calibri" panose="020F0502020204030204" pitchFamily="34" charset="0"/>
                <a:cs typeface="Times New Roman" panose="02020603050405020304" pitchFamily="18" charset="0"/>
              </a:rPr>
              <a:t> Current Ind” in ST_DEGREE_TERM. Those should </a:t>
            </a:r>
            <a:r>
              <a:rPr lang="en-US" sz="1300" i="1" dirty="0">
                <a:latin typeface="Calibri" panose="020F0502020204030204" pitchFamily="34" charset="0"/>
                <a:ea typeface="Calibri" panose="020F0502020204030204" pitchFamily="34" charset="0"/>
                <a:cs typeface="Times New Roman" panose="02020603050405020304" pitchFamily="18" charset="0"/>
              </a:rPr>
              <a:t>not</a:t>
            </a:r>
            <a:r>
              <a:rPr lang="en-US" sz="1300" dirty="0">
                <a:latin typeface="Calibri" panose="020F0502020204030204" pitchFamily="34" charset="0"/>
                <a:ea typeface="Calibri" panose="020F0502020204030204" pitchFamily="34" charset="0"/>
                <a:cs typeface="Times New Roman" panose="02020603050405020304" pitchFamily="18" charset="0"/>
              </a:rPr>
              <a:t> be used to find active students.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6" name="Picture 5">
            <a:extLst>
              <a:ext uri="{FF2B5EF4-FFF2-40B4-BE49-F238E27FC236}">
                <a16:creationId xmlns:a16="http://schemas.microsoft.com/office/drawing/2014/main" id="{A04B099C-E7B4-4292-A76F-FE981A6FE538}"/>
              </a:ext>
            </a:extLst>
          </p:cNvPr>
          <p:cNvPicPr>
            <a:picLocks noChangeAspect="1"/>
          </p:cNvPicPr>
          <p:nvPr/>
        </p:nvPicPr>
        <p:blipFill>
          <a:blip r:embed="rId2"/>
          <a:stretch>
            <a:fillRect/>
          </a:stretch>
        </p:blipFill>
        <p:spPr>
          <a:xfrm>
            <a:off x="1429961" y="2427633"/>
            <a:ext cx="9393038" cy="1657595"/>
          </a:xfrm>
          <a:prstGeom prst="rect">
            <a:avLst/>
          </a:prstGeom>
        </p:spPr>
      </p:pic>
    </p:spTree>
    <p:extLst>
      <p:ext uri="{BB962C8B-B14F-4D97-AF65-F5344CB8AC3E}">
        <p14:creationId xmlns:p14="http://schemas.microsoft.com/office/powerpoint/2010/main" val="7957755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Frequently Asked Questions,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normAutofit/>
          </a:bodyPr>
          <a:lstStyle/>
          <a:p>
            <a:pPr marL="0" marR="0" lvl="0" indent="0">
              <a:lnSpc>
                <a:spcPct val="107000"/>
              </a:lnSpc>
              <a:spcBef>
                <a:spcPts val="0"/>
              </a:spcBef>
              <a:spcAft>
                <a:spcPts val="0"/>
              </a:spcAft>
              <a:buNone/>
            </a:pPr>
            <a:r>
              <a:rPr lang="en-US" sz="14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Q: </a:t>
            </a:r>
            <a:r>
              <a:rPr lang="en-US" sz="1400" dirty="0">
                <a:effectLst/>
                <a:latin typeface="Calibri" panose="020F0502020204030204" pitchFamily="34" charset="0"/>
                <a:ea typeface="Calibri" panose="020F0502020204030204" pitchFamily="34" charset="0"/>
                <a:cs typeface="Times New Roman" panose="02020603050405020304" pitchFamily="18" charset="0"/>
              </a:rPr>
              <a:t>What’s the difference between </a:t>
            </a:r>
            <a:r>
              <a:rPr lang="en-US" sz="1400" dirty="0" err="1">
                <a:effectLst/>
                <a:latin typeface="Calibri" panose="020F0502020204030204" pitchFamily="34" charset="0"/>
                <a:ea typeface="Calibri" panose="020F0502020204030204" pitchFamily="34" charset="0"/>
                <a:cs typeface="Times New Roman" panose="02020603050405020304" pitchFamily="18" charset="0"/>
              </a:rPr>
              <a:t>Curric</a:t>
            </a:r>
            <a:r>
              <a:rPr lang="en-US" sz="1400" dirty="0">
                <a:effectLst/>
                <a:latin typeface="Calibri" panose="020F0502020204030204" pitchFamily="34" charset="0"/>
                <a:ea typeface="Calibri" panose="020F0502020204030204" pitchFamily="34" charset="0"/>
                <a:cs typeface="Times New Roman" panose="02020603050405020304" pitchFamily="18" charset="0"/>
              </a:rPr>
              <a:t> on Leave this Term in ST_DEGREE_TERM vs the leave information in ST_DEGREE_PURSUAL?</a:t>
            </a:r>
          </a:p>
          <a:p>
            <a:pPr marL="0" marR="0" lvl="0" indent="0">
              <a:lnSpc>
                <a:spcPct val="107000"/>
              </a:lnSpc>
              <a:spcBef>
                <a:spcPts val="0"/>
              </a:spcBef>
              <a:spcAft>
                <a:spcPts val="0"/>
              </a:spcAft>
              <a:buNone/>
            </a:pPr>
            <a:r>
              <a:rPr lang="en-US" sz="1400" dirty="0">
                <a:solidFill>
                  <a:srgbClr val="92D050"/>
                </a:solidFill>
                <a:latin typeface="Calibri" panose="020F0502020204030204" pitchFamily="34" charset="0"/>
                <a:ea typeface="Calibri" panose="020F0502020204030204" pitchFamily="34" charset="0"/>
                <a:cs typeface="Times New Roman" panose="02020603050405020304" pitchFamily="18" charset="0"/>
              </a:rPr>
              <a:t>A: </a:t>
            </a:r>
            <a:r>
              <a:rPr lang="en-US" sz="1400" dirty="0">
                <a:latin typeface="Calibri" panose="020F0502020204030204" pitchFamily="34" charset="0"/>
                <a:ea typeface="Calibri" panose="020F0502020204030204" pitchFamily="34" charset="0"/>
                <a:cs typeface="Times New Roman" panose="02020603050405020304" pitchFamily="18" charset="0"/>
              </a:rPr>
              <a:t>ST_DEGREE_PURSUAL has the latest information (based on the max term) for each student in each of their curricula.</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6" name="Picture 5">
            <a:extLst>
              <a:ext uri="{FF2B5EF4-FFF2-40B4-BE49-F238E27FC236}">
                <a16:creationId xmlns:a16="http://schemas.microsoft.com/office/drawing/2014/main" id="{B264FD43-85D9-4912-AB60-53CAC2C3125B}"/>
              </a:ext>
            </a:extLst>
          </p:cNvPr>
          <p:cNvPicPr>
            <a:picLocks noChangeAspect="1"/>
          </p:cNvPicPr>
          <p:nvPr/>
        </p:nvPicPr>
        <p:blipFill>
          <a:blip r:embed="rId2"/>
          <a:stretch>
            <a:fillRect/>
          </a:stretch>
        </p:blipFill>
        <p:spPr>
          <a:xfrm>
            <a:off x="495394" y="2632991"/>
            <a:ext cx="10762542" cy="2487650"/>
          </a:xfrm>
          <a:prstGeom prst="rect">
            <a:avLst/>
          </a:prstGeom>
        </p:spPr>
      </p:pic>
    </p:spTree>
    <p:extLst>
      <p:ext uri="{BB962C8B-B14F-4D97-AF65-F5344CB8AC3E}">
        <p14:creationId xmlns:p14="http://schemas.microsoft.com/office/powerpoint/2010/main" val="6908865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Frequently Asked Questions,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lstStyle/>
          <a:p>
            <a:pPr marL="0" marR="0" lvl="0" indent="0">
              <a:lnSpc>
                <a:spcPct val="107000"/>
              </a:lnSpc>
              <a:spcBef>
                <a:spcPts val="0"/>
              </a:spcBef>
              <a:spcAft>
                <a:spcPts val="0"/>
              </a:spcAft>
              <a:buNone/>
            </a:pPr>
            <a:r>
              <a:rPr lang="en-US" sz="14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Q: </a:t>
            </a:r>
            <a:r>
              <a:rPr lang="en-US" sz="1400" dirty="0">
                <a:effectLst/>
                <a:latin typeface="Calibri" panose="020F0502020204030204" pitchFamily="34" charset="0"/>
                <a:ea typeface="Calibri" panose="020F0502020204030204" pitchFamily="34" charset="0"/>
                <a:cs typeface="Times New Roman" panose="02020603050405020304" pitchFamily="18" charset="0"/>
              </a:rPr>
              <a:t>What is the difference between Admit Term vs Entry Term in ST_DEGREE_PURSUAL?</a:t>
            </a:r>
          </a:p>
          <a:p>
            <a:pPr marL="0" marR="0" lvl="0" indent="0">
              <a:lnSpc>
                <a:spcPct val="107000"/>
              </a:lnSpc>
              <a:spcBef>
                <a:spcPts val="0"/>
              </a:spcBef>
              <a:spcAft>
                <a:spcPts val="0"/>
              </a:spcAft>
              <a:buNone/>
            </a:pPr>
            <a:r>
              <a:rPr lang="en-US" sz="1400" dirty="0">
                <a:solidFill>
                  <a:srgbClr val="92D050"/>
                </a:solidFill>
                <a:latin typeface="Calibri" panose="020F0502020204030204" pitchFamily="34" charset="0"/>
                <a:ea typeface="Calibri" panose="020F0502020204030204" pitchFamily="34" charset="0"/>
                <a:cs typeface="Times New Roman" panose="02020603050405020304" pitchFamily="18" charset="0"/>
              </a:rPr>
              <a:t>A: </a:t>
            </a:r>
            <a:r>
              <a:rPr lang="en-US" sz="1400" dirty="0">
                <a:latin typeface="Calibri" panose="020F0502020204030204" pitchFamily="34" charset="0"/>
                <a:ea typeface="Calibri" panose="020F0502020204030204" pitchFamily="34" charset="0"/>
                <a:cs typeface="Times New Roman" panose="02020603050405020304" pitchFamily="18" charset="0"/>
              </a:rPr>
              <a:t>Entry Term is when the student actually started working on the degree pursual. </a:t>
            </a:r>
          </a:p>
          <a:p>
            <a:pPr marL="0" marR="0" lvl="0" indent="0">
              <a:lnSpc>
                <a:spcPct val="107000"/>
              </a:lnSpc>
              <a:spcBef>
                <a:spcPts val="0"/>
              </a:spcBef>
              <a:spcAft>
                <a:spcPts val="0"/>
              </a:spcAft>
              <a:buNone/>
            </a:pPr>
            <a:r>
              <a:rPr lang="en-US" sz="1400" dirty="0">
                <a:latin typeface="Calibri" panose="020F0502020204030204" pitchFamily="34" charset="0"/>
                <a:ea typeface="Calibri" panose="020F0502020204030204" pitchFamily="34" charset="0"/>
                <a:cs typeface="Times New Roman" panose="02020603050405020304" pitchFamily="18" charset="0"/>
              </a:rPr>
              <a:t>	If they matriculated and immediately deferred or had a cancelled admit, and then started later, </a:t>
            </a:r>
            <a:br>
              <a:rPr lang="en-US" sz="1400" dirty="0">
                <a:latin typeface="Calibri" panose="020F0502020204030204" pitchFamily="34" charset="0"/>
                <a:ea typeface="Calibri" panose="020F0502020204030204" pitchFamily="34" charset="0"/>
                <a:cs typeface="Times New Roman" panose="02020603050405020304" pitchFamily="18" charset="0"/>
              </a:rPr>
            </a:br>
            <a:r>
              <a:rPr lang="en-US" sz="1400" dirty="0">
                <a:latin typeface="Calibri" panose="020F0502020204030204" pitchFamily="34" charset="0"/>
                <a:ea typeface="Calibri" panose="020F0502020204030204" pitchFamily="34" charset="0"/>
                <a:cs typeface="Times New Roman" panose="02020603050405020304" pitchFamily="18" charset="0"/>
              </a:rPr>
              <a:t>	the Admit Term and Entry term will be different. Otherwise, they’ll be the same.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8" name="Picture 7">
            <a:extLst>
              <a:ext uri="{FF2B5EF4-FFF2-40B4-BE49-F238E27FC236}">
                <a16:creationId xmlns:a16="http://schemas.microsoft.com/office/drawing/2014/main" id="{31C082A2-87E6-4698-B4E3-23930D383AD6}"/>
              </a:ext>
            </a:extLst>
          </p:cNvPr>
          <p:cNvPicPr>
            <a:picLocks noChangeAspect="1"/>
          </p:cNvPicPr>
          <p:nvPr/>
        </p:nvPicPr>
        <p:blipFill>
          <a:blip r:embed="rId2"/>
          <a:stretch>
            <a:fillRect/>
          </a:stretch>
        </p:blipFill>
        <p:spPr>
          <a:xfrm>
            <a:off x="1502586" y="2884529"/>
            <a:ext cx="8427996" cy="2778878"/>
          </a:xfrm>
          <a:prstGeom prst="rect">
            <a:avLst/>
          </a:prstGeom>
        </p:spPr>
      </p:pic>
    </p:spTree>
    <p:extLst>
      <p:ext uri="{BB962C8B-B14F-4D97-AF65-F5344CB8AC3E}">
        <p14:creationId xmlns:p14="http://schemas.microsoft.com/office/powerpoint/2010/main" val="1176384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Frequently Asked Questions,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p:txBody>
          <a:bodyPr/>
          <a:lstStyle/>
          <a:p>
            <a:pPr marL="0" marR="0" lvl="0" indent="0">
              <a:lnSpc>
                <a:spcPct val="107000"/>
              </a:lnSpc>
              <a:spcBef>
                <a:spcPts val="0"/>
              </a:spcBef>
              <a:spcAft>
                <a:spcPts val="0"/>
              </a:spcAft>
              <a:buNone/>
            </a:pPr>
            <a:r>
              <a:rPr lang="en-US" sz="1600" dirty="0">
                <a:solidFill>
                  <a:srgbClr val="92D050"/>
                </a:solidFill>
                <a:effectLst/>
                <a:latin typeface="Calibri" panose="020F0502020204030204" pitchFamily="34" charset="0"/>
                <a:ea typeface="Calibri" panose="020F0502020204030204" pitchFamily="34" charset="0"/>
                <a:cs typeface="Times New Roman" panose="02020603050405020304" pitchFamily="18" charset="0"/>
              </a:rPr>
              <a:t>Q: </a:t>
            </a:r>
            <a:r>
              <a:rPr lang="en-US" sz="1600" dirty="0">
                <a:effectLst/>
                <a:latin typeface="Calibri" panose="020F0502020204030204" pitchFamily="34" charset="0"/>
                <a:ea typeface="Calibri" panose="020F0502020204030204" pitchFamily="34" charset="0"/>
                <a:cs typeface="Times New Roman" panose="02020603050405020304" pitchFamily="18" charset="0"/>
              </a:rPr>
              <a:t>What things will I still have to use the legacy collection for? </a:t>
            </a:r>
          </a:p>
          <a:p>
            <a:pPr marL="0" marR="0" lvl="0" indent="0">
              <a:lnSpc>
                <a:spcPct val="107000"/>
              </a:lnSpc>
              <a:spcBef>
                <a:spcPts val="0"/>
              </a:spcBef>
              <a:spcAft>
                <a:spcPts val="0"/>
              </a:spcAft>
              <a:buNone/>
            </a:pPr>
            <a:r>
              <a:rPr lang="en-US" sz="1600" dirty="0">
                <a:solidFill>
                  <a:srgbClr val="92D050"/>
                </a:solidFill>
                <a:latin typeface="Calibri" panose="020F0502020204030204" pitchFamily="34" charset="0"/>
                <a:ea typeface="Calibri" panose="020F0502020204030204" pitchFamily="34" charset="0"/>
                <a:cs typeface="Times New Roman" panose="02020603050405020304" pitchFamily="18" charset="0"/>
              </a:rPr>
              <a:t>A:  </a:t>
            </a:r>
            <a:r>
              <a:rPr lang="en-US" sz="1600" dirty="0">
                <a:latin typeface="Calibri" panose="020F0502020204030204" pitchFamily="34" charset="0"/>
                <a:ea typeface="Calibri" panose="020F0502020204030204" pitchFamily="34" charset="0"/>
                <a:cs typeface="Times New Roman" panose="02020603050405020304" pitchFamily="18" charset="0"/>
              </a:rPr>
              <a:t>You will need to continue to use the SRS-sourced data in the warehouse for:</a:t>
            </a:r>
          </a:p>
          <a:p>
            <a:pPr marL="0" marR="0" lvl="0" indent="0">
              <a:lnSpc>
                <a:spcPct val="107000"/>
              </a:lnSpc>
              <a:spcBef>
                <a:spcPts val="0"/>
              </a:spcBef>
              <a:spcAft>
                <a:spcPts val="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Course sections that were taught prior to Summer 2022, including all instructor information</a:t>
            </a:r>
          </a:p>
          <a:p>
            <a:pPr lvl="1">
              <a:lnSpc>
                <a:spcPct val="107000"/>
              </a:lnSpc>
              <a:spcBef>
                <a:spcPts val="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Student enrollment information prior to Summer 2022, for enrollment in course sections that were not graded</a:t>
            </a:r>
          </a:p>
          <a:p>
            <a:pPr lvl="1">
              <a:lnSpc>
                <a:spcPct val="107000"/>
              </a:lnSpc>
              <a:spcBef>
                <a:spcPts val="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Degrees received from other (non-Penn) institutions that were stored in the SRS record</a:t>
            </a:r>
          </a:p>
          <a:p>
            <a:pPr lvl="1">
              <a:lnSpc>
                <a:spcPct val="107000"/>
              </a:lnSpc>
              <a:spcBef>
                <a:spcPts val="0"/>
              </a:spcBef>
              <a:spcAft>
                <a:spcPts val="0"/>
              </a:spcAft>
              <a:buFont typeface="Arial" panose="020B0604020202020204" pitchFamily="34" charset="0"/>
              <a:buChar char="•"/>
            </a:pPr>
            <a:r>
              <a:rPr lang="en-US" sz="1600" dirty="0">
                <a:latin typeface="Calibri" panose="020F0502020204030204" pitchFamily="34" charset="0"/>
                <a:ea typeface="Calibri" panose="020F0502020204030204" pitchFamily="34" charset="0"/>
                <a:cs typeface="Times New Roman" panose="02020603050405020304" pitchFamily="18" charset="0"/>
              </a:rPr>
              <a:t>Any reporting on students who have not been active at all since the Fall of 2010</a:t>
            </a:r>
          </a:p>
          <a:p>
            <a:pPr marL="201168" lvl="1" indent="0">
              <a:lnSpc>
                <a:spcPct val="107000"/>
              </a:lnSpc>
              <a:spcBef>
                <a:spcPts val="0"/>
              </a:spcBef>
              <a:spcAft>
                <a:spcPts val="0"/>
              </a:spcAft>
              <a:buNone/>
            </a:pPr>
            <a:endParaRPr lang="en-US" sz="900" dirty="0">
              <a:latin typeface="Calibri" panose="020F0502020204030204" pitchFamily="34" charset="0"/>
              <a:ea typeface="Calibri" panose="020F0502020204030204" pitchFamily="34" charset="0"/>
              <a:cs typeface="Times New Roman" panose="02020603050405020304" pitchFamily="18" charset="0"/>
            </a:endParaRPr>
          </a:p>
          <a:p>
            <a:pPr lvl="1">
              <a:lnSpc>
                <a:spcPct val="107000"/>
              </a:lnSpc>
              <a:spcBef>
                <a:spcPts val="0"/>
              </a:spcBef>
              <a:spcAft>
                <a:spcPts val="0"/>
              </a:spcAft>
              <a:buFont typeface="Arial" panose="020B0604020202020204" pitchFamily="34" charset="0"/>
              <a:buChar char="•"/>
            </a:pPr>
            <a:endParaRPr lang="en-US" sz="900" dirty="0">
              <a:effectLst/>
              <a:latin typeface="Calibri" panose="020F0502020204030204" pitchFamily="34" charset="0"/>
              <a:ea typeface="Calibri" panose="020F0502020204030204" pitchFamily="34" charset="0"/>
              <a:cs typeface="Times New Roman" panose="02020603050405020304" pitchFamily="18" charset="0"/>
            </a:endParaRPr>
          </a:p>
          <a:p>
            <a:pPr>
              <a:buFont typeface="Arial" panose="020B0604020202020204" pitchFamily="34" charset="0"/>
              <a:buChar char="•"/>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2478984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normAutofit/>
          </a:bodyPr>
          <a:lstStyle/>
          <a:p>
            <a:r>
              <a:rPr lang="en-US" sz="3200" b="1" dirty="0">
                <a:solidFill>
                  <a:schemeClr val="tx1"/>
                </a:solidFill>
              </a:rPr>
              <a:t>Additional resources</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365760" indent="0">
              <a:spcBef>
                <a:spcPts val="0"/>
              </a:spcBef>
              <a:spcAft>
                <a:spcPts val="0"/>
              </a:spcAft>
              <a:buNone/>
            </a:pPr>
            <a:r>
              <a:rPr lang="en-US" sz="1600" dirty="0">
                <a:effectLst/>
                <a:latin typeface="Calibri" panose="020F0502020204030204" pitchFamily="34" charset="0"/>
                <a:ea typeface="Calibri" panose="020F0502020204030204" pitchFamily="34" charset="0"/>
              </a:rPr>
              <a:t>The warehouse gets its data about students, instructors, and courses from the source Pennant system. While we can build data structures in the warehouse to facilitate reporting, we cannot correct data problems. Those need to be addressed in the source.</a:t>
            </a:r>
          </a:p>
          <a:p>
            <a:pPr marL="0" indent="0">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457200" lvl="1" indent="0">
              <a:lnSpc>
                <a:spcPct val="105000"/>
              </a:lnSpc>
              <a:spcBef>
                <a:spcPts val="0"/>
              </a:spcBef>
              <a:spcAft>
                <a:spcPts val="0"/>
              </a:spcAft>
              <a:buNone/>
            </a:pPr>
            <a:r>
              <a:rPr lang="en-US" sz="1600" dirty="0">
                <a:effectLst/>
                <a:latin typeface="Calibri" panose="020F0502020204030204" pitchFamily="34" charset="0"/>
                <a:ea typeface="Times New Roman" panose="02020603050405020304" pitchFamily="18" charset="0"/>
              </a:rPr>
              <a:t>The Project team and the Provost Office send important Pennant Records communications to various advisory groups, including:  </a:t>
            </a:r>
            <a:endParaRPr lang="en-US" sz="1600" dirty="0">
              <a:effectLst/>
              <a:latin typeface="Calibri" panose="020F0502020204030204" pitchFamily="34" charset="0"/>
              <a:ea typeface="Calibri" panose="020F0502020204030204" pitchFamily="34" charset="0"/>
            </a:endParaRPr>
          </a:p>
          <a:p>
            <a:pPr marL="1280160" indent="0">
              <a:lnSpc>
                <a:spcPct val="105000"/>
              </a:lnSpc>
              <a:spcBef>
                <a:spcPts val="0"/>
              </a:spcBef>
              <a:spcAft>
                <a:spcPts val="0"/>
              </a:spcAft>
              <a:buNone/>
            </a:pPr>
            <a:r>
              <a:rPr lang="en-US" sz="1600" dirty="0">
                <a:effectLst/>
                <a:latin typeface="Calibri" panose="020F0502020204030204" pitchFamily="34" charset="0"/>
                <a:ea typeface="Calibri" panose="020F0502020204030204" pitchFamily="34" charset="0"/>
              </a:rPr>
              <a:t>PATH Advisory Group (PATH)</a:t>
            </a:r>
          </a:p>
          <a:p>
            <a:pPr marL="1280160" indent="0">
              <a:lnSpc>
                <a:spcPct val="105000"/>
              </a:lnSpc>
              <a:spcBef>
                <a:spcPts val="0"/>
              </a:spcBef>
              <a:spcAft>
                <a:spcPts val="0"/>
              </a:spcAft>
              <a:buNone/>
            </a:pPr>
            <a:r>
              <a:rPr lang="en-US" sz="1600" dirty="0">
                <a:effectLst/>
                <a:latin typeface="Calibri" panose="020F0502020204030204" pitchFamily="34" charset="0"/>
                <a:ea typeface="Calibri" panose="020F0502020204030204" pitchFamily="34" charset="0"/>
              </a:rPr>
              <a:t>Pennant Records Advisory Group (PRAG)</a:t>
            </a:r>
          </a:p>
          <a:p>
            <a:pPr marL="822960" indent="0">
              <a:lnSpc>
                <a:spcPct val="105000"/>
              </a:lnSpc>
              <a:spcBef>
                <a:spcPts val="0"/>
              </a:spcBef>
              <a:spcAft>
                <a:spcPts val="0"/>
              </a:spcAft>
              <a:buNone/>
            </a:pPr>
            <a:r>
              <a:rPr lang="en-US" sz="1600" dirty="0">
                <a:effectLst/>
                <a:latin typeface="Calibri" panose="020F0502020204030204" pitchFamily="34" charset="0"/>
                <a:ea typeface="Calibri" panose="020F0502020204030204" pitchFamily="34" charset="0"/>
              </a:rPr>
              <a:t>If you are not yourself a member of one of these groups, it would be a good idea for you to work closely with your school or center’s representatives in PATH or PRAG, to make sure you are kept in the loop re the source data in Pennant. The groups’ membership lists can be found at: </a:t>
            </a:r>
            <a:r>
              <a:rPr lang="en-US" sz="1600" u="sng" dirty="0">
                <a:solidFill>
                  <a:srgbClr val="0563C1"/>
                </a:solidFill>
                <a:effectLst/>
                <a:latin typeface="Calibri" panose="020F0502020204030204" pitchFamily="34" charset="0"/>
                <a:ea typeface="Calibri" panose="020F0502020204030204" pitchFamily="34" charset="0"/>
                <a:hlinkClick r:id="rId2"/>
              </a:rPr>
              <a:t>https://ngss.srfs.upenn.edu//ngss-penn-engagement.html</a:t>
            </a:r>
            <a:endParaRPr lang="en-US" sz="1600" dirty="0">
              <a:effectLst/>
              <a:latin typeface="Calibri" panose="020F0502020204030204" pitchFamily="34" charset="0"/>
              <a:ea typeface="Calibri" panose="020F0502020204030204" pitchFamily="34" charset="0"/>
            </a:endParaRPr>
          </a:p>
          <a:p>
            <a:pPr marL="822960" indent="0">
              <a:lnSpc>
                <a:spcPct val="105000"/>
              </a:lnSpc>
              <a:spcBef>
                <a:spcPts val="0"/>
              </a:spcBef>
              <a:spcAft>
                <a:spcPts val="0"/>
              </a:spcAft>
              <a:buNone/>
            </a:pPr>
            <a:r>
              <a:rPr lang="en-US" sz="1600" dirty="0">
                <a:effectLst/>
                <a:latin typeface="Calibri" panose="020F0502020204030204" pitchFamily="34" charset="0"/>
                <a:ea typeface="Calibri" panose="020F0502020204030204" pitchFamily="34" charset="0"/>
              </a:rPr>
              <a:t> </a:t>
            </a:r>
          </a:p>
          <a:p>
            <a:pPr marL="457200" lvl="1" indent="0">
              <a:lnSpc>
                <a:spcPct val="105000"/>
              </a:lnSpc>
              <a:spcBef>
                <a:spcPts val="0"/>
              </a:spcBef>
              <a:spcAft>
                <a:spcPts val="0"/>
              </a:spcAft>
              <a:buNone/>
            </a:pPr>
            <a:r>
              <a:rPr lang="en-US" sz="1600" dirty="0">
                <a:effectLst/>
                <a:latin typeface="Calibri" panose="020F0502020204030204" pitchFamily="34" charset="0"/>
                <a:ea typeface="Times New Roman" panose="02020603050405020304" pitchFamily="18" charset="0"/>
              </a:rPr>
              <a:t>If you have questions or concerns about the source data in Pennant, please open a ticket at </a:t>
            </a:r>
            <a:br>
              <a:rPr lang="en-US" sz="1600" dirty="0">
                <a:effectLst/>
                <a:latin typeface="Calibri" panose="020F0502020204030204" pitchFamily="34" charset="0"/>
                <a:ea typeface="Times New Roman" panose="02020603050405020304" pitchFamily="18" charset="0"/>
              </a:rPr>
            </a:br>
            <a:r>
              <a:rPr lang="en-US" sz="1600" u="sng" dirty="0">
                <a:solidFill>
                  <a:srgbClr val="0563C1"/>
                </a:solidFill>
                <a:latin typeface="Calibri" panose="020F0502020204030204" pitchFamily="34" charset="0"/>
                <a:ea typeface="Times New Roman" panose="02020603050405020304" pitchFamily="18" charset="0"/>
                <a:hlinkClick r:id="rId3"/>
              </a:rPr>
              <a:t>Pennant Records Resources &amp; Support | Penn Student Registration &amp; Financial Services| Penn </a:t>
            </a:r>
            <a:r>
              <a:rPr lang="en-US" sz="1600" u="sng" dirty="0" err="1">
                <a:solidFill>
                  <a:srgbClr val="0563C1"/>
                </a:solidFill>
                <a:latin typeface="Calibri" panose="020F0502020204030204" pitchFamily="34" charset="0"/>
                <a:ea typeface="Times New Roman" panose="02020603050405020304" pitchFamily="18" charset="0"/>
                <a:hlinkClick r:id="rId3"/>
              </a:rPr>
              <a:t>Srfs</a:t>
            </a:r>
            <a:r>
              <a:rPr lang="en-US" sz="1600" u="sng" dirty="0">
                <a:solidFill>
                  <a:srgbClr val="0563C1"/>
                </a:solidFill>
                <a:latin typeface="Calibri" panose="020F0502020204030204" pitchFamily="34" charset="0"/>
                <a:ea typeface="Times New Roman" panose="02020603050405020304" pitchFamily="18" charset="0"/>
                <a:hlinkClick r:id="rId3"/>
              </a:rPr>
              <a:t> (upenn.edu)</a:t>
            </a:r>
            <a:r>
              <a:rPr lang="en-US" sz="1600" u="sng" dirty="0">
                <a:solidFill>
                  <a:srgbClr val="0563C1"/>
                </a:solidFill>
                <a:latin typeface="Calibri" panose="020F0502020204030204" pitchFamily="34" charset="0"/>
                <a:ea typeface="Times New Roman" panose="02020603050405020304" pitchFamily="18" charset="0"/>
              </a:rPr>
              <a:t> </a:t>
            </a:r>
          </a:p>
          <a:p>
            <a:pPr marL="457200" lvl="1" indent="0">
              <a:lnSpc>
                <a:spcPct val="105000"/>
              </a:lnSpc>
              <a:spcBef>
                <a:spcPts val="0"/>
              </a:spcBef>
              <a:spcAft>
                <a:spcPts val="0"/>
              </a:spcAft>
              <a:buNone/>
            </a:pPr>
            <a:endParaRPr lang="en-US" sz="1600" u="sng" dirty="0">
              <a:solidFill>
                <a:srgbClr val="0563C1"/>
              </a:solidFill>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lang="en-US" sz="1600" dirty="0">
                <a:solidFill>
                  <a:schemeClr val="tx1"/>
                </a:solidFill>
                <a:latin typeface="Calibri" panose="020F0502020204030204" pitchFamily="34" charset="0"/>
                <a:ea typeface="Times New Roman" panose="02020603050405020304" pitchFamily="18" charset="0"/>
              </a:rPr>
              <a:t>If you are not sure whether the problem you are looking at is a warehouse issue or a data source issue, please contact </a:t>
            </a:r>
            <a:r>
              <a:rPr lang="en-US" sz="1600" dirty="0">
                <a:solidFill>
                  <a:schemeClr val="tx1"/>
                </a:solidFill>
                <a:latin typeface="Calibri" panose="020F0502020204030204" pitchFamily="34" charset="0"/>
                <a:ea typeface="Times New Roman" panose="02020603050405020304" pitchFamily="18" charset="0"/>
                <a:hlinkClick r:id="rId4"/>
              </a:rPr>
              <a:t>da-staff@isc.upenn.edu</a:t>
            </a:r>
            <a:r>
              <a:rPr lang="en-US" sz="1600" dirty="0">
                <a:solidFill>
                  <a:schemeClr val="tx1"/>
                </a:solidFill>
                <a:latin typeface="Calibri" panose="020F0502020204030204" pitchFamily="34" charset="0"/>
                <a:ea typeface="Times New Roman" panose="02020603050405020304" pitchFamily="18" charset="0"/>
              </a:rPr>
              <a:t> </a:t>
            </a: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339026295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46554-D85C-455D-8B7D-FA146412C160}"/>
              </a:ext>
            </a:extLst>
          </p:cNvPr>
          <p:cNvSpPr>
            <a:spLocks noGrp="1"/>
          </p:cNvSpPr>
          <p:nvPr>
            <p:ph type="title"/>
          </p:nvPr>
        </p:nvSpPr>
        <p:spPr>
          <a:xfrm>
            <a:off x="1066800" y="577627"/>
            <a:ext cx="10058400" cy="881797"/>
          </a:xfrm>
        </p:spPr>
        <p:txBody>
          <a:bodyPr/>
          <a:lstStyle/>
          <a:p>
            <a:r>
              <a:rPr lang="en-US" b="1" dirty="0">
                <a:solidFill>
                  <a:schemeClr val="tx1"/>
                </a:solidFill>
              </a:rPr>
              <a:t>Wrap-up</a:t>
            </a:r>
          </a:p>
        </p:txBody>
      </p:sp>
      <p:sp>
        <p:nvSpPr>
          <p:cNvPr id="6" name="Content Placeholder 2">
            <a:extLst>
              <a:ext uri="{FF2B5EF4-FFF2-40B4-BE49-F238E27FC236}">
                <a16:creationId xmlns:a16="http://schemas.microsoft.com/office/drawing/2014/main" id="{434ECC29-CF4E-4B06-8EAD-53EEFFE2F4E0}"/>
              </a:ext>
            </a:extLst>
          </p:cNvPr>
          <p:cNvSpPr txBox="1">
            <a:spLocks/>
          </p:cNvSpPr>
          <p:nvPr/>
        </p:nvSpPr>
        <p:spPr>
          <a:xfrm>
            <a:off x="838200" y="1825625"/>
            <a:ext cx="10515600" cy="4351338"/>
          </a:xfrm>
          <a:prstGeom prst="rect">
            <a:avLst/>
          </a:prstGeom>
        </p:spPr>
        <p:txBody>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marL="457200" lvl="1" indent="0">
              <a:lnSpc>
                <a:spcPct val="105000"/>
              </a:lnSpc>
              <a:spcBef>
                <a:spcPts val="0"/>
              </a:spcBef>
              <a:spcAft>
                <a:spcPts val="0"/>
              </a:spcAft>
              <a:buNone/>
            </a:pPr>
            <a:endParaRPr lang="en-US" sz="1400" u="sng" dirty="0">
              <a:solidFill>
                <a:srgbClr val="0563C1"/>
              </a:solidFill>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lang="en-US" dirty="0">
                <a:effectLst/>
                <a:latin typeface="Calibri" panose="020F0502020204030204" pitchFamily="34" charset="0"/>
                <a:ea typeface="Times New Roman" panose="02020603050405020304" pitchFamily="18" charset="0"/>
              </a:rPr>
              <a:t>June conversion blackout dates: June 17-20 – warehouse static but available (both legacy and Pennant)</a:t>
            </a:r>
          </a:p>
          <a:p>
            <a:pPr marL="457200" lvl="1" indent="0">
              <a:lnSpc>
                <a:spcPct val="105000"/>
              </a:lnSpc>
              <a:spcBef>
                <a:spcPts val="0"/>
              </a:spcBef>
              <a:spcAft>
                <a:spcPts val="0"/>
              </a:spcAft>
              <a:buNone/>
            </a:pPr>
            <a:r>
              <a:rPr lang="en-US" dirty="0">
                <a:latin typeface="Calibri" panose="020F0502020204030204" pitchFamily="34" charset="0"/>
                <a:ea typeface="Times New Roman" panose="02020603050405020304" pitchFamily="18" charset="0"/>
              </a:rPr>
              <a:t>After June 20, 2022:  legacy warehouse available but static</a:t>
            </a:r>
            <a:endParaRPr lang="en-US" dirty="0">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endParaRPr lang="en-US" dirty="0">
              <a:effectLst/>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lang="en-US" dirty="0">
                <a:effectLst/>
                <a:latin typeface="Calibri" panose="020F0502020204030204" pitchFamily="34" charset="0"/>
                <a:ea typeface="Times New Roman" panose="02020603050405020304" pitchFamily="18" charset="0"/>
              </a:rPr>
              <a:t>Next SDUG meeting:  May 19</a:t>
            </a:r>
            <a:r>
              <a:rPr lang="en-US" baseline="30000" dirty="0">
                <a:effectLst/>
                <a:latin typeface="Calibri" panose="020F0502020204030204" pitchFamily="34" charset="0"/>
                <a:ea typeface="Times New Roman" panose="02020603050405020304" pitchFamily="18" charset="0"/>
              </a:rPr>
              <a:t>th </a:t>
            </a:r>
          </a:p>
          <a:p>
            <a:pPr marL="457200" lvl="1" indent="0">
              <a:lnSpc>
                <a:spcPct val="105000"/>
              </a:lnSpc>
              <a:spcBef>
                <a:spcPts val="0"/>
              </a:spcBef>
              <a:spcAft>
                <a:spcPts val="0"/>
              </a:spcAft>
              <a:buNone/>
            </a:pPr>
            <a:endParaRPr lang="en-US" dirty="0">
              <a:latin typeface="Calibri" panose="020F0502020204030204" pitchFamily="34" charset="0"/>
              <a:ea typeface="Times New Roman" panose="02020603050405020304" pitchFamily="18" charset="0"/>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Follow-up questions/comments: </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2"/>
              </a:rPr>
              <a:t>da-staff@isc.upenn.edu</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457200" lvl="1" indent="0">
              <a:lnSpc>
                <a:spcPct val="105000"/>
              </a:lnSpc>
              <a:spcBef>
                <a:spcPts val="0"/>
              </a:spcBef>
              <a:spcAft>
                <a:spcPts val="0"/>
              </a:spcAft>
              <a:buNone/>
            </a:pPr>
            <a:endPar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a:p>
            <a:pPr marL="457200" lvl="1" indent="0">
              <a:lnSpc>
                <a:spcPct val="105000"/>
              </a:lnSpc>
              <a:spcBef>
                <a:spcPts val="0"/>
              </a:spcBef>
              <a:spcAft>
                <a:spcPts val="0"/>
              </a:spcAft>
              <a:buNone/>
            </a:pPr>
            <a:r>
              <a:rPr kumimoji="0" lang="en-US" b="0" i="0" u="none" strike="noStrike" kern="1200" cap="none" spc="0" normalizeH="0" baseline="0" noProof="0" dirty="0">
                <a:ln>
                  <a:noFill/>
                </a:ln>
                <a:solidFill>
                  <a:schemeClr val="tx1"/>
                </a:solidFill>
                <a:effectLst/>
                <a:uLnTx/>
                <a:uFillTx/>
                <a:latin typeface="Calibri" panose="020F0502020204030204"/>
                <a:ea typeface="+mn-ea"/>
                <a:cs typeface="+mn-cs"/>
              </a:rPr>
              <a:t>Discussions about student data: </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hlinkClick r:id="rId3"/>
              </a:rPr>
              <a:t>student-wh@lists.upenn.edu</a:t>
            </a:r>
            <a:r>
              <a:rPr kumimoji="0" lang="en-US"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rPr>
              <a:t> </a:t>
            </a:r>
          </a:p>
          <a:p>
            <a:pPr marL="91440" marR="0" lvl="0" indent="-91440" algn="l" defTabSz="914400" rtl="0" eaLnBrk="1" fontAlgn="auto" latinLnBrk="0" hangingPunct="1">
              <a:lnSpc>
                <a:spcPct val="90000"/>
              </a:lnSpc>
              <a:spcBef>
                <a:spcPts val="1200"/>
              </a:spcBef>
              <a:spcAft>
                <a:spcPts val="200"/>
              </a:spcAft>
              <a:buClr>
                <a:srgbClr val="99CB38"/>
              </a:buClr>
              <a:buSzPct val="100000"/>
              <a:buFont typeface="Calibri" panose="020F0502020204030204" pitchFamily="34" charset="0"/>
              <a:buChar char=" "/>
              <a:tabLst/>
              <a:defRPr/>
            </a:pPr>
            <a:endParaRPr kumimoji="0" lang="en-US" sz="2000" b="0" i="0" u="none" strike="noStrike" kern="1200" cap="none" spc="0" normalizeH="0" baseline="0" noProof="0" dirty="0">
              <a:ln>
                <a:noFill/>
              </a:ln>
              <a:solidFill>
                <a:prstClr val="black">
                  <a:lumMod val="75000"/>
                  <a:lumOff val="25000"/>
                </a:prstClr>
              </a:solidFill>
              <a:effectLst/>
              <a:uLnTx/>
              <a:uFillTx/>
              <a:latin typeface="Calibri" panose="020F0502020204030204"/>
              <a:ea typeface="+mn-ea"/>
              <a:cs typeface="+mn-cs"/>
            </a:endParaRPr>
          </a:p>
        </p:txBody>
      </p:sp>
      <p:sp>
        <p:nvSpPr>
          <p:cNvPr id="7" name="Footer Placeholder 2">
            <a:extLst>
              <a:ext uri="{FF2B5EF4-FFF2-40B4-BE49-F238E27FC236}">
                <a16:creationId xmlns:a16="http://schemas.microsoft.com/office/drawing/2014/main" id="{E4376461-903A-4A6E-88AD-FBEA905F83C4}"/>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35143191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11922" y="850766"/>
            <a:ext cx="10168156" cy="660534"/>
          </a:xfrm>
        </p:spPr>
        <p:txBody>
          <a:bodyPr>
            <a:noAutofit/>
          </a:bodyPr>
          <a:lstStyle/>
          <a:p>
            <a:r>
              <a:rPr lang="en-US" sz="4400" b="1" dirty="0"/>
              <a:t>Remote Meetings Best Practices</a:t>
            </a:r>
          </a:p>
        </p:txBody>
      </p:sp>
      <p:sp>
        <p:nvSpPr>
          <p:cNvPr id="3" name="Rectangle 2">
            <a:extLst>
              <a:ext uri="{FF2B5EF4-FFF2-40B4-BE49-F238E27FC236}">
                <a16:creationId xmlns:a16="http://schemas.microsoft.com/office/drawing/2014/main" id="{7748E445-6CB6-4712-8E58-7D2A7F335B85}"/>
              </a:ext>
            </a:extLst>
          </p:cNvPr>
          <p:cNvSpPr/>
          <p:nvPr/>
        </p:nvSpPr>
        <p:spPr>
          <a:xfrm>
            <a:off x="1185644" y="1965792"/>
            <a:ext cx="10357172" cy="2985433"/>
          </a:xfrm>
          <a:prstGeom prst="rect">
            <a:avLst/>
          </a:prstGeom>
        </p:spPr>
        <p:txBody>
          <a:bodyPr wrap="square">
            <a:spAutoFit/>
          </a:bodyPr>
          <a:lstStyle/>
          <a:p>
            <a:pPr marL="457200" indent="-457200">
              <a:spcBef>
                <a:spcPts val="600"/>
              </a:spcBef>
              <a:buSzPct val="100000"/>
              <a:buFont typeface="Arial" panose="020B0604020202020204" pitchFamily="34" charset="0"/>
              <a:buChar char="•"/>
            </a:pPr>
            <a:r>
              <a:rPr lang="en-US" sz="2400" dirty="0"/>
              <a:t>Turn off your video function</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go on </a:t>
            </a:r>
            <a:r>
              <a:rPr lang="en-US" sz="2400" b="1" dirty="0"/>
              <a:t>Mute</a:t>
            </a:r>
            <a:r>
              <a:rPr lang="en-US" sz="2400" dirty="0"/>
              <a:t> unless you are speaking</a:t>
            </a:r>
          </a:p>
          <a:p>
            <a:pPr marL="457200" indent="-457200">
              <a:spcBef>
                <a:spcPts val="600"/>
              </a:spcBef>
              <a:buSzPct val="100000"/>
              <a:buFont typeface="Arial" panose="020B0604020202020204" pitchFamily="34" charset="0"/>
              <a:buChar char="•"/>
            </a:pPr>
            <a:endParaRPr lang="en-US" sz="2400" dirty="0"/>
          </a:p>
          <a:p>
            <a:pPr marL="457200" indent="-457200">
              <a:spcBef>
                <a:spcPts val="600"/>
              </a:spcBef>
              <a:buSzPct val="100000"/>
              <a:buFont typeface="Arial" panose="020B0604020202020204" pitchFamily="34" charset="0"/>
              <a:buChar char="•"/>
            </a:pPr>
            <a:r>
              <a:rPr lang="en-US" sz="2400" dirty="0"/>
              <a:t>Please </a:t>
            </a:r>
            <a:r>
              <a:rPr lang="en-US" sz="2400" b="1" dirty="0"/>
              <a:t>enter your questions in the chat function</a:t>
            </a:r>
            <a:r>
              <a:rPr lang="en-US" sz="2400" dirty="0"/>
              <a:t>. We will pause periodically throughout today’s meeting to take questions. When your question is being answered, you can go off </a:t>
            </a:r>
            <a:r>
              <a:rPr lang="en-US" sz="2400" b="1" dirty="0"/>
              <a:t>Mute</a:t>
            </a:r>
            <a:r>
              <a:rPr lang="en-US" sz="2400" dirty="0"/>
              <a:t> to ask follow-up questions.</a:t>
            </a:r>
          </a:p>
        </p:txBody>
      </p:sp>
      <p:sp>
        <p:nvSpPr>
          <p:cNvPr id="7" name="Footer Placeholder 2">
            <a:extLst>
              <a:ext uri="{FF2B5EF4-FFF2-40B4-BE49-F238E27FC236}">
                <a16:creationId xmlns:a16="http://schemas.microsoft.com/office/drawing/2014/main" id="{FEF80BBC-5BD9-46DA-ABA3-BD4B556D80C3}"/>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27373163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r>
              <a:rPr lang="en-US" sz="4400" b="1" dirty="0"/>
              <a:t>Agenda</a:t>
            </a:r>
          </a:p>
        </p:txBody>
      </p:sp>
      <p:sp>
        <p:nvSpPr>
          <p:cNvPr id="4" name="Content Placeholder 3">
            <a:extLst>
              <a:ext uri="{FF2B5EF4-FFF2-40B4-BE49-F238E27FC236}">
                <a16:creationId xmlns:a16="http://schemas.microsoft.com/office/drawing/2014/main" id="{D591BDCB-A574-41A9-BB03-E2E72E5D84D7}"/>
              </a:ext>
            </a:extLst>
          </p:cNvPr>
          <p:cNvSpPr>
            <a:spLocks noGrp="1"/>
          </p:cNvSpPr>
          <p:nvPr>
            <p:ph idx="1"/>
          </p:nvPr>
        </p:nvSpPr>
        <p:spPr/>
        <p:txBody>
          <a:bodyPr/>
          <a:lstStyle/>
          <a:p>
            <a:pPr marL="457200" indent="-457200">
              <a:buFont typeface="+mj-lt"/>
              <a:buAutoNum type="arabicPeriod"/>
            </a:pPr>
            <a:r>
              <a:rPr lang="en-US" sz="2400" dirty="0"/>
              <a:t>Conversion questions and known issues</a:t>
            </a:r>
          </a:p>
          <a:p>
            <a:pPr marL="457200" indent="-457200">
              <a:buFont typeface="+mj-lt"/>
              <a:buAutoNum type="arabicPeriod"/>
            </a:pPr>
            <a:r>
              <a:rPr lang="en-US" sz="2400" dirty="0"/>
              <a:t>The definition of a “Degree Pursual”</a:t>
            </a:r>
          </a:p>
          <a:p>
            <a:pPr marL="457200" indent="-457200">
              <a:buFont typeface="+mj-lt"/>
              <a:buAutoNum type="arabicPeriod"/>
            </a:pPr>
            <a:r>
              <a:rPr lang="en-US" sz="2400" dirty="0"/>
              <a:t>Reporting reminders</a:t>
            </a:r>
          </a:p>
          <a:p>
            <a:pPr marL="457200" indent="-457200">
              <a:buFont typeface="+mj-lt"/>
              <a:buAutoNum type="arabicPeriod"/>
            </a:pPr>
            <a:r>
              <a:rPr lang="en-US" sz="2400" dirty="0"/>
              <a:t>Frequently Asked Questions</a:t>
            </a:r>
          </a:p>
          <a:p>
            <a:pPr marL="457200" indent="-457200">
              <a:buFont typeface="+mj-lt"/>
              <a:buAutoNum type="arabicPeriod"/>
            </a:pPr>
            <a:r>
              <a:rPr lang="en-US" sz="2400" dirty="0"/>
              <a:t>Wrap-up</a:t>
            </a:r>
          </a:p>
          <a:p>
            <a:pPr marL="457200" indent="-457200">
              <a:buFont typeface="+mj-lt"/>
              <a:buAutoNum type="arabicPeriod"/>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1599784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286603"/>
            <a:ext cx="10058400" cy="1355384"/>
          </a:xfrm>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Conversion</a:t>
            </a: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fontScale="92500"/>
          </a:bodyPr>
          <a:lstStyle/>
          <a:p>
            <a:pPr marL="0" marR="0" lvl="0" indent="0">
              <a:lnSpc>
                <a:spcPct val="107000"/>
              </a:lnSpc>
              <a:spcBef>
                <a:spcPts val="0"/>
              </a:spcBef>
              <a:spcAft>
                <a:spcPts val="0"/>
              </a:spcAft>
              <a:buNone/>
            </a:pPr>
            <a:r>
              <a:rPr lang="en-US" sz="1800" b="1" dirty="0">
                <a:effectLst/>
                <a:latin typeface="Calibri" panose="020F0502020204030204" pitchFamily="34" charset="0"/>
                <a:ea typeface="Calibri" panose="020F0502020204030204" pitchFamily="34" charset="0"/>
                <a:cs typeface="Times New Roman" panose="02020603050405020304" pitchFamily="18" charset="0"/>
              </a:rPr>
              <a:t>Graduation Term</a:t>
            </a:r>
          </a:p>
          <a:p>
            <a:pPr marL="0" marR="0" lvl="0" indent="0">
              <a:lnSpc>
                <a:spcPct val="107000"/>
              </a:lnSpc>
              <a:spcBef>
                <a:spcPts val="0"/>
              </a:spcBef>
              <a:spcAft>
                <a:spcPts val="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Until the actual degrees awarded are put into Banner, for the data warehouse graduation term fields we are using the </a:t>
            </a:r>
            <a:r>
              <a:rPr lang="en-US" sz="1600" i="1" dirty="0">
                <a:effectLst/>
                <a:latin typeface="Calibri" panose="020F0502020204030204" pitchFamily="34" charset="0"/>
                <a:ea typeface="Calibri" panose="020F0502020204030204" pitchFamily="34" charset="0"/>
                <a:cs typeface="Times New Roman" panose="02020603050405020304" pitchFamily="18" charset="0"/>
              </a:rPr>
              <a:t>expected degree term </a:t>
            </a:r>
            <a:r>
              <a:rPr lang="en-US" sz="1600" dirty="0">
                <a:effectLst/>
                <a:latin typeface="Calibri" panose="020F0502020204030204" pitchFamily="34" charset="0"/>
                <a:ea typeface="Calibri" panose="020F0502020204030204" pitchFamily="34" charset="0"/>
                <a:cs typeface="Times New Roman" panose="02020603050405020304" pitchFamily="18" charset="0"/>
              </a:rPr>
              <a:t>in place of the actual term a degree was awarded.  We do not put a grad term for future terms, or when the expected degree term is earlier than the end of the term range for the program. </a:t>
            </a:r>
            <a:r>
              <a:rPr lang="en-US" sz="1600" dirty="0">
                <a:latin typeface="Calibri" panose="020F0502020204030204" pitchFamily="34" charset="0"/>
                <a:ea typeface="Calibri" panose="020F0502020204030204" pitchFamily="34" charset="0"/>
                <a:cs typeface="Times New Roman" panose="02020603050405020304" pitchFamily="18" charset="0"/>
              </a:rPr>
              <a:t>Using expected grad term causes some records to have odd looking or even missing graduation terms, when the source dates in SRS are out of sync:</a:t>
            </a:r>
          </a:p>
          <a:p>
            <a:pPr marL="0" marR="0" lvl="0" indent="0">
              <a:lnSpc>
                <a:spcPct val="107000"/>
              </a:lnSpc>
              <a:spcBef>
                <a:spcPts val="0"/>
              </a:spcBef>
              <a:spcAft>
                <a:spcPts val="0"/>
              </a:spcAft>
              <a:buNone/>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640080" lvl="2" indent="0">
              <a:lnSpc>
                <a:spcPct val="107000"/>
              </a:lnSpc>
              <a:spcBef>
                <a:spcPts val="0"/>
              </a:spcBef>
              <a:spcAft>
                <a:spcPts val="0"/>
              </a:spcAft>
              <a:buNone/>
            </a:pPr>
            <a:r>
              <a:rPr lang="en-US" dirty="0">
                <a:latin typeface="Calibri" panose="020F0502020204030204" pitchFamily="34" charset="0"/>
                <a:ea typeface="Calibri" panose="020F0502020204030204" pitchFamily="34" charset="0"/>
                <a:cs typeface="Times New Roman" panose="02020603050405020304" pitchFamily="18" charset="0"/>
              </a:rPr>
              <a:t>This student graduated in SRS from both programs in 2018B, but there is an expected grad term on only one of the records in SRS.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For the other record, there was no exp grad term in SRS, so the conversion logic had to rely on the exit date, which put the exp grad term </a:t>
            </a:r>
            <a:br>
              <a:rPr lang="en-US" dirty="0">
                <a:latin typeface="Calibri" panose="020F0502020204030204" pitchFamily="34" charset="0"/>
                <a:ea typeface="Calibri" panose="020F0502020204030204" pitchFamily="34" charset="0"/>
                <a:cs typeface="Times New Roman" panose="02020603050405020304" pitchFamily="18" charset="0"/>
              </a:rPr>
            </a:br>
            <a:r>
              <a:rPr lang="en-US" dirty="0">
                <a:latin typeface="Calibri" panose="020F0502020204030204" pitchFamily="34" charset="0"/>
                <a:ea typeface="Calibri" panose="020F0502020204030204" pitchFamily="34" charset="0"/>
                <a:cs typeface="Times New Roman" panose="02020603050405020304" pitchFamily="18" charset="0"/>
              </a:rPr>
              <a:t>of 201730 on a row with no actual graduation and no other exit action.</a:t>
            </a:r>
          </a:p>
          <a:p>
            <a:pPr marL="742950" marR="0" lvl="1" indent="-285750">
              <a:lnSpc>
                <a:spcPct val="107000"/>
              </a:lnSpc>
              <a:spcBef>
                <a:spcPts val="0"/>
              </a:spcBef>
              <a:spcAft>
                <a:spcPts val="0"/>
              </a:spcAft>
              <a:buFont typeface="Courier New" panose="02070309020205020404" pitchFamily="49" charset="0"/>
              <a:buChar char="o"/>
            </a:pPr>
            <a:endParaRPr lang="en-US" sz="1900" dirty="0">
              <a:effectLst/>
              <a:latin typeface="Calibri" panose="020F0502020204030204" pitchFamily="34" charset="0"/>
              <a:ea typeface="Calibri" panose="020F0502020204030204" pitchFamily="34" charset="0"/>
              <a:cs typeface="Times New Roman" panose="02020603050405020304" pitchFamily="18" charset="0"/>
            </a:endParaRPr>
          </a:p>
          <a:p>
            <a:pPr marL="164592" indent="0">
              <a:lnSpc>
                <a:spcPct val="107000"/>
              </a:lnSpc>
              <a:spcBef>
                <a:spcPts val="0"/>
              </a:spcBef>
              <a:spcAft>
                <a:spcPts val="0"/>
              </a:spcAft>
              <a:buNone/>
            </a:pPr>
            <a:r>
              <a:rPr lang="en-US" sz="1900" dirty="0">
                <a:effectLst/>
                <a:latin typeface="Calibri" panose="020F0502020204030204" pitchFamily="34" charset="0"/>
                <a:ea typeface="Calibri" panose="020F0502020204030204" pitchFamily="34" charset="0"/>
                <a:cs typeface="Times New Roman" panose="02020603050405020304" pitchFamily="18" charset="0"/>
              </a:rPr>
              <a:t>The graduation terms will be included in the June conversion (June 17-20). After that conversion, we will have actual Outcomes (Penn degrees awarded) in </a:t>
            </a:r>
            <a:r>
              <a:rPr lang="en-US" sz="1900" dirty="0">
                <a:latin typeface="Calibri" panose="020F0502020204030204" pitchFamily="34" charset="0"/>
                <a:ea typeface="Calibri" panose="020F0502020204030204" pitchFamily="34" charset="0"/>
                <a:cs typeface="Times New Roman" panose="02020603050405020304" pitchFamily="18" charset="0"/>
              </a:rPr>
              <a:t>Pennant</a:t>
            </a:r>
            <a:r>
              <a:rPr lang="en-US" sz="1900" dirty="0">
                <a:effectLst/>
                <a:latin typeface="Calibri" panose="020F0502020204030204" pitchFamily="34" charset="0"/>
                <a:ea typeface="Calibri" panose="020F0502020204030204" pitchFamily="34" charset="0"/>
                <a:cs typeface="Times New Roman" panose="02020603050405020304" pitchFamily="18" charset="0"/>
              </a:rPr>
              <a:t>.  </a:t>
            </a:r>
          </a:p>
          <a:p>
            <a:pPr>
              <a:buFont typeface="Arial" panose="020B0604020202020204" pitchFamily="34" charset="0"/>
              <a:buChar char="•"/>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8" name="Picture 7">
            <a:extLst>
              <a:ext uri="{FF2B5EF4-FFF2-40B4-BE49-F238E27FC236}">
                <a16:creationId xmlns:a16="http://schemas.microsoft.com/office/drawing/2014/main" id="{EC440CBD-321E-4A39-9991-460258D7C649}"/>
              </a:ext>
            </a:extLst>
          </p:cNvPr>
          <p:cNvPicPr>
            <a:picLocks noChangeAspect="1"/>
          </p:cNvPicPr>
          <p:nvPr/>
        </p:nvPicPr>
        <p:blipFill>
          <a:blip r:embed="rId2"/>
          <a:stretch>
            <a:fillRect/>
          </a:stretch>
        </p:blipFill>
        <p:spPr>
          <a:xfrm>
            <a:off x="1695489" y="3270855"/>
            <a:ext cx="8230749" cy="866896"/>
          </a:xfrm>
          <a:prstGeom prst="rect">
            <a:avLst/>
          </a:prstGeom>
        </p:spPr>
      </p:pic>
    </p:spTree>
    <p:extLst>
      <p:ext uri="{BB962C8B-B14F-4D97-AF65-F5344CB8AC3E}">
        <p14:creationId xmlns:p14="http://schemas.microsoft.com/office/powerpoint/2010/main" val="14987802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Conversion, continued</a:t>
            </a: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fontScale="92500" lnSpcReduction="20000"/>
          </a:bodyPr>
          <a:lstStyle/>
          <a:p>
            <a:pPr marL="0" marR="0" lvl="0" indent="0">
              <a:lnSpc>
                <a:spcPct val="107000"/>
              </a:lnSpc>
              <a:spcBef>
                <a:spcPts val="0"/>
              </a:spcBef>
              <a:spcAft>
                <a:spcPts val="0"/>
              </a:spcAft>
              <a:buNone/>
            </a:pPr>
            <a:r>
              <a:rPr lang="en-US" sz="1600" b="1" dirty="0">
                <a:effectLst/>
                <a:latin typeface="Calibri" panose="020F0502020204030204" pitchFamily="34" charset="0"/>
                <a:ea typeface="Calibri" panose="020F0502020204030204" pitchFamily="34" charset="0"/>
                <a:cs typeface="Times New Roman" panose="02020603050405020304" pitchFamily="18" charset="0"/>
              </a:rPr>
              <a:t>Exit Action dates vs Exit Action Terms</a:t>
            </a:r>
          </a:p>
          <a:p>
            <a:pPr marL="0" marR="0" lvl="0" indent="0">
              <a:lnSpc>
                <a:spcPct val="107000"/>
              </a:lnSpc>
              <a:spcBef>
                <a:spcPts val="0"/>
              </a:spcBef>
              <a:spcAft>
                <a:spcPts val="0"/>
              </a:spcAft>
              <a:buNone/>
            </a:pPr>
            <a:r>
              <a:rPr lang="en-US" sz="1500" dirty="0">
                <a:latin typeface="Calibri" panose="020F0502020204030204" pitchFamily="34" charset="0"/>
                <a:ea typeface="Calibri" panose="020F0502020204030204" pitchFamily="34" charset="0"/>
                <a:cs typeface="Times New Roman" panose="02020603050405020304" pitchFamily="18" charset="0"/>
              </a:rPr>
              <a:t>Sometimes, </a:t>
            </a:r>
            <a:r>
              <a:rPr lang="en-US" sz="1500" dirty="0">
                <a:effectLst/>
                <a:latin typeface="Calibri" panose="020F0502020204030204" pitchFamily="34" charset="0"/>
                <a:ea typeface="Calibri" panose="020F0502020204030204" pitchFamily="34" charset="0"/>
                <a:cs typeface="Times New Roman" panose="02020603050405020304" pitchFamily="18" charset="0"/>
              </a:rPr>
              <a:t>when the SRS exit date and exit term were out of sync, the exit action </a:t>
            </a:r>
            <a:r>
              <a:rPr lang="en-US" sz="1500" dirty="0">
                <a:latin typeface="Calibri" panose="020F0502020204030204" pitchFamily="34" charset="0"/>
                <a:ea typeface="Calibri" panose="020F0502020204030204" pitchFamily="34" charset="0"/>
                <a:cs typeface="Times New Roman" panose="02020603050405020304" pitchFamily="18" charset="0"/>
              </a:rPr>
              <a:t>converted to </a:t>
            </a:r>
            <a:r>
              <a:rPr lang="en-US" sz="1500" dirty="0">
                <a:effectLst/>
                <a:latin typeface="Calibri" panose="020F0502020204030204" pitchFamily="34" charset="0"/>
                <a:ea typeface="Calibri" panose="020F0502020204030204" pitchFamily="34" charset="0"/>
                <a:cs typeface="Times New Roman" panose="02020603050405020304" pitchFamily="18" charset="0"/>
              </a:rPr>
              <a:t>a term </a:t>
            </a:r>
            <a:r>
              <a:rPr lang="en-US" sz="1500" i="1" dirty="0">
                <a:effectLst/>
                <a:latin typeface="Calibri" panose="020F0502020204030204" pitchFamily="34" charset="0"/>
                <a:ea typeface="Calibri" panose="020F0502020204030204" pitchFamily="34" charset="0"/>
                <a:cs typeface="Times New Roman" panose="02020603050405020304" pitchFamily="18" charset="0"/>
              </a:rPr>
              <a:t>before</a:t>
            </a:r>
            <a:r>
              <a:rPr lang="en-US" sz="1500" dirty="0">
                <a:effectLst/>
                <a:latin typeface="Calibri" panose="020F0502020204030204" pitchFamily="34" charset="0"/>
                <a:ea typeface="Calibri" panose="020F0502020204030204" pitchFamily="34" charset="0"/>
                <a:cs typeface="Times New Roman" panose="02020603050405020304" pitchFamily="18" charset="0"/>
              </a:rPr>
              <a:t> the last term.</a:t>
            </a:r>
          </a:p>
          <a:p>
            <a:pPr marL="742950" marR="0" lvl="1" indent="-285750">
              <a:lnSpc>
                <a:spcPct val="107000"/>
              </a:lnSpc>
              <a:spcBef>
                <a:spcPts val="0"/>
              </a:spcBef>
              <a:spcAft>
                <a:spcPts val="0"/>
              </a:spcAft>
              <a:buFont typeface="Courier New" panose="02070309020205020404" pitchFamily="49" charset="0"/>
              <a:buChar char="o"/>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742950" marR="0" lvl="1" indent="-285750">
              <a:lnSpc>
                <a:spcPct val="107000"/>
              </a:lnSpc>
              <a:spcBef>
                <a:spcPts val="0"/>
              </a:spcBef>
              <a:spcAft>
                <a:spcPts val="0"/>
              </a:spcAft>
              <a:buFont typeface="Courier New" panose="02070309020205020404" pitchFamily="49" charset="0"/>
              <a:buChar char="o"/>
            </a:pPr>
            <a:endParaRPr lang="en-US" sz="1100" dirty="0">
              <a:latin typeface="Calibri" panose="020F0502020204030204" pitchFamily="34" charset="0"/>
              <a:ea typeface="Calibri" panose="020F0502020204030204" pitchFamily="34" charset="0"/>
              <a:cs typeface="Times New Roman" panose="02020603050405020304" pitchFamily="18" charset="0"/>
            </a:endParaRPr>
          </a:p>
          <a:p>
            <a:pPr marL="457200" marR="0" lvl="1" indent="0">
              <a:lnSpc>
                <a:spcPct val="107000"/>
              </a:lnSpc>
              <a:spcBef>
                <a:spcPts val="0"/>
              </a:spcBef>
              <a:spcAft>
                <a:spcPts val="0"/>
              </a:spcAft>
              <a:buNone/>
            </a:pPr>
            <a:r>
              <a:rPr lang="en-US" sz="1300" dirty="0">
                <a:effectLst/>
                <a:latin typeface="Calibri" panose="020F0502020204030204" pitchFamily="34" charset="0"/>
                <a:ea typeface="Calibri" panose="020F0502020204030204" pitchFamily="34" charset="0"/>
                <a:cs typeface="Times New Roman" panose="02020603050405020304" pitchFamily="18" charset="0"/>
              </a:rPr>
              <a:t>The student in this example entered, </a:t>
            </a:r>
            <a:r>
              <a:rPr lang="en-US" sz="1300" dirty="0">
                <a:latin typeface="Calibri" panose="020F0502020204030204" pitchFamily="34" charset="0"/>
                <a:ea typeface="Calibri" panose="020F0502020204030204" pitchFamily="34" charset="0"/>
                <a:cs typeface="Times New Roman" panose="02020603050405020304" pitchFamily="18" charset="0"/>
              </a:rPr>
              <a:t>dropped, re-entered, re-dropped, and the drop dates were not consistent with the drop terms. In SRS, the student was last here in Spring of 1990, their exit term was Fall of 1990 and the exit date was in Summer of 1990.  Conversion used the date, putting the exit action on the next-to-the-last term. The results is a final term without the exit action.  </a:t>
            </a:r>
            <a:r>
              <a:rPr lang="en-US" sz="1300" dirty="0">
                <a:effectLst/>
                <a:latin typeface="Calibri" panose="020F0502020204030204" pitchFamily="34" charset="0"/>
                <a:ea typeface="Calibri" panose="020F0502020204030204" pitchFamily="34" charset="0"/>
                <a:cs typeface="Times New Roman" panose="02020603050405020304" pitchFamily="18" charset="0"/>
              </a:rPr>
              <a:t>This also has an impact on the exit information on ST_DEGREE_PURSUAL, which looks at the max term.</a:t>
            </a:r>
          </a:p>
          <a:p>
            <a:pPr marL="164592" indent="0">
              <a:lnSpc>
                <a:spcPct val="107000"/>
              </a:lnSpc>
              <a:spcBef>
                <a:spcPts val="0"/>
              </a:spcBef>
              <a:spcAft>
                <a:spcPts val="0"/>
              </a:spcAft>
              <a:buNone/>
            </a:pPr>
            <a:endParaRPr lang="en-US" sz="1300" dirty="0">
              <a:latin typeface="Calibri" panose="020F0502020204030204" pitchFamily="34" charset="0"/>
              <a:ea typeface="Calibri" panose="020F0502020204030204" pitchFamily="34" charset="0"/>
              <a:cs typeface="Times New Roman" panose="02020603050405020304" pitchFamily="18" charset="0"/>
            </a:endParaRPr>
          </a:p>
          <a:p>
            <a:pPr marL="164592" indent="0">
              <a:lnSpc>
                <a:spcPct val="107000"/>
              </a:lnSpc>
              <a:spcBef>
                <a:spcPts val="0"/>
              </a:spcBef>
              <a:spcAft>
                <a:spcPts val="0"/>
              </a:spcAft>
              <a:buNone/>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p>
            <a:pPr marL="164592" indent="0">
              <a:lnSpc>
                <a:spcPct val="107000"/>
              </a:lnSpc>
              <a:spcBef>
                <a:spcPts val="0"/>
              </a:spcBef>
              <a:spcAft>
                <a:spcPts val="0"/>
              </a:spcAft>
              <a:buNone/>
            </a:pPr>
            <a:r>
              <a:rPr lang="en-US" sz="1500" dirty="0">
                <a:effectLst/>
                <a:latin typeface="Calibri" panose="020F0502020204030204" pitchFamily="34" charset="0"/>
                <a:ea typeface="Calibri" panose="020F0502020204030204" pitchFamily="34" charset="0"/>
                <a:cs typeface="Times New Roman" panose="02020603050405020304" pitchFamily="18" charset="0"/>
              </a:rPr>
              <a:t>Situations like the above will have to be part of a data cleanup effort in the source.</a:t>
            </a:r>
            <a:endParaRPr lang="en-US" sz="1500"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8" name="Picture 7">
            <a:extLst>
              <a:ext uri="{FF2B5EF4-FFF2-40B4-BE49-F238E27FC236}">
                <a16:creationId xmlns:a16="http://schemas.microsoft.com/office/drawing/2014/main" id="{9264E02E-2930-48C6-A881-FCB3AD72CD8A}"/>
              </a:ext>
            </a:extLst>
          </p:cNvPr>
          <p:cNvPicPr>
            <a:picLocks noChangeAspect="1"/>
          </p:cNvPicPr>
          <p:nvPr/>
        </p:nvPicPr>
        <p:blipFill>
          <a:blip r:embed="rId2"/>
          <a:stretch>
            <a:fillRect/>
          </a:stretch>
        </p:blipFill>
        <p:spPr>
          <a:xfrm>
            <a:off x="2480758" y="2490987"/>
            <a:ext cx="6724202" cy="2028777"/>
          </a:xfrm>
          <a:prstGeom prst="rect">
            <a:avLst/>
          </a:prstGeom>
        </p:spPr>
      </p:pic>
    </p:spTree>
    <p:extLst>
      <p:ext uri="{BB962C8B-B14F-4D97-AF65-F5344CB8AC3E}">
        <p14:creationId xmlns:p14="http://schemas.microsoft.com/office/powerpoint/2010/main" val="25928698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Conversion, continued</a:t>
            </a: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lnSpcReduction="10000"/>
          </a:bodyPr>
          <a:lstStyle/>
          <a:p>
            <a:pPr marL="0" marR="0" lvl="0" indent="0">
              <a:lnSpc>
                <a:spcPct val="107000"/>
              </a:lnSpc>
              <a:spcBef>
                <a:spcPts val="0"/>
              </a:spcBef>
              <a:spcAft>
                <a:spcPts val="800"/>
              </a:spcAft>
              <a:buNone/>
            </a:pPr>
            <a:r>
              <a:rPr lang="en-US" sz="1600" dirty="0">
                <a:effectLst/>
                <a:latin typeface="Calibri" panose="020F0502020204030204" pitchFamily="34" charset="0"/>
                <a:ea typeface="Calibri" panose="020F0502020204030204" pitchFamily="34" charset="0"/>
                <a:cs typeface="Times New Roman" panose="02020603050405020304" pitchFamily="18" charset="0"/>
              </a:rPr>
              <a:t>Students who were converted into two Programs when they really are in just one. </a:t>
            </a:r>
          </a:p>
          <a:p>
            <a:pPr marL="0" marR="0" lvl="0" indent="0">
              <a:lnSpc>
                <a:spcPct val="107000"/>
              </a:lnSpc>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600" dirty="0">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This student ended their program in the Summer of 2019, but SRS did not have a term record for 2019B – it only shows up in the APS. The conversion program depended on some data elements from the SRS term file.  Since there was no SRS term file in 2019B, the row inserted for that term got assigned to a different program. Meanwhile, the other program continued on for one additional term beyond the actual exit.  </a:t>
            </a:r>
            <a:endParaRPr lang="en-US" sz="16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nSpc>
                <a:spcPct val="107000"/>
              </a:lnSpc>
              <a:spcBef>
                <a:spcPts val="0"/>
              </a:spcBef>
              <a:spcAft>
                <a:spcPts val="80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pic>
        <p:nvPicPr>
          <p:cNvPr id="12" name="Picture 11">
            <a:extLst>
              <a:ext uri="{FF2B5EF4-FFF2-40B4-BE49-F238E27FC236}">
                <a16:creationId xmlns:a16="http://schemas.microsoft.com/office/drawing/2014/main" id="{06E6213D-0037-47A4-AB54-DB35A0D17F82}"/>
              </a:ext>
            </a:extLst>
          </p:cNvPr>
          <p:cNvPicPr>
            <a:picLocks noChangeAspect="1"/>
          </p:cNvPicPr>
          <p:nvPr/>
        </p:nvPicPr>
        <p:blipFill>
          <a:blip r:embed="rId2"/>
          <a:stretch>
            <a:fillRect/>
          </a:stretch>
        </p:blipFill>
        <p:spPr>
          <a:xfrm>
            <a:off x="2647468" y="2223919"/>
            <a:ext cx="6897063" cy="2410161"/>
          </a:xfrm>
          <a:prstGeom prst="rect">
            <a:avLst/>
          </a:prstGeom>
        </p:spPr>
      </p:pic>
    </p:spTree>
    <p:extLst>
      <p:ext uri="{BB962C8B-B14F-4D97-AF65-F5344CB8AC3E}">
        <p14:creationId xmlns:p14="http://schemas.microsoft.com/office/powerpoint/2010/main" val="12402652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p:txBody>
          <a:bodyPr>
            <a:noAutofit/>
          </a:bodyPr>
          <a:lstStyle/>
          <a:p>
            <a:pPr marR="0" lvl="0">
              <a:lnSpc>
                <a:spcPct val="107000"/>
              </a:lnSpc>
              <a:spcBef>
                <a:spcPts val="0"/>
              </a:spcBef>
              <a:spcAft>
                <a:spcPts val="0"/>
              </a:spcAft>
            </a:pPr>
            <a:r>
              <a:rPr lang="en-US" sz="2800" dirty="0">
                <a:latin typeface="Calibri" panose="020F0502020204030204" pitchFamily="34" charset="0"/>
                <a:ea typeface="Calibri" panose="020F0502020204030204" pitchFamily="34" charset="0"/>
                <a:cs typeface="Times New Roman" panose="02020603050405020304" pitchFamily="18" charset="0"/>
              </a:rPr>
              <a:t>Conversion: recap</a:t>
            </a: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1097280" y="1865398"/>
            <a:ext cx="10058400" cy="4023360"/>
          </a:xfrm>
        </p:spPr>
        <p:txBody>
          <a:bodyPr>
            <a:normAutofit/>
          </a:bodyPr>
          <a:lstStyle/>
          <a:p>
            <a:pPr lvl="2">
              <a:lnSpc>
                <a:spcPct val="107000"/>
              </a:lnSpc>
              <a:spcBef>
                <a:spcPts val="0"/>
              </a:spcBef>
              <a:spcAft>
                <a:spcPts val="800"/>
              </a:spcAft>
              <a:buFont typeface="Wingdings" panose="05000000000000000000" pitchFamily="2" charset="2"/>
              <a:buChar char="q"/>
            </a:pPr>
            <a:r>
              <a:rPr lang="en-US" sz="2400" dirty="0">
                <a:effectLst/>
                <a:latin typeface="Calibri" panose="020F0502020204030204" pitchFamily="34" charset="0"/>
                <a:ea typeface="Calibri" panose="020F0502020204030204" pitchFamily="34" charset="0"/>
                <a:cs typeface="Times New Roman" panose="02020603050405020304" pitchFamily="18" charset="0"/>
              </a:rPr>
              <a:t>  Some missing information will be taken care of as part of the June conversion activities.</a:t>
            </a:r>
          </a:p>
          <a:p>
            <a:pPr lvl="2">
              <a:lnSpc>
                <a:spcPct val="107000"/>
              </a:lnSpc>
              <a:spcBef>
                <a:spcPts val="0"/>
              </a:spcBef>
              <a:spcAft>
                <a:spcPts val="800"/>
              </a:spcAft>
              <a:buFont typeface="Wingdings" panose="05000000000000000000" pitchFamily="2" charset="2"/>
              <a:buChar char="q"/>
            </a:pPr>
            <a:r>
              <a:rPr lang="en-US" sz="2400" dirty="0">
                <a:latin typeface="Calibri" panose="020F0502020204030204" pitchFamily="34" charset="0"/>
                <a:ea typeface="Calibri" panose="020F0502020204030204" pitchFamily="34" charset="0"/>
                <a:cs typeface="Times New Roman" panose="02020603050405020304" pitchFamily="18" charset="0"/>
              </a:rPr>
              <a:t>  Some issues are part of ongoing data cleanup activities.</a:t>
            </a:r>
          </a:p>
          <a:p>
            <a:pPr lvl="2">
              <a:lnSpc>
                <a:spcPct val="107000"/>
              </a:lnSpc>
              <a:spcBef>
                <a:spcPts val="0"/>
              </a:spcBef>
              <a:spcAft>
                <a:spcPts val="800"/>
              </a:spcAft>
              <a:buFont typeface="Wingdings" panose="05000000000000000000" pitchFamily="2" charset="2"/>
              <a:buChar char="q"/>
            </a:pPr>
            <a:r>
              <a:rPr lang="en-US" sz="2400" dirty="0">
                <a:effectLst/>
                <a:latin typeface="Calibri" panose="020F0502020204030204" pitchFamily="34" charset="0"/>
                <a:ea typeface="Calibri" panose="020F0502020204030204" pitchFamily="34" charset="0"/>
                <a:cs typeface="Times New Roman" panose="02020603050405020304" pitchFamily="18" charset="0"/>
              </a:rPr>
              <a:t>  The resolution of some things depends on how we are going to handle the business rules related to what data elements go into the definition of a degree at Penn. See the next sides about the “Definition of a Degree Pursual.”</a:t>
            </a:r>
          </a:p>
          <a:p>
            <a:pPr marL="0" marR="0" lvl="0" indent="0">
              <a:lnSpc>
                <a:spcPct val="107000"/>
              </a:lnSpc>
              <a:spcBef>
                <a:spcPts val="0"/>
              </a:spcBef>
              <a:spcAft>
                <a:spcPts val="800"/>
              </a:spcAft>
              <a:buNone/>
            </a:pP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US" dirty="0"/>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Tree>
    <p:extLst>
      <p:ext uri="{BB962C8B-B14F-4D97-AF65-F5344CB8AC3E}">
        <p14:creationId xmlns:p14="http://schemas.microsoft.com/office/powerpoint/2010/main" val="30588516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97280" y="1023289"/>
            <a:ext cx="10058400" cy="702303"/>
          </a:xfrm>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Definition of a Degree Pursual</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879232" y="2044505"/>
            <a:ext cx="3458308" cy="3652910"/>
          </a:xfrm>
        </p:spPr>
        <p:txBody>
          <a:bodyPr>
            <a:noAutofit/>
          </a:bodyPr>
          <a:lstStyle/>
          <a:p>
            <a:pPr marL="457200" indent="-457200">
              <a:buFont typeface="+mj-lt"/>
              <a:buAutoNum type="arabicParenR"/>
            </a:pPr>
            <a:r>
              <a:rPr lang="en-US" sz="2400" b="0" i="0" u="none" strike="noStrike" baseline="0" dirty="0">
                <a:solidFill>
                  <a:schemeClr val="tx1"/>
                </a:solidFill>
                <a:highlight>
                  <a:srgbClr val="FFFFFF"/>
                </a:highlight>
                <a:latin typeface="Calibri" panose="020F0502020204030204" pitchFamily="34" charset="0"/>
                <a:cs typeface="Calibri" panose="020F0502020204030204" pitchFamily="34" charset="0"/>
              </a:rPr>
              <a:t> </a:t>
            </a:r>
            <a:r>
              <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rPr>
              <a:t>PIDM, Division  </a:t>
            </a:r>
          </a:p>
          <a:p>
            <a:pPr marL="457200" indent="-457200">
              <a:buFont typeface="+mj-lt"/>
              <a:buAutoNum type="arabicParenR"/>
            </a:pPr>
            <a:endParaRPr lang="en-US" sz="2400" b="1"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a:pPr>
            <a:endPar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a:pPr>
            <a:r>
              <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rPr>
              <a:t>PIDM, Division, Degree</a:t>
            </a:r>
            <a:endParaRPr lang="en-US" sz="2400" b="1"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a:pPr>
            <a:endParaRPr lang="en-US" sz="2400" b="0"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a:pPr>
            <a:endParaRPr lang="en-US" sz="2400" b="0"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a:pPr>
            <a:endParaRPr lang="en-US" sz="240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a:pPr>
            <a:endParaRPr lang="en-US" sz="2400" b="0"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
        <p:nvSpPr>
          <p:cNvPr id="6" name="Content Placeholder 2">
            <a:extLst>
              <a:ext uri="{FF2B5EF4-FFF2-40B4-BE49-F238E27FC236}">
                <a16:creationId xmlns:a16="http://schemas.microsoft.com/office/drawing/2014/main" id="{8F069F0C-C2FD-4A02-835D-B5BD31C3042E}"/>
              </a:ext>
            </a:extLst>
          </p:cNvPr>
          <p:cNvSpPr txBox="1">
            <a:spLocks/>
          </p:cNvSpPr>
          <p:nvPr/>
        </p:nvSpPr>
        <p:spPr>
          <a:xfrm>
            <a:off x="4572001" y="2044505"/>
            <a:ext cx="6583679" cy="3652911"/>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EU division</a:t>
            </a:r>
          </a:p>
          <a:p>
            <a:pPr>
              <a:buFont typeface="Wingdings" panose="05000000000000000000" pitchFamily="2" charset="2"/>
              <a:buChar char="§"/>
            </a:pPr>
            <a:endParaRPr lang="en-US" sz="2400" dirty="0">
              <a:solidFill>
                <a:schemeClr val="tx1"/>
              </a:solidFill>
              <a:highlight>
                <a:srgbClr val="FFFFFF"/>
              </a:highlight>
              <a:latin typeface="Calibri" panose="020F0502020204030204" pitchFamily="34" charset="0"/>
              <a:cs typeface="Calibri" panose="020F0502020204030204" pitchFamily="34" charset="0"/>
            </a:endParaRPr>
          </a:p>
          <a:p>
            <a:pPr>
              <a:buFont typeface="Wingdings" panose="05000000000000000000" pitchFamily="2" charset="2"/>
              <a:buChar char="§"/>
            </a:pPr>
            <a:endParaRPr lang="en-US" sz="2400" dirty="0">
              <a:solidFill>
                <a:schemeClr val="tx1"/>
              </a:solidFill>
              <a:highlight>
                <a:srgbClr val="FFFFFF"/>
              </a:highlight>
              <a:latin typeface="Calibri" panose="020F0502020204030204" pitchFamily="34" charset="0"/>
              <a:cs typeface="Calibri" panose="020F0502020204030204" pitchFamily="34" charset="0"/>
            </a:endParaRPr>
          </a:p>
          <a:p>
            <a:pPr>
              <a:lnSpc>
                <a:spcPct val="100000"/>
              </a:lnSpc>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AU, NU, WU divisions</a:t>
            </a:r>
          </a:p>
          <a:p>
            <a:pPr>
              <a:lnSpc>
                <a:spcPct val="100000"/>
              </a:lnSpc>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MBAs and PHDs </a:t>
            </a:r>
          </a:p>
          <a:p>
            <a:pPr>
              <a:lnSpc>
                <a:spcPct val="100000"/>
              </a:lnSpc>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AB division with BAAS degree pursued  </a:t>
            </a:r>
          </a:p>
          <a:p>
            <a:pPr>
              <a:lnSpc>
                <a:spcPct val="100000"/>
              </a:lnSpc>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AL division with BA degree pursued  </a:t>
            </a:r>
          </a:p>
          <a:p>
            <a:pPr>
              <a:buFont typeface="Wingdings" panose="05000000000000000000" pitchFamily="2" charset="2"/>
              <a:buChar char="§"/>
            </a:pPr>
            <a:endParaRPr lang="en-US" sz="2400" dirty="0">
              <a:solidFill>
                <a:schemeClr val="tx1"/>
              </a:solidFill>
              <a:highlight>
                <a:srgbClr val="FFFFFF"/>
              </a:highlight>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690263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9F14D1-225B-4630-901B-9E94CF9B0717}"/>
              </a:ext>
            </a:extLst>
          </p:cNvPr>
          <p:cNvSpPr>
            <a:spLocks noGrp="1"/>
          </p:cNvSpPr>
          <p:nvPr>
            <p:ph type="title"/>
          </p:nvPr>
        </p:nvSpPr>
        <p:spPr>
          <a:xfrm>
            <a:off x="1066800" y="1005725"/>
            <a:ext cx="10058400" cy="702303"/>
          </a:xfrm>
        </p:spPr>
        <p:txBody>
          <a:bodyPr>
            <a:noAutofit/>
          </a:bodyPr>
          <a:lstStyle/>
          <a:p>
            <a:pPr marR="0" lvl="0">
              <a:lnSpc>
                <a:spcPct val="107000"/>
              </a:lnSpc>
              <a:spcBef>
                <a:spcPts val="0"/>
              </a:spcBef>
              <a:spcAft>
                <a:spcPts val="0"/>
              </a:spcAft>
            </a:pPr>
            <a:r>
              <a:rPr lang="en-US" sz="2800" dirty="0">
                <a:effectLst/>
                <a:latin typeface="Calibri" panose="020F0502020204030204" pitchFamily="34" charset="0"/>
                <a:ea typeface="Calibri" panose="020F0502020204030204" pitchFamily="34" charset="0"/>
                <a:cs typeface="Times New Roman" panose="02020603050405020304" pitchFamily="18" charset="0"/>
              </a:rPr>
              <a:t>Definition of a Degree Pursual, continued</a:t>
            </a:r>
            <a:endParaRPr lang="en-US" sz="2800" dirty="0">
              <a:latin typeface="Calibri" panose="020F0502020204030204" pitchFamily="34" charset="0"/>
              <a:ea typeface="Calibri" panose="020F0502020204030204" pitchFamily="34"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3BC71261-A330-4757-A6DC-F6466C4554B5}"/>
              </a:ext>
            </a:extLst>
          </p:cNvPr>
          <p:cNvSpPr>
            <a:spLocks noGrp="1"/>
          </p:cNvSpPr>
          <p:nvPr>
            <p:ph idx="1"/>
          </p:nvPr>
        </p:nvSpPr>
        <p:spPr>
          <a:xfrm>
            <a:off x="589411" y="2102469"/>
            <a:ext cx="4799461" cy="3959664"/>
          </a:xfrm>
        </p:spPr>
        <p:txBody>
          <a:bodyPr>
            <a:noAutofit/>
          </a:bodyPr>
          <a:lstStyle/>
          <a:p>
            <a:pPr marL="457200" indent="-457200">
              <a:buFont typeface="+mj-lt"/>
              <a:buAutoNum type="arabicParenR" startAt="3"/>
            </a:pPr>
            <a:r>
              <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rPr>
              <a:t> PIDM, Division, Degree,  </a:t>
            </a:r>
            <a:r>
              <a:rPr lang="en-US" sz="2400" b="1" i="0" u="none" strike="noStrike" baseline="0" dirty="0">
                <a:solidFill>
                  <a:schemeClr val="tx1"/>
                </a:solidFill>
                <a:latin typeface="Calibri" panose="020F0502020204030204" pitchFamily="34" charset="0"/>
                <a:cs typeface="Calibri" panose="020F0502020204030204" pitchFamily="34" charset="0"/>
              </a:rPr>
              <a:t>Level, Primary Major, Campus, </a:t>
            </a:r>
            <a:r>
              <a:rPr lang="en-US" sz="2400" b="1" i="0" u="none" strike="noStrike" baseline="0" dirty="0">
                <a:solidFill>
                  <a:schemeClr val="tx1"/>
                </a:solidFill>
                <a:highlight>
                  <a:srgbClr val="FFFF00"/>
                </a:highlight>
                <a:latin typeface="Calibri" panose="020F0502020204030204" pitchFamily="34" charset="0"/>
                <a:cs typeface="Calibri" panose="020F0502020204030204" pitchFamily="34" charset="0"/>
              </a:rPr>
              <a:t>Program</a:t>
            </a:r>
          </a:p>
          <a:p>
            <a:pPr marL="457200" indent="-457200">
              <a:buFont typeface="+mj-lt"/>
              <a:buAutoNum type="arabicParenR" startAt="3"/>
            </a:pPr>
            <a:endPar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startAt="3"/>
            </a:pPr>
            <a:endPar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startAt="3"/>
            </a:pPr>
            <a:endPar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endParaRPr>
          </a:p>
          <a:p>
            <a:pPr marL="457200" indent="-457200">
              <a:buFont typeface="+mj-lt"/>
              <a:buAutoNum type="arabicParenR" startAt="3"/>
            </a:pPr>
            <a:r>
              <a:rPr lang="en-US" sz="2400" b="1" dirty="0">
                <a:solidFill>
                  <a:schemeClr val="tx1"/>
                </a:solidFill>
                <a:highlight>
                  <a:srgbClr val="FFFFFF"/>
                </a:highlight>
                <a:latin typeface="Calibri" panose="020F0502020204030204" pitchFamily="34" charset="0"/>
                <a:cs typeface="Calibri" panose="020F0502020204030204" pitchFamily="34" charset="0"/>
              </a:rPr>
              <a:t> </a:t>
            </a:r>
            <a:r>
              <a:rPr lang="en-US" sz="2400" b="1" i="0" u="none" strike="noStrike" baseline="0" dirty="0">
                <a:solidFill>
                  <a:schemeClr val="tx1"/>
                </a:solidFill>
                <a:highlight>
                  <a:srgbClr val="FFFFFF"/>
                </a:highlight>
                <a:latin typeface="Calibri" panose="020F0502020204030204" pitchFamily="34" charset="0"/>
                <a:cs typeface="Calibri" panose="020F0502020204030204" pitchFamily="34" charset="0"/>
              </a:rPr>
              <a:t>PIDM, Division, Degree, </a:t>
            </a:r>
            <a:r>
              <a:rPr lang="en-US" sz="2400" b="1" i="0" u="none" strike="noStrike" baseline="0" dirty="0">
                <a:solidFill>
                  <a:schemeClr val="tx1"/>
                </a:solidFill>
                <a:latin typeface="Calibri" panose="020F0502020204030204" pitchFamily="34" charset="0"/>
                <a:cs typeface="Calibri" panose="020F0502020204030204" pitchFamily="34" charset="0"/>
              </a:rPr>
              <a:t>Level, Primary Major, Campus </a:t>
            </a:r>
            <a:endParaRPr lang="en-US" sz="2400" b="1" dirty="0">
              <a:solidFill>
                <a:schemeClr val="tx1"/>
              </a:solidFill>
              <a:latin typeface="Calibri" panose="020F0502020204030204" pitchFamily="34" charset="0"/>
              <a:cs typeface="Calibri" panose="020F0502020204030204" pitchFamily="34" charset="0"/>
            </a:endParaRPr>
          </a:p>
        </p:txBody>
      </p:sp>
      <p:sp>
        <p:nvSpPr>
          <p:cNvPr id="5" name="Footer Placeholder 2">
            <a:extLst>
              <a:ext uri="{FF2B5EF4-FFF2-40B4-BE49-F238E27FC236}">
                <a16:creationId xmlns:a16="http://schemas.microsoft.com/office/drawing/2014/main" id="{13B39286-2601-4C73-9794-54BD990F9D47}"/>
              </a:ext>
            </a:extLst>
          </p:cNvPr>
          <p:cNvSpPr txBox="1">
            <a:spLocks/>
          </p:cNvSpPr>
          <p:nvPr/>
        </p:nvSpPr>
        <p:spPr>
          <a:xfrm>
            <a:off x="3684598" y="6460612"/>
            <a:ext cx="4822804" cy="365125"/>
          </a:xfrm>
          <a:prstGeom prst="rect">
            <a:avLst/>
          </a:prstGeom>
        </p:spPr>
        <p:txBody>
          <a:bodyPr vert="horz" lIns="91440" tIns="45720" rIns="91440" bIns="45720" rtlCol="0" anchor="ctr"/>
          <a:lstStyle>
            <a:defPPr>
              <a:defRPr lang="en-US"/>
            </a:defPPr>
            <a:lvl1pPr marL="0" algn="ctr" defTabSz="914400" rtl="0" eaLnBrk="1" latinLnBrk="0" hangingPunct="1">
              <a:defRPr sz="900" kern="1200" cap="all" baseline="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defTabSz="457200">
              <a:defRPr/>
            </a:pPr>
            <a:r>
              <a:rPr lang="en-US" dirty="0">
                <a:latin typeface="Calibri" panose="020F0502020204030204"/>
              </a:rPr>
              <a:t>Student Data User Group – April 21, 2022</a:t>
            </a:r>
          </a:p>
        </p:txBody>
      </p:sp>
      <p:sp>
        <p:nvSpPr>
          <p:cNvPr id="6" name="Content Placeholder 2">
            <a:extLst>
              <a:ext uri="{FF2B5EF4-FFF2-40B4-BE49-F238E27FC236}">
                <a16:creationId xmlns:a16="http://schemas.microsoft.com/office/drawing/2014/main" id="{8F069F0C-C2FD-4A02-835D-B5BD31C3042E}"/>
              </a:ext>
            </a:extLst>
          </p:cNvPr>
          <p:cNvSpPr txBox="1">
            <a:spLocks/>
          </p:cNvSpPr>
          <p:nvPr/>
        </p:nvSpPr>
        <p:spPr>
          <a:xfrm>
            <a:off x="5628231" y="2102469"/>
            <a:ext cx="5758341" cy="4023360"/>
          </a:xfrm>
          <a:prstGeom prst="rect">
            <a:avLst/>
          </a:prstGeom>
        </p:spPr>
        <p:txBody>
          <a:bodyPr vert="horz" lIns="0" tIns="45720" rIns="0" bIns="45720" rtlCol="0">
            <a:noAutofit/>
          </a:bodyPr>
          <a:lst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
                <a:schemeClr val="accent1"/>
              </a:buClr>
              <a:buFont typeface="Calibri"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a:lstStyle>
          <a:p>
            <a:pPr>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AC, AE, AH, AM, AS divisions</a:t>
            </a:r>
          </a:p>
          <a:p>
            <a:pPr>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AB division and NOT BAAS degree pursued  </a:t>
            </a:r>
          </a:p>
          <a:p>
            <a:pPr>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AL division and NOT BA degree pursued </a:t>
            </a:r>
          </a:p>
          <a:p>
            <a:pPr marL="0" indent="0">
              <a:buNone/>
            </a:pPr>
            <a:endParaRPr lang="en-US" sz="2400" dirty="0">
              <a:solidFill>
                <a:schemeClr val="tx1"/>
              </a:solidFill>
              <a:highlight>
                <a:srgbClr val="FFFFFF"/>
              </a:highlight>
              <a:latin typeface="Calibri" panose="020F0502020204030204" pitchFamily="34" charset="0"/>
              <a:cs typeface="Calibri" panose="020F0502020204030204" pitchFamily="34" charset="0"/>
            </a:endParaRPr>
          </a:p>
          <a:p>
            <a:pPr marL="0" indent="0">
              <a:buNone/>
            </a:pPr>
            <a:endParaRPr lang="en-US" sz="2400" dirty="0">
              <a:solidFill>
                <a:schemeClr val="tx1"/>
              </a:solidFill>
              <a:highlight>
                <a:srgbClr val="FFFFFF"/>
              </a:highlight>
              <a:latin typeface="Calibri" panose="020F0502020204030204" pitchFamily="34" charset="0"/>
              <a:cs typeface="Calibri" panose="020F0502020204030204" pitchFamily="34" charset="0"/>
            </a:endParaRPr>
          </a:p>
          <a:p>
            <a:pPr>
              <a:buFont typeface="Wingdings" panose="05000000000000000000" pitchFamily="2" charset="2"/>
              <a:buChar char="§"/>
            </a:pPr>
            <a:r>
              <a:rPr lang="en-US" sz="2400" dirty="0">
                <a:solidFill>
                  <a:schemeClr val="tx1"/>
                </a:solidFill>
                <a:highlight>
                  <a:srgbClr val="FFFFFF"/>
                </a:highlight>
                <a:latin typeface="Calibri" panose="020F0502020204030204" pitchFamily="34" charset="0"/>
                <a:cs typeface="Calibri" panose="020F0502020204030204" pitchFamily="34" charset="0"/>
              </a:rPr>
              <a:t> All Others</a:t>
            </a:r>
            <a:endParaRPr lang="en-US" sz="2400" dirty="0">
              <a:solidFill>
                <a:schemeClr val="tx1"/>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771730118"/>
      </p:ext>
    </p:extLst>
  </p:cSld>
  <p:clrMapOvr>
    <a:masterClrMapping/>
  </p:clrMapOvr>
</p:sld>
</file>

<file path=ppt/theme/theme1.xml><?xml version="1.0" encoding="utf-8"?>
<a:theme xmlns:a="http://schemas.openxmlformats.org/drawingml/2006/main" name="Retrospect">
  <a:themeElements>
    <a:clrScheme name="Retrospect">
      <a:dk1>
        <a:sysClr val="windowText" lastClr="000000"/>
      </a:dk1>
      <a:lt1>
        <a:sysClr val="window" lastClr="FFFFFF"/>
      </a:lt1>
      <a:dk2>
        <a:srgbClr val="455F51"/>
      </a:dk2>
      <a:lt2>
        <a:srgbClr val="E2DFCC"/>
      </a:lt2>
      <a:accent1>
        <a:srgbClr val="99CB38"/>
      </a:accent1>
      <a:accent2>
        <a:srgbClr val="63A537"/>
      </a:accent2>
      <a:accent3>
        <a:srgbClr val="37A76F"/>
      </a:accent3>
      <a:accent4>
        <a:srgbClr val="44C1A3"/>
      </a:accent4>
      <a:accent5>
        <a:srgbClr val="4EB3CF"/>
      </a:accent5>
      <a:accent6>
        <a:srgbClr val="51C3F9"/>
      </a:accent6>
      <a:hlink>
        <a:srgbClr val="6B9F25"/>
      </a:hlink>
      <a:folHlink>
        <a:srgbClr val="B26B02"/>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D26EA377-59BD-4C9C-9D94-EE8416EE4C79}"/>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7783</TotalTime>
  <Words>2011</Words>
  <Application>Microsoft Office PowerPoint</Application>
  <PresentationFormat>Widescreen</PresentationFormat>
  <Paragraphs>202</Paragraphs>
  <Slides>18</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18</vt:i4>
      </vt:variant>
    </vt:vector>
  </HeadingPairs>
  <TitlesOfParts>
    <vt:vector size="24" baseType="lpstr">
      <vt:lpstr>Arial</vt:lpstr>
      <vt:lpstr>Calibri</vt:lpstr>
      <vt:lpstr>Calibri Light</vt:lpstr>
      <vt:lpstr>Courier New</vt:lpstr>
      <vt:lpstr>Wingdings</vt:lpstr>
      <vt:lpstr>Retrospect</vt:lpstr>
      <vt:lpstr>PowerPoint Presentation</vt:lpstr>
      <vt:lpstr>Remote Meetings Best Practices</vt:lpstr>
      <vt:lpstr>Agenda</vt:lpstr>
      <vt:lpstr>Conversion</vt:lpstr>
      <vt:lpstr>Conversion, continued</vt:lpstr>
      <vt:lpstr>Conversion, continued</vt:lpstr>
      <vt:lpstr>Conversion: recap</vt:lpstr>
      <vt:lpstr>Definition of a Degree Pursual</vt:lpstr>
      <vt:lpstr>Definition of a Degree Pursual, continued</vt:lpstr>
      <vt:lpstr>Reminders</vt:lpstr>
      <vt:lpstr>Reminders, continued</vt:lpstr>
      <vt:lpstr>Frequently Asked Questions</vt:lpstr>
      <vt:lpstr>Frequently Asked Questions, continued</vt:lpstr>
      <vt:lpstr>Frequently Asked Questions, continued</vt:lpstr>
      <vt:lpstr>Frequently Asked Questions, continued</vt:lpstr>
      <vt:lpstr>Frequently Asked Questions, continued</vt:lpstr>
      <vt:lpstr>Additional resources</vt:lpstr>
      <vt:lpstr>Wrap-up</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Collins, Susan Jennifer</dc:creator>
  <cp:lastModifiedBy>Collins, Susan Jennifer</cp:lastModifiedBy>
  <cp:revision>425</cp:revision>
  <dcterms:created xsi:type="dcterms:W3CDTF">2020-03-09T13:56:43Z</dcterms:created>
  <dcterms:modified xsi:type="dcterms:W3CDTF">2022-04-21T16:47:33Z</dcterms:modified>
</cp:coreProperties>
</file>