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70" r:id="rId2"/>
    <p:sldId id="286" r:id="rId3"/>
    <p:sldId id="271" r:id="rId4"/>
    <p:sldId id="295" r:id="rId5"/>
    <p:sldId id="301" r:id="rId6"/>
    <p:sldId id="296" r:id="rId7"/>
    <p:sldId id="297" r:id="rId8"/>
    <p:sldId id="298" r:id="rId9"/>
    <p:sldId id="304" r:id="rId10"/>
    <p:sldId id="299" r:id="rId11"/>
    <p:sldId id="303" r:id="rId12"/>
    <p:sldId id="300" r:id="rId13"/>
    <p:sldId id="302" r:id="rId14"/>
    <p:sldId id="28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A53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357" autoAdjust="0"/>
  </p:normalViewPr>
  <p:slideViewPr>
    <p:cSldViewPr snapToGrid="0">
      <p:cViewPr varScale="1">
        <p:scale>
          <a:sx n="65" d="100"/>
          <a:sy n="65" d="100"/>
        </p:scale>
        <p:origin x="724" y="60"/>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5CEC136-8F10-41F8-A063-C8A3A2ABE58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90EDA9B-2D69-4239-A072-A25C8E2DCB9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94A1F20-13A9-41F9-950D-7B2A60166161}" type="datetimeFigureOut">
              <a:rPr lang="en-US" smtClean="0"/>
              <a:t>2/10/2022</a:t>
            </a:fld>
            <a:endParaRPr lang="en-US"/>
          </a:p>
        </p:txBody>
      </p:sp>
      <p:sp>
        <p:nvSpPr>
          <p:cNvPr id="4" name="Footer Placeholder 3">
            <a:extLst>
              <a:ext uri="{FF2B5EF4-FFF2-40B4-BE49-F238E27FC236}">
                <a16:creationId xmlns:a16="http://schemas.microsoft.com/office/drawing/2014/main" id="{3F5E71DB-0849-4828-B58F-D75790B6044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17C456D-9376-4F8B-A7C7-D49FEF6ABF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9C6FF6-3E9E-4E86-A5BE-3FB444FC2EE0}" type="slidenum">
              <a:rPr lang="en-US" smtClean="0"/>
              <a:t>‹#›</a:t>
            </a:fld>
            <a:endParaRPr lang="en-US"/>
          </a:p>
        </p:txBody>
      </p:sp>
    </p:spTree>
    <p:extLst>
      <p:ext uri="{BB962C8B-B14F-4D97-AF65-F5344CB8AC3E}">
        <p14:creationId xmlns:p14="http://schemas.microsoft.com/office/powerpoint/2010/main" val="3194157368"/>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1-30T22:06:27.403"/>
    </inkml:context>
    <inkml:brush xml:id="br0">
      <inkml:brushProperty name="width" value="0.05" units="cm"/>
      <inkml:brushProperty name="height" value="0.05" units="cm"/>
    </inkml:brush>
  </inkml:definitions>
  <inkml:trace contextRef="#ctx0" brushRef="#br0">1 1 24575,'4'0'0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1-30T22:06:27.403"/>
    </inkml:context>
    <inkml:brush xml:id="br0">
      <inkml:brushProperty name="width" value="0.05" units="cm"/>
      <inkml:brushProperty name="height" value="0.05" units="cm"/>
    </inkml:brush>
  </inkml:definitions>
  <inkml:trace contextRef="#ctx0" brushRef="#br0">1 1 24575,'4'0'0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D22C16-4412-44DB-8BDD-44297705834F}" type="datetimeFigureOut">
              <a:rPr lang="en-US" smtClean="0"/>
              <a:t>2/10/2022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D0B151-57E1-4B3E-927D-6CAB4D636066}" type="slidenum">
              <a:rPr lang="en-US" smtClean="0"/>
              <a:t>‹#›</a:t>
            </a:fld>
            <a:endParaRPr lang="en-US"/>
          </a:p>
        </p:txBody>
      </p:sp>
    </p:spTree>
    <p:extLst>
      <p:ext uri="{BB962C8B-B14F-4D97-AF65-F5344CB8AC3E}">
        <p14:creationId xmlns:p14="http://schemas.microsoft.com/office/powerpoint/2010/main" val="3084853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D0B151-57E1-4B3E-927D-6CAB4D636066}" type="slidenum">
              <a:rPr lang="en-US" smtClean="0"/>
              <a:t>2</a:t>
            </a:fld>
            <a:endParaRPr lang="en-US"/>
          </a:p>
        </p:txBody>
      </p:sp>
    </p:spTree>
    <p:extLst>
      <p:ext uri="{BB962C8B-B14F-4D97-AF65-F5344CB8AC3E}">
        <p14:creationId xmlns:p14="http://schemas.microsoft.com/office/powerpoint/2010/main" val="759687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2/10/2022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192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2/10/2022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70823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2/10/2022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974902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2/10/2022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15735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12124F-2DB4-464F-B60E-6E587D1CEA3A}" type="datetimeFigureOut">
              <a:rPr lang="en-US" smtClean="0"/>
              <a:t>2/10/2022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274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12124F-2DB4-464F-B60E-6E587D1CEA3A}" type="datetimeFigureOut">
              <a:rPr lang="en-US" smtClean="0"/>
              <a:t>2/10/2022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3135103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12124F-2DB4-464F-B60E-6E587D1CEA3A}" type="datetimeFigureOut">
              <a:rPr lang="en-US" smtClean="0"/>
              <a:t>2/10/2022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513140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12124F-2DB4-464F-B60E-6E587D1CEA3A}" type="datetimeFigureOut">
              <a:rPr lang="en-US" smtClean="0"/>
              <a:t>2/10/2022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3676835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512124F-2DB4-464F-B60E-6E587D1CEA3A}" type="datetimeFigureOut">
              <a:rPr lang="en-US" smtClean="0"/>
              <a:t>2/10/2022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66188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512124F-2DB4-464F-B60E-6E587D1CEA3A}" type="datetimeFigureOut">
              <a:rPr lang="en-US" smtClean="0"/>
              <a:t>2/10/2022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E9E4CE9-7A89-4DFB-913B-24F3150ADFB5}" type="slidenum">
              <a:rPr lang="en-US" smtClean="0"/>
              <a:t>‹#›</a:t>
            </a:fld>
            <a:endParaRPr lang="en-US"/>
          </a:p>
        </p:txBody>
      </p:sp>
    </p:spTree>
    <p:extLst>
      <p:ext uri="{BB962C8B-B14F-4D97-AF65-F5344CB8AC3E}">
        <p14:creationId xmlns:p14="http://schemas.microsoft.com/office/powerpoint/2010/main" val="1866536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12124F-2DB4-464F-B60E-6E587D1CEA3A}" type="datetimeFigureOut">
              <a:rPr lang="en-US" smtClean="0"/>
              <a:t>2/10/2022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314587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512124F-2DB4-464F-B60E-6E587D1CEA3A}" type="datetimeFigureOut">
              <a:rPr lang="en-US" smtClean="0"/>
              <a:t>2/10/2022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E9E4CE9-7A89-4DFB-913B-24F3150ADFB5}"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67954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hyperlink" Target="https://www.isc.upenn.edu/pennant-student-records#Training" TargetMode="External"/><Relationship Id="rId1" Type="http://schemas.openxmlformats.org/officeDocument/2006/relationships/slideLayout" Target="../slideLayouts/slideLayout2.xml"/><Relationship Id="rId6"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mailto:student-wh@lists.upenn.edu" TargetMode="External"/><Relationship Id="rId2" Type="http://schemas.openxmlformats.org/officeDocument/2006/relationships/hyperlink" Target="mailto:da-staff@isc.upenn.edu"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s://provider.www.upenn.edu/computing/da/dw/student/SDUG_Past_Mtgs.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customXml" Target="../ink/ink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5E0DED3-344C-4204-B96E-A7DEA9FF6EF3}"/>
              </a:ext>
            </a:extLst>
          </p:cNvPr>
          <p:cNvSpPr>
            <a:spLocks noGrp="1"/>
          </p:cNvSpPr>
          <p:nvPr>
            <p:ph type="subTitle" idx="1"/>
          </p:nvPr>
        </p:nvSpPr>
        <p:spPr>
          <a:xfrm>
            <a:off x="1251284" y="1058779"/>
            <a:ext cx="9779933" cy="3014457"/>
          </a:xfrm>
        </p:spPr>
        <p:txBody>
          <a:bodyPr anchor="ctr">
            <a:normAutofit/>
          </a:bodyPr>
          <a:lstStyle/>
          <a:p>
            <a:pPr algn="l"/>
            <a:r>
              <a:rPr lang="en-US" sz="4400" b="1" dirty="0">
                <a:ea typeface="Verdana" panose="020B0604030504040204" pitchFamily="34" charset="0"/>
                <a:cs typeface="Verdana" panose="020B0604030504040204" pitchFamily="34" charset="0"/>
              </a:rPr>
              <a:t>Data Warehouse </a:t>
            </a:r>
          </a:p>
          <a:p>
            <a:pPr algn="l"/>
            <a:r>
              <a:rPr lang="en-US" sz="4400" b="1" dirty="0">
                <a:ea typeface="Verdana" panose="020B0604030504040204" pitchFamily="34" charset="0"/>
                <a:cs typeface="Verdana" panose="020B0604030504040204" pitchFamily="34" charset="0"/>
              </a:rPr>
              <a:t>Student Data User Group</a:t>
            </a:r>
          </a:p>
          <a:p>
            <a:pPr algn="l"/>
            <a:r>
              <a:rPr lang="en-US" sz="4400" b="1" dirty="0">
                <a:ea typeface="Verdana" panose="020B0604030504040204" pitchFamily="34" charset="0"/>
                <a:cs typeface="Verdana" panose="020B0604030504040204" pitchFamily="34" charset="0"/>
              </a:rPr>
              <a:t>FEBRUARY 10, 2022</a:t>
            </a:r>
          </a:p>
        </p:txBody>
      </p:sp>
      <p:sp>
        <p:nvSpPr>
          <p:cNvPr id="4" name="Footer Placeholder 2">
            <a:extLst>
              <a:ext uri="{FF2B5EF4-FFF2-40B4-BE49-F238E27FC236}">
                <a16:creationId xmlns:a16="http://schemas.microsoft.com/office/drawing/2014/main" id="{A052FF8E-C06C-4AC6-AF13-2C732A6975FB}"/>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10, 2022</a:t>
            </a:r>
          </a:p>
        </p:txBody>
      </p:sp>
    </p:spTree>
    <p:extLst>
      <p:ext uri="{BB962C8B-B14F-4D97-AF65-F5344CB8AC3E}">
        <p14:creationId xmlns:p14="http://schemas.microsoft.com/office/powerpoint/2010/main" val="1101811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p:txBody>
          <a:bodyPr>
            <a:noAutofit/>
          </a:bodyPr>
          <a:lstStyle/>
          <a:p>
            <a:pPr marR="0" lvl="0">
              <a:lnSpc>
                <a:spcPct val="107000"/>
              </a:lnSpc>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PRESENT_PERIOD, continued</a:t>
            </a: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1F8758-110B-47BE-9274-D26B649DC808}"/>
              </a:ext>
            </a:extLst>
          </p:cNvPr>
          <p:cNvSpPr>
            <a:spLocks noGrp="1"/>
          </p:cNvSpPr>
          <p:nvPr>
            <p:ph idx="1"/>
          </p:nvPr>
        </p:nvSpPr>
        <p:spPr/>
        <p:txBody>
          <a:bodyPr/>
          <a:lstStyle/>
          <a:p>
            <a:endParaRPr lang="en-US" dirty="0"/>
          </a:p>
          <a:p>
            <a:r>
              <a:rPr lang="en-US" dirty="0"/>
              <a:t>So: </a:t>
            </a:r>
            <a:r>
              <a:rPr lang="en-US" b="1" dirty="0"/>
              <a:t>between mid-March until late May</a:t>
            </a:r>
            <a:r>
              <a:rPr lang="en-US" dirty="0"/>
              <a:t>: what should you do?  Answer: it depends.</a:t>
            </a:r>
          </a:p>
          <a:p>
            <a:endParaRPr lang="en-US" dirty="0"/>
          </a:p>
          <a:p>
            <a:r>
              <a:rPr lang="en-US" dirty="0"/>
              <a:t>If you want to return an academic term in SRS-format, continue to use the PRESENT_PERIOD table until the end of the Spring term. </a:t>
            </a:r>
          </a:p>
          <a:p>
            <a:endParaRPr lang="en-US" dirty="0"/>
          </a:p>
          <a:p>
            <a:r>
              <a:rPr lang="en-US" dirty="0"/>
              <a:t>If you want to return an academic term in Banner format, there are two workarounds…</a:t>
            </a:r>
          </a:p>
          <a:p>
            <a:pPr marL="0" indent="0">
              <a:buNone/>
            </a:pPr>
            <a:r>
              <a:rPr lang="en-US" sz="1600" dirty="0"/>
              <a:t>(The information on the following slides is explained in more detail in the training digest “PRESENT_PERIOD and how to identify the Current Term” found at </a:t>
            </a:r>
            <a:r>
              <a:rPr lang="en-US" sz="1600" dirty="0">
                <a:hlinkClick r:id="rId2"/>
              </a:rPr>
              <a:t>https://www.isc.upenn.edu/pennant-student-records#Training</a:t>
            </a:r>
            <a:r>
              <a:rPr lang="en-US" sz="1600" dirty="0"/>
              <a:t> )</a:t>
            </a:r>
          </a:p>
          <a:p>
            <a:endParaRPr lang="en-US" dirty="0"/>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10, 2022</a:t>
            </a:r>
          </a:p>
        </p:txBody>
      </p:sp>
      <mc:AlternateContent xmlns:mc="http://schemas.openxmlformats.org/markup-compatibility/2006" xmlns:p14="http://schemas.microsoft.com/office/powerpoint/2010/main">
        <mc:Choice Requires="p14">
          <p:contentPart p14:bwMode="auto" r:id="rId3">
            <p14:nvContentPartPr>
              <p14:cNvPr id="7" name="Ink 6">
                <a:extLst>
                  <a:ext uri="{FF2B5EF4-FFF2-40B4-BE49-F238E27FC236}">
                    <a16:creationId xmlns:a16="http://schemas.microsoft.com/office/drawing/2014/main" id="{887D044C-59A9-4ED8-8A0F-695B47EAA7D1}"/>
                  </a:ext>
                </a:extLst>
              </p14:cNvPr>
              <p14:cNvContentPartPr/>
              <p14:nvPr/>
            </p14:nvContentPartPr>
            <p14:xfrm>
              <a:off x="13234661" y="2492318"/>
              <a:ext cx="2160" cy="360"/>
            </p14:xfrm>
          </p:contentPart>
        </mc:Choice>
        <mc:Fallback xmlns="">
          <p:pic>
            <p:nvPicPr>
              <p:cNvPr id="7" name="Ink 6">
                <a:extLst>
                  <a:ext uri="{FF2B5EF4-FFF2-40B4-BE49-F238E27FC236}">
                    <a16:creationId xmlns:a16="http://schemas.microsoft.com/office/drawing/2014/main" id="{887D044C-59A9-4ED8-8A0F-695B47EAA7D1}"/>
                  </a:ext>
                </a:extLst>
              </p:cNvPr>
              <p:cNvPicPr/>
              <p:nvPr/>
            </p:nvPicPr>
            <p:blipFill>
              <a:blip r:embed="rId6"/>
              <a:stretch>
                <a:fillRect/>
              </a:stretch>
            </p:blipFill>
            <p:spPr>
              <a:xfrm>
                <a:off x="13226021" y="2483678"/>
                <a:ext cx="19800" cy="18000"/>
              </a:xfrm>
              <a:prstGeom prst="rect">
                <a:avLst/>
              </a:prstGeom>
            </p:spPr>
          </p:pic>
        </mc:Fallback>
      </mc:AlternateContent>
    </p:spTree>
    <p:extLst>
      <p:ext uri="{BB962C8B-B14F-4D97-AF65-F5344CB8AC3E}">
        <p14:creationId xmlns:p14="http://schemas.microsoft.com/office/powerpoint/2010/main" val="462585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p:txBody>
          <a:bodyPr>
            <a:noAutofit/>
          </a:bodyPr>
          <a:lstStyle/>
          <a:p>
            <a:pPr marR="0" lvl="0">
              <a:lnSpc>
                <a:spcPct val="107000"/>
              </a:lnSpc>
              <a:spcBef>
                <a:spcPts val="0"/>
              </a:spcBef>
              <a:spcAft>
                <a:spcPts val="0"/>
              </a:spcAft>
            </a:pPr>
            <a:r>
              <a:rPr lang="en-US" sz="2800" dirty="0">
                <a:latin typeface="Calibri" panose="020F0502020204030204" pitchFamily="34" charset="0"/>
                <a:ea typeface="Calibri" panose="020F0502020204030204" pitchFamily="34" charset="0"/>
                <a:cs typeface="Times New Roman" panose="02020603050405020304" pitchFamily="18" charset="0"/>
              </a:rPr>
              <a:t>Alternate method for finding just the CURRENT academic terms</a:t>
            </a:r>
          </a:p>
        </p:txBody>
      </p:sp>
      <p:sp>
        <p:nvSpPr>
          <p:cNvPr id="3" name="Content Placeholder 2">
            <a:extLst>
              <a:ext uri="{FF2B5EF4-FFF2-40B4-BE49-F238E27FC236}">
                <a16:creationId xmlns:a16="http://schemas.microsoft.com/office/drawing/2014/main" id="{5D1F8758-110B-47BE-9274-D26B649DC808}"/>
              </a:ext>
            </a:extLst>
          </p:cNvPr>
          <p:cNvSpPr>
            <a:spLocks noGrp="1"/>
          </p:cNvSpPr>
          <p:nvPr>
            <p:ph idx="1"/>
          </p:nvPr>
        </p:nvSpPr>
        <p:spPr>
          <a:xfrm>
            <a:off x="1097280" y="1865398"/>
            <a:ext cx="10058400" cy="4023360"/>
          </a:xfrm>
        </p:spPr>
        <p:txBody>
          <a:bodyPr/>
          <a:lstStyle/>
          <a:p>
            <a:r>
              <a:rPr lang="en-US" dirty="0"/>
              <a:t>If you only need the current term, you can continue to join to DWADMIN.PRESENT_PERIOD. Instead of looking at the CURRENT_ACADEMIC_TERM, use the column named BANNER_TERM </a:t>
            </a:r>
          </a:p>
          <a:p>
            <a:endParaRPr lang="en-US" dirty="0"/>
          </a:p>
          <a:p>
            <a:endParaRPr lang="en-US" dirty="0"/>
          </a:p>
          <a:p>
            <a:endParaRPr lang="en-US" dirty="0"/>
          </a:p>
          <a:p>
            <a:endParaRPr lang="en-US" dirty="0"/>
          </a:p>
          <a:p>
            <a:r>
              <a:rPr lang="en-US" dirty="0"/>
              <a:t>The BANNER_TERM column is currently in production and is the Banner equivalent of the SRS current term.</a:t>
            </a:r>
          </a:p>
          <a:p>
            <a:endParaRPr lang="en-US" dirty="0"/>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10, 2022</a:t>
            </a:r>
          </a:p>
        </p:txBody>
      </p:sp>
      <p:pic>
        <p:nvPicPr>
          <p:cNvPr id="7" name="Picture 6">
            <a:extLst>
              <a:ext uri="{FF2B5EF4-FFF2-40B4-BE49-F238E27FC236}">
                <a16:creationId xmlns:a16="http://schemas.microsoft.com/office/drawing/2014/main" id="{D61A8BD2-5DC2-4C47-BAC5-970C52227DE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785624" y="2773681"/>
            <a:ext cx="3339076" cy="947102"/>
          </a:xfrm>
          <a:prstGeom prst="rect">
            <a:avLst/>
          </a:prstGeom>
          <a:noFill/>
          <a:ln>
            <a:noFill/>
          </a:ln>
        </p:spPr>
      </p:pic>
    </p:spTree>
    <p:extLst>
      <p:ext uri="{BB962C8B-B14F-4D97-AF65-F5344CB8AC3E}">
        <p14:creationId xmlns:p14="http://schemas.microsoft.com/office/powerpoint/2010/main" val="1146981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p:txBody>
          <a:bodyPr>
            <a:noAutofit/>
          </a:bodyPr>
          <a:lstStyle/>
          <a:p>
            <a:pPr marR="0" lvl="0">
              <a:lnSpc>
                <a:spcPct val="107000"/>
              </a:lnSpc>
              <a:spcBef>
                <a:spcPts val="0"/>
              </a:spcBef>
              <a:spcAft>
                <a:spcPts val="0"/>
              </a:spcAft>
            </a:pPr>
            <a:r>
              <a:rPr lang="en-US" sz="2800" dirty="0">
                <a:latin typeface="Calibri" panose="020F0502020204030204" pitchFamily="34" charset="0"/>
                <a:ea typeface="Calibri" panose="020F0502020204030204" pitchFamily="34" charset="0"/>
                <a:cs typeface="Times New Roman" panose="02020603050405020304" pitchFamily="18" charset="0"/>
              </a:rPr>
              <a:t>Alternate method for finding all the academic terms</a:t>
            </a:r>
          </a:p>
        </p:txBody>
      </p:sp>
      <p:sp>
        <p:nvSpPr>
          <p:cNvPr id="3" name="Content Placeholder 2">
            <a:extLst>
              <a:ext uri="{FF2B5EF4-FFF2-40B4-BE49-F238E27FC236}">
                <a16:creationId xmlns:a16="http://schemas.microsoft.com/office/drawing/2014/main" id="{5D1F8758-110B-47BE-9274-D26B649DC808}"/>
              </a:ext>
            </a:extLst>
          </p:cNvPr>
          <p:cNvSpPr>
            <a:spLocks noGrp="1"/>
          </p:cNvSpPr>
          <p:nvPr>
            <p:ph idx="1"/>
          </p:nvPr>
        </p:nvSpPr>
        <p:spPr>
          <a:xfrm>
            <a:off x="1097280" y="1865398"/>
            <a:ext cx="10058400" cy="4023360"/>
          </a:xfrm>
        </p:spPr>
        <p:txBody>
          <a:bodyPr>
            <a:normAutofit lnSpcReduction="10000"/>
          </a:bodyPr>
          <a:lstStyle/>
          <a:p>
            <a:r>
              <a:rPr lang="en-US" dirty="0"/>
              <a:t>For people writing their own SQL:</a:t>
            </a:r>
          </a:p>
          <a:p>
            <a:pPr marL="201168" lvl="1" indent="0">
              <a:buNone/>
            </a:pPr>
            <a:r>
              <a:rPr lang="en-US" dirty="0"/>
              <a:t>Use the table </a:t>
            </a:r>
            <a:r>
              <a:rPr lang="en-US" b="1" dirty="0"/>
              <a:t>DWNGSS.XWALK_GTVSDAX </a:t>
            </a:r>
            <a:br>
              <a:rPr lang="en-US" dirty="0"/>
            </a:br>
            <a:r>
              <a:rPr lang="en-US" sz="1200" dirty="0"/>
              <a:t>where GTVSDAX_INTERNAL_CODE_GROUP = ‘ACADEMIC TERM’</a:t>
            </a:r>
          </a:p>
          <a:p>
            <a:endParaRPr lang="en-US" i="1" dirty="0"/>
          </a:p>
          <a:p>
            <a:pPr marL="0" indent="0">
              <a:buNone/>
            </a:pPr>
            <a:r>
              <a:rPr lang="en-US" dirty="0"/>
              <a:t> </a:t>
            </a:r>
          </a:p>
          <a:p>
            <a:pPr marL="0" indent="0">
              <a:buNone/>
            </a:pPr>
            <a:r>
              <a:rPr lang="en-US" dirty="0"/>
              <a:t>For people using the Pennant Student Records universe: </a:t>
            </a:r>
          </a:p>
          <a:p>
            <a:pPr marL="201168" lvl="1" indent="0">
              <a:buNone/>
            </a:pPr>
            <a:r>
              <a:rPr lang="en-US" dirty="0"/>
              <a:t>			Use the objects located in the </a:t>
            </a:r>
            <a:br>
              <a:rPr lang="en-US" dirty="0"/>
            </a:br>
            <a:r>
              <a:rPr lang="en-US" dirty="0"/>
              <a:t>			“Academic Terms Cross Walk” folder</a:t>
            </a:r>
          </a:p>
          <a:p>
            <a:pPr marL="201168" lvl="1" indent="0">
              <a:buNone/>
            </a:pPr>
            <a:endParaRPr lang="en-US" dirty="0"/>
          </a:p>
          <a:p>
            <a:pPr marL="201168" lvl="1" indent="0">
              <a:buNone/>
            </a:pPr>
            <a:endParaRPr lang="en-US" dirty="0"/>
          </a:p>
          <a:p>
            <a:pPr marL="201168" lvl="1" indent="0">
              <a:buNone/>
            </a:pPr>
            <a:endParaRPr lang="en-US" dirty="0"/>
          </a:p>
          <a:p>
            <a:pPr marL="201168" lvl="1" indent="0">
              <a:buNone/>
            </a:pPr>
            <a:r>
              <a:rPr lang="en-US" dirty="0"/>
              <a:t>This table will continue to be available in the future, </a:t>
            </a:r>
            <a:br>
              <a:rPr lang="en-US" dirty="0"/>
            </a:br>
            <a:r>
              <a:rPr lang="en-US" dirty="0"/>
              <a:t>with current and future term values.</a:t>
            </a: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10, 2022</a:t>
            </a:r>
          </a:p>
        </p:txBody>
      </p:sp>
      <p:pic>
        <p:nvPicPr>
          <p:cNvPr id="15" name="Picture 14">
            <a:extLst>
              <a:ext uri="{FF2B5EF4-FFF2-40B4-BE49-F238E27FC236}">
                <a16:creationId xmlns:a16="http://schemas.microsoft.com/office/drawing/2014/main" id="{3C0B16BE-7F32-4E6C-A27D-859DF615302E}"/>
              </a:ext>
            </a:extLst>
          </p:cNvPr>
          <p:cNvPicPr>
            <a:picLocks noChangeAspect="1"/>
          </p:cNvPicPr>
          <p:nvPr/>
        </p:nvPicPr>
        <p:blipFill>
          <a:blip r:embed="rId2"/>
          <a:stretch>
            <a:fillRect/>
          </a:stretch>
        </p:blipFill>
        <p:spPr>
          <a:xfrm>
            <a:off x="7593043" y="3630058"/>
            <a:ext cx="3219899" cy="2114845"/>
          </a:xfrm>
          <a:prstGeom prst="rect">
            <a:avLst/>
          </a:prstGeom>
        </p:spPr>
      </p:pic>
      <p:pic>
        <p:nvPicPr>
          <p:cNvPr id="17" name="Picture 16">
            <a:extLst>
              <a:ext uri="{FF2B5EF4-FFF2-40B4-BE49-F238E27FC236}">
                <a16:creationId xmlns:a16="http://schemas.microsoft.com/office/drawing/2014/main" id="{B673E776-B1FF-4219-AEA1-51C01F499667}"/>
              </a:ext>
            </a:extLst>
          </p:cNvPr>
          <p:cNvPicPr>
            <a:picLocks noChangeAspect="1"/>
          </p:cNvPicPr>
          <p:nvPr/>
        </p:nvPicPr>
        <p:blipFill>
          <a:blip r:embed="rId3"/>
          <a:stretch>
            <a:fillRect/>
          </a:stretch>
        </p:blipFill>
        <p:spPr>
          <a:xfrm>
            <a:off x="5447220" y="1856261"/>
            <a:ext cx="5708460" cy="1371681"/>
          </a:xfrm>
          <a:prstGeom prst="rect">
            <a:avLst/>
          </a:prstGeom>
        </p:spPr>
      </p:pic>
    </p:spTree>
    <p:extLst>
      <p:ext uri="{BB962C8B-B14F-4D97-AF65-F5344CB8AC3E}">
        <p14:creationId xmlns:p14="http://schemas.microsoft.com/office/powerpoint/2010/main" val="28081276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224973" y="850765"/>
            <a:ext cx="9994434" cy="660534"/>
          </a:xfrm>
        </p:spPr>
        <p:txBody>
          <a:bodyPr>
            <a:noAutofit/>
          </a:bodyPr>
          <a:lstStyle/>
          <a:p>
            <a:pPr marR="0" lvl="0">
              <a:lnSpc>
                <a:spcPct val="107000"/>
              </a:lnSpc>
              <a:spcBef>
                <a:spcPts val="0"/>
              </a:spcBef>
              <a:spcAft>
                <a:spcPts val="0"/>
              </a:spcAft>
            </a:pPr>
            <a:r>
              <a:rPr lang="en-US" sz="4400" dirty="0">
                <a:effectLst/>
                <a:latin typeface="Calibri" panose="020F0502020204030204" pitchFamily="34" charset="0"/>
                <a:ea typeface="Calibri" panose="020F0502020204030204" pitchFamily="34" charset="0"/>
                <a:cs typeface="Times New Roman" panose="02020603050405020304" pitchFamily="18" charset="0"/>
              </a:rPr>
              <a:t>Upcoming meetings</a:t>
            </a:r>
            <a:endParaRPr lang="en-US" sz="4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7748E445-6CB6-4712-8E58-7D2A7F335B85}"/>
              </a:ext>
            </a:extLst>
          </p:cNvPr>
          <p:cNvSpPr/>
          <p:nvPr/>
        </p:nvSpPr>
        <p:spPr>
          <a:xfrm>
            <a:off x="1012831" y="1980683"/>
            <a:ext cx="10694019" cy="865173"/>
          </a:xfrm>
          <a:prstGeom prst="rect">
            <a:avLst/>
          </a:prstGeom>
        </p:spPr>
        <p:txBody>
          <a:bodyPr wrap="square">
            <a:spAutoFit/>
          </a:bodyPr>
          <a:lstStyle/>
          <a:p>
            <a:pPr marL="457200" marR="0" lvl="0" indent="-457200">
              <a:lnSpc>
                <a:spcPct val="107000"/>
              </a:lnSpc>
              <a:spcBef>
                <a:spcPts val="0"/>
              </a:spcBef>
              <a:spcAft>
                <a:spcPts val="0"/>
              </a:spcAft>
              <a:buFont typeface="Arial" panose="020B0604020202020204" pitchFamily="34" charset="0"/>
              <a:buChar char="•"/>
            </a:pPr>
            <a:r>
              <a:rPr lang="en-US" sz="2400" dirty="0">
                <a:solidFill>
                  <a:srgbClr val="000000"/>
                </a:solidFill>
              </a:rPr>
              <a:t>No SDUG in March – look for announcements via student-wh@lists.upenn.edu</a:t>
            </a:r>
          </a:p>
          <a:p>
            <a:pPr marL="457200" marR="0" lvl="0" indent="-457200">
              <a:lnSpc>
                <a:spcPct val="107000"/>
              </a:lnSpc>
              <a:spcBef>
                <a:spcPts val="0"/>
              </a:spcBef>
              <a:spcAft>
                <a:spcPts val="0"/>
              </a:spcAft>
              <a:buFont typeface="Arial" panose="020B0604020202020204" pitchFamily="34" charset="0"/>
              <a:buChar char="•"/>
            </a:pPr>
            <a:r>
              <a:rPr lang="en-US" sz="2400" dirty="0">
                <a:solidFill>
                  <a:srgbClr val="000000"/>
                </a:solidFill>
              </a:rPr>
              <a:t>April 14</a:t>
            </a:r>
            <a:r>
              <a:rPr lang="en-US" sz="2400" baseline="30000" dirty="0">
                <a:solidFill>
                  <a:srgbClr val="000000"/>
                </a:solidFill>
              </a:rPr>
              <a:t>th</a:t>
            </a:r>
            <a:r>
              <a:rPr lang="en-US" sz="2400" dirty="0">
                <a:solidFill>
                  <a:srgbClr val="000000"/>
                </a:solidFill>
              </a:rPr>
              <a:t> 11:30 am -12:30 pm</a:t>
            </a: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10, 2022</a:t>
            </a:r>
          </a:p>
        </p:txBody>
      </p:sp>
    </p:spTree>
    <p:extLst>
      <p:ext uri="{BB962C8B-B14F-4D97-AF65-F5344CB8AC3E}">
        <p14:creationId xmlns:p14="http://schemas.microsoft.com/office/powerpoint/2010/main" val="19990358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6554-D85C-455D-8B7D-FA146412C160}"/>
              </a:ext>
            </a:extLst>
          </p:cNvPr>
          <p:cNvSpPr>
            <a:spLocks noGrp="1"/>
          </p:cNvSpPr>
          <p:nvPr>
            <p:ph type="title"/>
          </p:nvPr>
        </p:nvSpPr>
        <p:spPr>
          <a:xfrm>
            <a:off x="1066800" y="577627"/>
            <a:ext cx="10058400" cy="881797"/>
          </a:xfrm>
        </p:spPr>
        <p:txBody>
          <a:bodyPr/>
          <a:lstStyle/>
          <a:p>
            <a:r>
              <a:rPr lang="en-US" b="1" dirty="0">
                <a:solidFill>
                  <a:schemeClr val="tx1"/>
                </a:solidFill>
              </a:rPr>
              <a:t>Wrap-up</a:t>
            </a:r>
          </a:p>
        </p:txBody>
      </p:sp>
      <p:sp>
        <p:nvSpPr>
          <p:cNvPr id="6" name="Content Placeholder 2">
            <a:extLst>
              <a:ext uri="{FF2B5EF4-FFF2-40B4-BE49-F238E27FC236}">
                <a16:creationId xmlns:a16="http://schemas.microsoft.com/office/drawing/2014/main" id="{434ECC29-CF4E-4B06-8EAD-53EEFFE2F4E0}"/>
              </a:ext>
            </a:extLst>
          </p:cNvPr>
          <p:cNvSpPr txBox="1">
            <a:spLocks/>
          </p:cNvSpPr>
          <p:nvPr/>
        </p:nvSpPr>
        <p:spPr>
          <a:xfrm>
            <a:off x="838200" y="1825625"/>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91440" marR="0" lvl="0" indent="-91440" algn="l" defTabSz="914400" rtl="0"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lang="en-US" sz="2800" dirty="0">
                <a:solidFill>
                  <a:schemeClr val="tx1"/>
                </a:solidFill>
                <a:latin typeface="Calibri" panose="020F0502020204030204"/>
              </a:rPr>
              <a:t>Questions/comments</a:t>
            </a:r>
            <a:endParaRPr kumimoji="0" lang="en-US"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kumimoji="0" lang="en-US" sz="2800" b="0" i="0" u="none" strike="noStrike" kern="1200" cap="none" spc="0" normalizeH="0" baseline="0" noProof="0" dirty="0">
                <a:ln>
                  <a:noFill/>
                </a:ln>
                <a:solidFill>
                  <a:schemeClr val="tx1"/>
                </a:solidFill>
                <a:effectLst/>
                <a:uLnTx/>
                <a:uFillTx/>
                <a:latin typeface="Calibri" panose="020F0502020204030204"/>
                <a:ea typeface="+mn-ea"/>
                <a:cs typeface="+mn-cs"/>
              </a:rPr>
              <a:t>Follow-up questions/comments: </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hlinkClick r:id="rId2"/>
              </a:rPr>
              <a:t>da-staff@isc.upenn.edu</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kumimoji="0" lang="en-US" sz="2800" b="0" i="0" u="none" strike="noStrike" kern="1200" cap="none" spc="0" normalizeH="0" baseline="0" noProof="0" dirty="0">
                <a:ln>
                  <a:noFill/>
                </a:ln>
                <a:solidFill>
                  <a:schemeClr val="tx1"/>
                </a:solidFill>
                <a:effectLst/>
                <a:uLnTx/>
                <a:uFillTx/>
                <a:latin typeface="Calibri" panose="020F0502020204030204"/>
                <a:ea typeface="+mn-ea"/>
                <a:cs typeface="+mn-cs"/>
              </a:rPr>
              <a:t>Discussions about student data: </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hlinkClick r:id="rId3"/>
              </a:rPr>
              <a:t>student-wh@lists.upenn.edu</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p>
          <a:p>
            <a:pPr marL="91440" marR="0" lvl="0" indent="-91440" algn="l" defTabSz="914400" rtl="0"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p:txBody>
      </p:sp>
      <p:sp>
        <p:nvSpPr>
          <p:cNvPr id="7" name="Footer Placeholder 2">
            <a:extLst>
              <a:ext uri="{FF2B5EF4-FFF2-40B4-BE49-F238E27FC236}">
                <a16:creationId xmlns:a16="http://schemas.microsoft.com/office/drawing/2014/main" id="{E4376461-903A-4A6E-88AD-FBEA905F83C4}"/>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10, 2022</a:t>
            </a:r>
          </a:p>
        </p:txBody>
      </p:sp>
    </p:spTree>
    <p:extLst>
      <p:ext uri="{BB962C8B-B14F-4D97-AF65-F5344CB8AC3E}">
        <p14:creationId xmlns:p14="http://schemas.microsoft.com/office/powerpoint/2010/main" val="3390262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11922" y="850766"/>
            <a:ext cx="10168156" cy="660534"/>
          </a:xfrm>
        </p:spPr>
        <p:txBody>
          <a:bodyPr>
            <a:noAutofit/>
          </a:bodyPr>
          <a:lstStyle/>
          <a:p>
            <a:r>
              <a:rPr lang="en-US" sz="4400" b="1" dirty="0"/>
              <a:t>Remote Meetings Best Practices</a:t>
            </a:r>
          </a:p>
        </p:txBody>
      </p:sp>
      <p:sp>
        <p:nvSpPr>
          <p:cNvPr id="3" name="Rectangle 2">
            <a:extLst>
              <a:ext uri="{FF2B5EF4-FFF2-40B4-BE49-F238E27FC236}">
                <a16:creationId xmlns:a16="http://schemas.microsoft.com/office/drawing/2014/main" id="{7748E445-6CB6-4712-8E58-7D2A7F335B85}"/>
              </a:ext>
            </a:extLst>
          </p:cNvPr>
          <p:cNvSpPr/>
          <p:nvPr/>
        </p:nvSpPr>
        <p:spPr>
          <a:xfrm>
            <a:off x="1185644" y="1965792"/>
            <a:ext cx="10357172" cy="2985433"/>
          </a:xfrm>
          <a:prstGeom prst="rect">
            <a:avLst/>
          </a:prstGeom>
        </p:spPr>
        <p:txBody>
          <a:bodyPr wrap="square">
            <a:spAutoFit/>
          </a:bodyPr>
          <a:lstStyle/>
          <a:p>
            <a:pPr marL="457200" indent="-457200">
              <a:spcBef>
                <a:spcPts val="600"/>
              </a:spcBef>
              <a:buSzPct val="100000"/>
              <a:buFont typeface="Arial" panose="020B0604020202020204" pitchFamily="34" charset="0"/>
              <a:buChar char="•"/>
            </a:pPr>
            <a:r>
              <a:rPr lang="en-US" sz="2400" dirty="0"/>
              <a:t>Turn off your video function</a:t>
            </a:r>
          </a:p>
          <a:p>
            <a:pPr marL="457200" indent="-457200">
              <a:spcBef>
                <a:spcPts val="600"/>
              </a:spcBef>
              <a:buSzPct val="100000"/>
              <a:buFont typeface="Arial" panose="020B0604020202020204" pitchFamily="34" charset="0"/>
              <a:buChar char="•"/>
            </a:pPr>
            <a:endParaRPr lang="en-US" sz="2400" dirty="0"/>
          </a:p>
          <a:p>
            <a:pPr marL="457200" indent="-457200">
              <a:spcBef>
                <a:spcPts val="600"/>
              </a:spcBef>
              <a:buSzPct val="100000"/>
              <a:buFont typeface="Arial" panose="020B0604020202020204" pitchFamily="34" charset="0"/>
              <a:buChar char="•"/>
            </a:pPr>
            <a:r>
              <a:rPr lang="en-US" sz="2400" dirty="0"/>
              <a:t>Please go on </a:t>
            </a:r>
            <a:r>
              <a:rPr lang="en-US" sz="2400" b="1" dirty="0"/>
              <a:t>Mute</a:t>
            </a:r>
            <a:r>
              <a:rPr lang="en-US" sz="2400" dirty="0"/>
              <a:t> unless you are speaking</a:t>
            </a:r>
          </a:p>
          <a:p>
            <a:pPr marL="457200" indent="-457200">
              <a:spcBef>
                <a:spcPts val="600"/>
              </a:spcBef>
              <a:buSzPct val="100000"/>
              <a:buFont typeface="Arial" panose="020B0604020202020204" pitchFamily="34" charset="0"/>
              <a:buChar char="•"/>
            </a:pPr>
            <a:endParaRPr lang="en-US" sz="2400" dirty="0"/>
          </a:p>
          <a:p>
            <a:pPr marL="457200" indent="-457200">
              <a:spcBef>
                <a:spcPts val="600"/>
              </a:spcBef>
              <a:buSzPct val="100000"/>
              <a:buFont typeface="Arial" panose="020B0604020202020204" pitchFamily="34" charset="0"/>
              <a:buChar char="•"/>
            </a:pPr>
            <a:r>
              <a:rPr lang="en-US" sz="2400" dirty="0"/>
              <a:t>Please </a:t>
            </a:r>
            <a:r>
              <a:rPr lang="en-US" sz="2400" b="1" dirty="0"/>
              <a:t>enter your questions in the chat function</a:t>
            </a:r>
            <a:r>
              <a:rPr lang="en-US" sz="2400" dirty="0"/>
              <a:t>. We will pause periodically throughout today’s meeting to take questions. When your question is being answered, you can go off </a:t>
            </a:r>
            <a:r>
              <a:rPr lang="en-US" sz="2400" b="1" dirty="0"/>
              <a:t>Mute</a:t>
            </a:r>
            <a:r>
              <a:rPr lang="en-US" sz="2400" dirty="0"/>
              <a:t> to ask follow-up questions.</a:t>
            </a:r>
          </a:p>
        </p:txBody>
      </p:sp>
      <p:sp>
        <p:nvSpPr>
          <p:cNvPr id="7" name="Footer Placeholder 2">
            <a:extLst>
              <a:ext uri="{FF2B5EF4-FFF2-40B4-BE49-F238E27FC236}">
                <a16:creationId xmlns:a16="http://schemas.microsoft.com/office/drawing/2014/main" id="{FEF80BBC-5BD9-46DA-ABA3-BD4B556D80C3}"/>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10, 2022</a:t>
            </a:r>
          </a:p>
        </p:txBody>
      </p:sp>
    </p:spTree>
    <p:extLst>
      <p:ext uri="{BB962C8B-B14F-4D97-AF65-F5344CB8AC3E}">
        <p14:creationId xmlns:p14="http://schemas.microsoft.com/office/powerpoint/2010/main" val="2737316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224973" y="850765"/>
            <a:ext cx="9994434" cy="660534"/>
          </a:xfrm>
        </p:spPr>
        <p:txBody>
          <a:bodyPr>
            <a:noAutofit/>
          </a:bodyPr>
          <a:lstStyle/>
          <a:p>
            <a:r>
              <a:rPr lang="en-US" sz="4400" b="1" dirty="0"/>
              <a:t>Agenda</a:t>
            </a:r>
          </a:p>
        </p:txBody>
      </p:sp>
      <p:sp>
        <p:nvSpPr>
          <p:cNvPr id="3" name="Rectangle 2">
            <a:extLst>
              <a:ext uri="{FF2B5EF4-FFF2-40B4-BE49-F238E27FC236}">
                <a16:creationId xmlns:a16="http://schemas.microsoft.com/office/drawing/2014/main" id="{7748E445-6CB6-4712-8E58-7D2A7F335B85}"/>
              </a:ext>
            </a:extLst>
          </p:cNvPr>
          <p:cNvSpPr/>
          <p:nvPr/>
        </p:nvSpPr>
        <p:spPr>
          <a:xfrm>
            <a:off x="993166" y="2293761"/>
            <a:ext cx="10694019" cy="3596497"/>
          </a:xfrm>
          <a:prstGeom prst="rect">
            <a:avLst/>
          </a:prstGeom>
        </p:spPr>
        <p:txBody>
          <a:bodyPr wrap="square">
            <a:spAutoFit/>
          </a:bodyPr>
          <a:lstStyle/>
          <a:p>
            <a:pPr marL="342900" indent="-342900">
              <a:lnSpc>
                <a:spcPct val="107000"/>
              </a:lnSpc>
              <a:buFont typeface="Arial" panose="020B0604020202020204" pitchFamily="34" charset="0"/>
              <a:buChar char="•"/>
            </a:pPr>
            <a:r>
              <a:rPr lang="en-US" sz="2800" dirty="0">
                <a:latin typeface="Calibri" panose="020F0502020204030204" pitchFamily="34" charset="0"/>
                <a:ea typeface="Calibri" panose="020F0502020204030204" pitchFamily="34" charset="0"/>
                <a:cs typeface="Times New Roman" panose="02020603050405020304" pitchFamily="18" charset="0"/>
              </a:rPr>
              <a:t>Announcements</a:t>
            </a:r>
          </a:p>
          <a:p>
            <a:pPr marL="342900" indent="-342900">
              <a:lnSpc>
                <a:spcPct val="107000"/>
              </a:lnSpc>
              <a:buFont typeface="Arial" panose="020B0604020202020204" pitchFamily="34" charset="0"/>
              <a:buChar char="•"/>
            </a:pPr>
            <a:r>
              <a:rPr lang="en-US" sz="2800" dirty="0">
                <a:latin typeface="Calibri" panose="020F0502020204030204" pitchFamily="34" charset="0"/>
                <a:ea typeface="Calibri" panose="020F0502020204030204" pitchFamily="34" charset="0"/>
                <a:cs typeface="Times New Roman" panose="02020603050405020304" pitchFamily="18" charset="0"/>
              </a:rPr>
              <a:t>Recent changes to Pennant Student Records data collection</a:t>
            </a:r>
          </a:p>
          <a:p>
            <a:pPr marL="342900" indent="-342900">
              <a:lnSpc>
                <a:spcPct val="107000"/>
              </a:lnSpc>
              <a:buFont typeface="Arial" panose="020B0604020202020204" pitchFamily="34" charset="0"/>
              <a:buChar char="•"/>
            </a:pPr>
            <a:r>
              <a:rPr lang="en-US" sz="2800" dirty="0">
                <a:solidFill>
                  <a:srgbClr val="000000"/>
                </a:solidFill>
                <a:latin typeface="Calibri" panose="020F0502020204030204" pitchFamily="34" charset="0"/>
                <a:cs typeface="Times New Roman" panose="02020603050405020304" pitchFamily="18" charset="0"/>
              </a:rPr>
              <a:t>New Course Sections report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kumimoji="0" lang="en-US" sz="2800" b="0" u="none" strike="noStrike" kern="1200" cap="none" spc="0" normalizeH="0" baseline="0" noProof="0" dirty="0">
                <a:ln>
                  <a:noFill/>
                </a:ln>
                <a:solidFill>
                  <a:srgbClr val="000000"/>
                </a:solidFill>
                <a:effectLst/>
                <a:uLnTx/>
                <a:uFillTx/>
                <a:latin typeface="Calibri" panose="020F0502020204030204" pitchFamily="34" charset="0"/>
                <a:cs typeface="Times New Roman" panose="02020603050405020304" pitchFamily="18" charset="0"/>
              </a:rPr>
              <a:t>Cutover to Pennant – timing considerations</a:t>
            </a:r>
            <a:endParaRPr lang="en-US" sz="2800" dirty="0">
              <a:solidFill>
                <a:srgbClr val="000000"/>
              </a:solidFill>
              <a:latin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kumimoji="0" lang="en-US" sz="2800" b="0" u="none" strike="noStrike" kern="1200" cap="none" spc="0" normalizeH="0" baseline="0" noProof="0" dirty="0">
                <a:ln>
                  <a:noFill/>
                </a:ln>
                <a:solidFill>
                  <a:srgbClr val="000000"/>
                </a:solidFill>
                <a:effectLst/>
                <a:uLnTx/>
                <a:uFillTx/>
                <a:latin typeface="Calibri" panose="020F0502020204030204" pitchFamily="34" charset="0"/>
                <a:ea typeface="+mn-ea"/>
                <a:cs typeface="Times New Roman" panose="02020603050405020304" pitchFamily="18" charset="0"/>
              </a:rPr>
              <a:t>Changes coming to Pennant Accounts universe</a:t>
            </a:r>
          </a:p>
          <a:p>
            <a:pPr marL="342900" marR="0" lvl="0" indent="-342900">
              <a:lnSpc>
                <a:spcPct val="107000"/>
              </a:lnSpc>
              <a:spcBef>
                <a:spcPts val="0"/>
              </a:spcBef>
              <a:spcAft>
                <a:spcPts val="0"/>
              </a:spcAft>
              <a:buFont typeface="Arial" panose="020B0604020202020204" pitchFamily="34" charset="0"/>
              <a:buChar char="•"/>
            </a:pPr>
            <a:r>
              <a:rPr lang="en-US" sz="2800" dirty="0">
                <a:solidFill>
                  <a:srgbClr val="000000"/>
                </a:solidFill>
                <a:latin typeface="Calibri" panose="020F0502020204030204" pitchFamily="34" charset="0"/>
                <a:cs typeface="Times New Roman" panose="02020603050405020304" pitchFamily="18" charset="0"/>
              </a:rPr>
              <a:t>Changes to </a:t>
            </a:r>
            <a:r>
              <a:rPr lang="en-US" sz="2800" dirty="0" err="1">
                <a:solidFill>
                  <a:srgbClr val="000000"/>
                </a:solidFill>
                <a:latin typeface="Calibri" panose="020F0502020204030204" pitchFamily="34" charset="0"/>
                <a:cs typeface="Times New Roman" panose="02020603050405020304" pitchFamily="18" charset="0"/>
              </a:rPr>
              <a:t>Present_Period</a:t>
            </a:r>
            <a:r>
              <a:rPr lang="en-US" sz="2800" dirty="0">
                <a:solidFill>
                  <a:srgbClr val="000000"/>
                </a:solidFill>
                <a:latin typeface="Calibri" panose="020F0502020204030204" pitchFamily="34" charset="0"/>
                <a:cs typeface="Times New Roman" panose="02020603050405020304" pitchFamily="18" charset="0"/>
              </a:rPr>
              <a:t>, and identifying the “current term”</a:t>
            </a:r>
          </a:p>
          <a:p>
            <a:pPr marL="342900" marR="0" lvl="0" indent="-342900">
              <a:lnSpc>
                <a:spcPct val="107000"/>
              </a:lnSpc>
              <a:spcBef>
                <a:spcPts val="0"/>
              </a:spcBef>
              <a:spcAft>
                <a:spcPts val="0"/>
              </a:spcAft>
              <a:buFont typeface="Arial" panose="020B0604020202020204" pitchFamily="34" charset="0"/>
              <a:buChar char="•"/>
            </a:pPr>
            <a:r>
              <a:rPr kumimoji="0" lang="en-US" sz="2800" b="0" u="none" strike="noStrike" kern="1200" cap="none" spc="0" normalizeH="0" baseline="0" noProof="0" dirty="0">
                <a:ln>
                  <a:noFill/>
                </a:ln>
                <a:solidFill>
                  <a:srgbClr val="000000"/>
                </a:solidFill>
                <a:effectLst/>
                <a:uLnTx/>
                <a:uFillTx/>
                <a:latin typeface="Calibri" panose="020F0502020204030204" pitchFamily="34" charset="0"/>
                <a:ea typeface="+mn-ea"/>
                <a:cs typeface="Times New Roman" panose="02020603050405020304" pitchFamily="18" charset="0"/>
              </a:rPr>
              <a:t>Upcoming meetings</a:t>
            </a:r>
            <a:endParaRPr kumimoji="0" lang="en-US" sz="2800" b="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10, 2022</a:t>
            </a:r>
          </a:p>
        </p:txBody>
      </p:sp>
    </p:spTree>
    <p:extLst>
      <p:ext uri="{BB962C8B-B14F-4D97-AF65-F5344CB8AC3E}">
        <p14:creationId xmlns:p14="http://schemas.microsoft.com/office/powerpoint/2010/main" val="1599784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p:txBody>
          <a:bodyPr>
            <a:noAutofit/>
          </a:bodyPr>
          <a:lstStyle/>
          <a:p>
            <a:pPr marR="0" lvl="0">
              <a:lnSpc>
                <a:spcPct val="107000"/>
              </a:lnSpc>
              <a:spcBef>
                <a:spcPts val="0"/>
              </a:spcBef>
              <a:spcAft>
                <a:spcPts val="0"/>
              </a:spcAft>
            </a:pPr>
            <a:r>
              <a:rPr lang="en-US" sz="2800" dirty="0">
                <a:latin typeface="Calibri" panose="020F0502020204030204" pitchFamily="34" charset="0"/>
                <a:ea typeface="Calibri" panose="020F0502020204030204" pitchFamily="34" charset="0"/>
                <a:cs typeface="Times New Roman" panose="02020603050405020304" pitchFamily="18" charset="0"/>
              </a:rPr>
              <a:t>Announcements</a:t>
            </a:r>
          </a:p>
        </p:txBody>
      </p:sp>
      <p:sp>
        <p:nvSpPr>
          <p:cNvPr id="3" name="Content Placeholder 2">
            <a:extLst>
              <a:ext uri="{FF2B5EF4-FFF2-40B4-BE49-F238E27FC236}">
                <a16:creationId xmlns:a16="http://schemas.microsoft.com/office/drawing/2014/main" id="{3BC71261-A330-4757-A6DC-F6466C4554B5}"/>
              </a:ext>
            </a:extLst>
          </p:cNvPr>
          <p:cNvSpPr>
            <a:spLocks noGrp="1"/>
          </p:cNvSpPr>
          <p:nvPr>
            <p:ph idx="1"/>
          </p:nvPr>
        </p:nvSpPr>
        <p:spPr>
          <a:xfrm>
            <a:off x="1097280" y="1865398"/>
            <a:ext cx="10058400" cy="4023360"/>
          </a:xfrm>
        </p:spPr>
        <p:txBody>
          <a:bodyPr/>
          <a:lstStyle/>
          <a:p>
            <a:pPr lvl="1">
              <a:buFont typeface="Arial" panose="020B0604020202020204" pitchFamily="34" charset="0"/>
              <a:buChar char="•"/>
            </a:pPr>
            <a:r>
              <a:rPr lang="en-US" sz="2400" dirty="0">
                <a:solidFill>
                  <a:srgbClr val="000000"/>
                </a:solidFill>
                <a:effectLst/>
                <a:latin typeface="Calibri" panose="020F0502020204030204" pitchFamily="34" charset="0"/>
                <a:ea typeface="Calibri" panose="020F0502020204030204" pitchFamily="34" charset="0"/>
              </a:rPr>
              <a:t>The Spring 2022 census date will be Monday, February 28. The census data will be available in the warehouse on Tuesday, March 1. </a:t>
            </a:r>
            <a:br>
              <a:rPr lang="en-US" sz="2400" dirty="0">
                <a:solidFill>
                  <a:srgbClr val="000000"/>
                </a:solidFill>
                <a:effectLst/>
                <a:latin typeface="Calibri" panose="020F0502020204030204" pitchFamily="34" charset="0"/>
                <a:ea typeface="Calibri" panose="020F0502020204030204" pitchFamily="34" charset="0"/>
              </a:rPr>
            </a:br>
            <a:r>
              <a:rPr lang="en-US" sz="2400" dirty="0">
                <a:solidFill>
                  <a:srgbClr val="000000"/>
                </a:solidFill>
                <a:effectLst/>
                <a:latin typeface="Calibri" panose="020F0502020204030204" pitchFamily="34" charset="0"/>
                <a:ea typeface="Calibri" panose="020F0502020204030204" pitchFamily="34" charset="0"/>
              </a:rPr>
              <a:t>SRS is still the source, for this one last term.</a:t>
            </a:r>
            <a:br>
              <a:rPr lang="en-US" sz="2400" dirty="0">
                <a:solidFill>
                  <a:srgbClr val="000000"/>
                </a:solidFill>
                <a:effectLst/>
                <a:latin typeface="Calibri" panose="020F0502020204030204" pitchFamily="34" charset="0"/>
                <a:ea typeface="Calibri" panose="020F0502020204030204" pitchFamily="34" charset="0"/>
              </a:rPr>
            </a:br>
            <a:r>
              <a:rPr lang="en-US" sz="2400" dirty="0">
                <a:solidFill>
                  <a:srgbClr val="000000"/>
                </a:solidFill>
                <a:effectLst/>
                <a:latin typeface="Calibri" panose="020F0502020204030204" pitchFamily="34" charset="0"/>
                <a:ea typeface="Calibri" panose="020F0502020204030204" pitchFamily="34" charset="0"/>
              </a:rPr>
              <a:t>This is the last census that will be in the STDTTERM universe.</a:t>
            </a:r>
          </a:p>
          <a:p>
            <a:pPr marL="201168" lvl="1" indent="0">
              <a:buNone/>
            </a:pPr>
            <a:r>
              <a:rPr lang="en-US" sz="2400" dirty="0">
                <a:solidFill>
                  <a:srgbClr val="000000"/>
                </a:solidFill>
                <a:latin typeface="Calibri" panose="020F0502020204030204" pitchFamily="34" charset="0"/>
                <a:ea typeface="Calibri" panose="020F0502020204030204" pitchFamily="34" charset="0"/>
              </a:rPr>
              <a:t>	Future census data will be in snapshots of Pennant Student Records.</a:t>
            </a:r>
            <a:endParaRPr lang="en-US" sz="2400" dirty="0">
              <a:solidFill>
                <a:srgbClr val="000000"/>
              </a:solidFill>
              <a:effectLst/>
              <a:latin typeface="Calibri" panose="020F0502020204030204" pitchFamily="34" charset="0"/>
              <a:ea typeface="Calibri" panose="020F0502020204030204" pitchFamily="34" charset="0"/>
            </a:endParaRPr>
          </a:p>
          <a:p>
            <a:pPr marL="201168" lvl="1" indent="0">
              <a:buNone/>
            </a:pPr>
            <a:endParaRPr lang="en-US" sz="2400" dirty="0">
              <a:solidFill>
                <a:srgbClr val="000000"/>
              </a:solidFill>
              <a:latin typeface="Calibri" panose="020F0502020204030204" pitchFamily="34" charset="0"/>
              <a:ea typeface="Calibri" panose="020F0502020204030204" pitchFamily="34" charset="0"/>
            </a:endParaRPr>
          </a:p>
          <a:p>
            <a:pPr lvl="1">
              <a:buFont typeface="Arial" panose="020B0604020202020204" pitchFamily="34" charset="0"/>
              <a:buChar char="•"/>
            </a:pPr>
            <a:r>
              <a:rPr lang="en-US" sz="2400" dirty="0">
                <a:solidFill>
                  <a:srgbClr val="000000"/>
                </a:solidFill>
                <a:latin typeface="Calibri" panose="020F0502020204030204" pitchFamily="34" charset="0"/>
                <a:ea typeface="Calibri" panose="020F0502020204030204" pitchFamily="34" charset="0"/>
              </a:rPr>
              <a:t> New training to be deployed to Knowledge Link</a:t>
            </a:r>
          </a:p>
          <a:p>
            <a:pPr marL="749808" lvl="4" indent="0">
              <a:buNone/>
            </a:pPr>
            <a:r>
              <a:rPr lang="en-US" sz="2000" dirty="0">
                <a:solidFill>
                  <a:srgbClr val="000000"/>
                </a:solidFill>
                <a:latin typeface="Calibri" panose="020F0502020204030204" pitchFamily="34" charset="0"/>
                <a:ea typeface="Calibri" panose="020F0502020204030204" pitchFamily="34" charset="0"/>
              </a:rPr>
              <a:t>	draft of the tutorial content available at </a:t>
            </a:r>
            <a:r>
              <a:rPr lang="en-US" sz="1600" dirty="0">
                <a:solidFill>
                  <a:srgbClr val="000000"/>
                </a:solidFill>
                <a:latin typeface="Calibri" panose="020F0502020204030204" pitchFamily="34" charset="0"/>
                <a:ea typeface="Calibri" panose="020F0502020204030204" pitchFamily="34" charset="0"/>
                <a:hlinkClick r:id="rId2"/>
              </a:rPr>
              <a:t>https://provider.www.upenn.edu/computing/da/dw/student/SDUG_Past_Mtgs.html</a:t>
            </a:r>
            <a:r>
              <a:rPr lang="en-US" sz="1600" dirty="0">
                <a:solidFill>
                  <a:srgbClr val="000000"/>
                </a:solidFill>
                <a:latin typeface="Calibri" panose="020F0502020204030204" pitchFamily="34" charset="0"/>
                <a:ea typeface="Calibri" panose="020F0502020204030204" pitchFamily="34" charset="0"/>
              </a:rPr>
              <a:t> </a:t>
            </a:r>
          </a:p>
          <a:p>
            <a:pPr>
              <a:buFont typeface="Arial" panose="020B0604020202020204" pitchFamily="34" charset="0"/>
              <a:buChar char="•"/>
            </a:pPr>
            <a:endParaRPr lang="en-US" dirty="0"/>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10, 2022</a:t>
            </a:r>
          </a:p>
        </p:txBody>
      </p:sp>
    </p:spTree>
    <p:extLst>
      <p:ext uri="{BB962C8B-B14F-4D97-AF65-F5344CB8AC3E}">
        <p14:creationId xmlns:p14="http://schemas.microsoft.com/office/powerpoint/2010/main" val="1498780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p:txBody>
          <a:bodyPr>
            <a:noAutofit/>
          </a:bodyPr>
          <a:lstStyle/>
          <a:p>
            <a:pPr marR="0" lvl="0">
              <a:lnSpc>
                <a:spcPct val="107000"/>
              </a:lnSpc>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Recent changes to Pennant Student Records in the warehouse</a:t>
            </a: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BC71261-A330-4757-A6DC-F6466C4554B5}"/>
              </a:ext>
            </a:extLst>
          </p:cNvPr>
          <p:cNvSpPr>
            <a:spLocks noGrp="1"/>
          </p:cNvSpPr>
          <p:nvPr>
            <p:ph idx="1"/>
          </p:nvPr>
        </p:nvSpPr>
        <p:spPr/>
        <p:txBody>
          <a:bodyPr/>
          <a:lstStyle/>
          <a:p>
            <a:pPr>
              <a:buFont typeface="Arial" panose="020B0604020202020204" pitchFamily="34" charset="0"/>
              <a:buChar char="•"/>
            </a:pPr>
            <a:r>
              <a:rPr lang="en-US" dirty="0"/>
              <a:t> New table: CRSE_SECT_GRADE_MODE</a:t>
            </a:r>
          </a:p>
          <a:p>
            <a:pPr lvl="1">
              <a:buFont typeface="Arial" panose="020B0604020202020204" pitchFamily="34" charset="0"/>
              <a:buChar char="•"/>
            </a:pPr>
            <a:r>
              <a:rPr lang="en-US" dirty="0"/>
              <a:t>Grade Mode column in the CRSE_SECTION table not used at Penn (and has been removed from the universe)</a:t>
            </a:r>
          </a:p>
          <a:p>
            <a:pPr lvl="1">
              <a:buFont typeface="Arial" panose="020B0604020202020204" pitchFamily="34" charset="0"/>
              <a:buChar char="•"/>
            </a:pPr>
            <a:r>
              <a:rPr lang="en-US" dirty="0"/>
              <a:t>Course sections have multiple grade modes</a:t>
            </a:r>
          </a:p>
          <a:p>
            <a:pPr lvl="1">
              <a:buFont typeface="Arial" panose="020B0604020202020204" pitchFamily="34" charset="0"/>
              <a:buChar char="•"/>
            </a:pPr>
            <a:r>
              <a:rPr lang="en-US" dirty="0"/>
              <a:t>Students’ selected grade mode in ST_ENROLLMENT table</a:t>
            </a: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10, 2022</a:t>
            </a:r>
          </a:p>
        </p:txBody>
      </p:sp>
    </p:spTree>
    <p:extLst>
      <p:ext uri="{BB962C8B-B14F-4D97-AF65-F5344CB8AC3E}">
        <p14:creationId xmlns:p14="http://schemas.microsoft.com/office/powerpoint/2010/main" val="276902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224973" y="850765"/>
            <a:ext cx="9994434" cy="660534"/>
          </a:xfrm>
        </p:spPr>
        <p:txBody>
          <a:bodyPr>
            <a:noAutofit/>
          </a:bodyPr>
          <a:lstStyle/>
          <a:p>
            <a:pPr marR="0" lvl="0">
              <a:lnSpc>
                <a:spcPct val="107000"/>
              </a:lnSpc>
              <a:spcBef>
                <a:spcPts val="0"/>
              </a:spcBef>
              <a:spcAft>
                <a:spcPts val="0"/>
              </a:spcAft>
            </a:pPr>
            <a:r>
              <a:rPr lang="en-US" sz="4400" dirty="0">
                <a:effectLst/>
                <a:latin typeface="Calibri" panose="020F0502020204030204" pitchFamily="34" charset="0"/>
                <a:ea typeface="Calibri" panose="020F0502020204030204" pitchFamily="34" charset="0"/>
                <a:cs typeface="Times New Roman" panose="02020603050405020304" pitchFamily="18" charset="0"/>
              </a:rPr>
              <a:t>Cours</a:t>
            </a:r>
            <a:r>
              <a:rPr lang="en-US" sz="4400" dirty="0">
                <a:latin typeface="Calibri" panose="020F0502020204030204" pitchFamily="34" charset="0"/>
                <a:ea typeface="Calibri" panose="020F0502020204030204" pitchFamily="34" charset="0"/>
                <a:cs typeface="Times New Roman" panose="02020603050405020304" pitchFamily="18" charset="0"/>
              </a:rPr>
              <a:t>e Sections report</a:t>
            </a:r>
          </a:p>
        </p:txBody>
      </p:sp>
      <p:sp>
        <p:nvSpPr>
          <p:cNvPr id="3" name="Rectangle 2">
            <a:extLst>
              <a:ext uri="{FF2B5EF4-FFF2-40B4-BE49-F238E27FC236}">
                <a16:creationId xmlns:a16="http://schemas.microsoft.com/office/drawing/2014/main" id="{7748E445-6CB6-4712-8E58-7D2A7F335B85}"/>
              </a:ext>
            </a:extLst>
          </p:cNvPr>
          <p:cNvSpPr/>
          <p:nvPr/>
        </p:nvSpPr>
        <p:spPr>
          <a:xfrm>
            <a:off x="1012831" y="1980683"/>
            <a:ext cx="10694019" cy="3831946"/>
          </a:xfrm>
          <a:prstGeom prst="rect">
            <a:avLst/>
          </a:prstGeom>
        </p:spPr>
        <p:txBody>
          <a:bodyPr wrap="square">
            <a:spAutoFit/>
          </a:bodyPr>
          <a:lstStyle/>
          <a:p>
            <a:pPr marR="0" lvl="0">
              <a:lnSpc>
                <a:spcPct val="107000"/>
              </a:lnSpc>
              <a:spcBef>
                <a:spcPts val="0"/>
              </a:spcBef>
              <a:spcAft>
                <a:spcPts val="0"/>
              </a:spcAft>
            </a:pPr>
            <a:r>
              <a:rPr lang="en-US" sz="2000" dirty="0">
                <a:solidFill>
                  <a:srgbClr val="000000"/>
                </a:solidFill>
              </a:rPr>
              <a:t>This public report has a comprehensive look at all the details about course sections so that departments and schools can review what has been entered in CLSS and passed to Banner.  </a:t>
            </a:r>
            <a:br>
              <a:rPr lang="en-US" sz="2000" dirty="0">
                <a:solidFill>
                  <a:srgbClr val="000000"/>
                </a:solidFill>
              </a:rPr>
            </a:br>
            <a:r>
              <a:rPr lang="en-US" sz="2000" dirty="0">
                <a:solidFill>
                  <a:srgbClr val="000000"/>
                </a:solidFill>
              </a:rPr>
              <a:t>The report prompts for a term and can be run for a specific subject area or an entire school. </a:t>
            </a:r>
            <a:br>
              <a:rPr lang="en-US" sz="2000" dirty="0">
                <a:solidFill>
                  <a:srgbClr val="000000"/>
                </a:solidFill>
              </a:rPr>
            </a:br>
            <a:r>
              <a:rPr lang="en-US" sz="2000" dirty="0">
                <a:solidFill>
                  <a:srgbClr val="000000"/>
                </a:solidFill>
              </a:rPr>
              <a:t>It includes tabs for:</a:t>
            </a:r>
          </a:p>
          <a:p>
            <a:pPr marR="0" lvl="0">
              <a:lnSpc>
                <a:spcPct val="107000"/>
              </a:lnSpc>
              <a:spcBef>
                <a:spcPts val="0"/>
              </a:spcBef>
              <a:spcAft>
                <a:spcPts val="0"/>
              </a:spcAft>
            </a:pPr>
            <a:endParaRPr lang="en-US" sz="800" dirty="0">
              <a:solidFill>
                <a:srgbClr val="000000"/>
              </a:solidFill>
            </a:endParaRPr>
          </a:p>
          <a:p>
            <a:pPr marL="285750" marR="0" lvl="0" indent="-285750">
              <a:lnSpc>
                <a:spcPct val="107000"/>
              </a:lnSpc>
              <a:spcBef>
                <a:spcPts val="0"/>
              </a:spcBef>
              <a:spcAft>
                <a:spcPts val="0"/>
              </a:spcAft>
              <a:buFont typeface="Arial" panose="020B0604020202020204" pitchFamily="34" charset="0"/>
              <a:buChar char="•"/>
            </a:pPr>
            <a:r>
              <a:rPr lang="en-US" sz="2000" dirty="0">
                <a:solidFill>
                  <a:srgbClr val="000000"/>
                </a:solidFill>
              </a:rPr>
              <a:t>Overall section information</a:t>
            </a:r>
          </a:p>
          <a:p>
            <a:pPr marL="285750" marR="0" lvl="0" indent="-285750">
              <a:lnSpc>
                <a:spcPct val="107000"/>
              </a:lnSpc>
              <a:spcBef>
                <a:spcPts val="0"/>
              </a:spcBef>
              <a:spcAft>
                <a:spcPts val="0"/>
              </a:spcAft>
              <a:buFont typeface="Arial" panose="020B0604020202020204" pitchFamily="34" charset="0"/>
              <a:buChar char="•"/>
            </a:pPr>
            <a:r>
              <a:rPr lang="en-US" sz="2000" dirty="0">
                <a:solidFill>
                  <a:srgbClr val="000000"/>
                </a:solidFill>
              </a:rPr>
              <a:t>Grade modes allowed for section</a:t>
            </a:r>
          </a:p>
          <a:p>
            <a:pPr marL="285750" marR="0" lvl="0" indent="-285750">
              <a:lnSpc>
                <a:spcPct val="107000"/>
              </a:lnSpc>
              <a:spcBef>
                <a:spcPts val="0"/>
              </a:spcBef>
              <a:spcAft>
                <a:spcPts val="0"/>
              </a:spcAft>
              <a:buFont typeface="Arial" panose="020B0604020202020204" pitchFamily="34" charset="0"/>
              <a:buChar char="•"/>
            </a:pPr>
            <a:r>
              <a:rPr lang="en-US" sz="2000" dirty="0">
                <a:solidFill>
                  <a:srgbClr val="000000"/>
                </a:solidFill>
              </a:rPr>
              <a:t>Section instructors</a:t>
            </a:r>
          </a:p>
          <a:p>
            <a:pPr marL="285750" marR="0" lvl="0" indent="-285750">
              <a:lnSpc>
                <a:spcPct val="107000"/>
              </a:lnSpc>
              <a:spcBef>
                <a:spcPts val="0"/>
              </a:spcBef>
              <a:spcAft>
                <a:spcPts val="0"/>
              </a:spcAft>
              <a:buFont typeface="Arial" panose="020B0604020202020204" pitchFamily="34" charset="0"/>
              <a:buChar char="•"/>
            </a:pPr>
            <a:r>
              <a:rPr lang="en-US" sz="2000" dirty="0">
                <a:solidFill>
                  <a:srgbClr val="000000"/>
                </a:solidFill>
              </a:rPr>
              <a:t>Section overrides</a:t>
            </a:r>
          </a:p>
          <a:p>
            <a:pPr marL="285750" marR="0" lvl="0" indent="-285750">
              <a:lnSpc>
                <a:spcPct val="107000"/>
              </a:lnSpc>
              <a:spcBef>
                <a:spcPts val="0"/>
              </a:spcBef>
              <a:spcAft>
                <a:spcPts val="0"/>
              </a:spcAft>
              <a:buFont typeface="Arial" panose="020B0604020202020204" pitchFamily="34" charset="0"/>
              <a:buChar char="•"/>
            </a:pPr>
            <a:r>
              <a:rPr lang="en-US" sz="2000" dirty="0">
                <a:solidFill>
                  <a:srgbClr val="000000"/>
                </a:solidFill>
              </a:rPr>
              <a:t>Section meeting days, times, and locations</a:t>
            </a:r>
          </a:p>
          <a:p>
            <a:pPr marL="285750" marR="0" lvl="0" indent="-285750">
              <a:lnSpc>
                <a:spcPct val="107000"/>
              </a:lnSpc>
              <a:spcBef>
                <a:spcPts val="0"/>
              </a:spcBef>
              <a:spcAft>
                <a:spcPts val="0"/>
              </a:spcAft>
              <a:buFont typeface="Arial" panose="020B0604020202020204" pitchFamily="34" charset="0"/>
              <a:buChar char="•"/>
            </a:pPr>
            <a:r>
              <a:rPr lang="en-US" sz="2000" dirty="0">
                <a:solidFill>
                  <a:srgbClr val="000000"/>
                </a:solidFill>
              </a:rPr>
              <a:t>Section registration restrictions</a:t>
            </a:r>
          </a:p>
          <a:p>
            <a:pPr marL="285750" marR="0" lvl="0" indent="-285750">
              <a:lnSpc>
                <a:spcPct val="107000"/>
              </a:lnSpc>
              <a:spcBef>
                <a:spcPts val="0"/>
              </a:spcBef>
              <a:spcAft>
                <a:spcPts val="0"/>
              </a:spcAft>
              <a:buFont typeface="Arial" panose="020B0604020202020204" pitchFamily="34" charset="0"/>
              <a:buChar char="•"/>
            </a:pPr>
            <a:r>
              <a:rPr lang="en-US" sz="2000" dirty="0">
                <a:solidFill>
                  <a:srgbClr val="000000"/>
                </a:solidFill>
              </a:rPr>
              <a:t>Section reserved seating</a:t>
            </a: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10, 2022</a:t>
            </a:r>
          </a:p>
        </p:txBody>
      </p:sp>
    </p:spTree>
    <p:extLst>
      <p:ext uri="{BB962C8B-B14F-4D97-AF65-F5344CB8AC3E}">
        <p14:creationId xmlns:p14="http://schemas.microsoft.com/office/powerpoint/2010/main" val="3287404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255453" y="830445"/>
            <a:ext cx="9994434" cy="660534"/>
          </a:xfrm>
        </p:spPr>
        <p:txBody>
          <a:bodyPr>
            <a:noAutofit/>
          </a:bodyPr>
          <a:lstStyle/>
          <a:p>
            <a:pPr marR="0" lvl="0">
              <a:lnSpc>
                <a:spcPct val="107000"/>
              </a:lnSpc>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Cutover to Pennant – timing considerations</a:t>
            </a: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10, 2022</a:t>
            </a:r>
          </a:p>
        </p:txBody>
      </p:sp>
      <p:graphicFrame>
        <p:nvGraphicFramePr>
          <p:cNvPr id="4" name="Table 8">
            <a:extLst>
              <a:ext uri="{FF2B5EF4-FFF2-40B4-BE49-F238E27FC236}">
                <a16:creationId xmlns:a16="http://schemas.microsoft.com/office/drawing/2014/main" id="{B1A3931E-23B6-4C7C-A44D-462E5557F8C7}"/>
              </a:ext>
            </a:extLst>
          </p:cNvPr>
          <p:cNvGraphicFramePr>
            <a:graphicFrameLocks noGrp="1"/>
          </p:cNvGraphicFramePr>
          <p:nvPr>
            <p:extLst>
              <p:ext uri="{D42A27DB-BD31-4B8C-83A1-F6EECF244321}">
                <p14:modId xmlns:p14="http://schemas.microsoft.com/office/powerpoint/2010/main" val="3378803988"/>
              </p:ext>
            </p:extLst>
          </p:nvPr>
        </p:nvGraphicFramePr>
        <p:xfrm>
          <a:off x="874998" y="1847762"/>
          <a:ext cx="10920761" cy="4408330"/>
        </p:xfrm>
        <a:graphic>
          <a:graphicData uri="http://schemas.openxmlformats.org/drawingml/2006/table">
            <a:tbl>
              <a:tblPr firstRow="1" bandRow="1">
                <a:effectLst/>
                <a:tableStyleId>{5940675A-B579-460E-94D1-54222C63F5DA}</a:tableStyleId>
              </a:tblPr>
              <a:tblGrid>
                <a:gridCol w="540459">
                  <a:extLst>
                    <a:ext uri="{9D8B030D-6E8A-4147-A177-3AD203B41FA5}">
                      <a16:colId xmlns:a16="http://schemas.microsoft.com/office/drawing/2014/main" val="2639112089"/>
                    </a:ext>
                  </a:extLst>
                </a:gridCol>
                <a:gridCol w="1494891">
                  <a:extLst>
                    <a:ext uri="{9D8B030D-6E8A-4147-A177-3AD203B41FA5}">
                      <a16:colId xmlns:a16="http://schemas.microsoft.com/office/drawing/2014/main" val="3122042879"/>
                    </a:ext>
                  </a:extLst>
                </a:gridCol>
                <a:gridCol w="4277033">
                  <a:extLst>
                    <a:ext uri="{9D8B030D-6E8A-4147-A177-3AD203B41FA5}">
                      <a16:colId xmlns:a16="http://schemas.microsoft.com/office/drawing/2014/main" val="2432112189"/>
                    </a:ext>
                  </a:extLst>
                </a:gridCol>
                <a:gridCol w="4608378">
                  <a:extLst>
                    <a:ext uri="{9D8B030D-6E8A-4147-A177-3AD203B41FA5}">
                      <a16:colId xmlns:a16="http://schemas.microsoft.com/office/drawing/2014/main" val="1812676154"/>
                    </a:ext>
                  </a:extLst>
                </a:gridCol>
              </a:tblGrid>
              <a:tr h="284147">
                <a:tc>
                  <a:txBody>
                    <a:bodyPr/>
                    <a:lstStyle/>
                    <a:p>
                      <a:endParaRPr lang="en-US" sz="1200" dirty="0"/>
                    </a:p>
                  </a:txBody>
                  <a:tcPr>
                    <a:lnL w="28575" cap="flat" cmpd="sng" algn="ctr">
                      <a:noFill/>
                      <a:prstDash val="solid"/>
                      <a:round/>
                      <a:headEnd type="none" w="med" len="med"/>
                      <a:tailEnd type="none" w="med" len="med"/>
                    </a:lnL>
                    <a:lnT w="28575" cap="flat" cmpd="sng" algn="ctr">
                      <a:noFill/>
                      <a:prstDash val="solid"/>
                      <a:round/>
                      <a:headEnd type="none" w="med" len="med"/>
                      <a:tailEnd type="none" w="med" len="med"/>
                    </a:lnT>
                  </a:tcPr>
                </a:tc>
                <a:tc>
                  <a:txBody>
                    <a:bodyPr/>
                    <a:lstStyle/>
                    <a:p>
                      <a:pPr algn="ctr"/>
                      <a:r>
                        <a:rPr lang="en-US" sz="1200" b="1" dirty="0">
                          <a:solidFill>
                            <a:schemeClr val="bg1"/>
                          </a:solidFill>
                        </a:rPr>
                        <a:t>Date</a:t>
                      </a:r>
                    </a:p>
                  </a:txBody>
                  <a:tcPr anchor="ctr">
                    <a:solidFill>
                      <a:srgbClr val="63A537"/>
                    </a:solidFill>
                  </a:tcPr>
                </a:tc>
                <a:tc>
                  <a:txBody>
                    <a:bodyPr/>
                    <a:lstStyle/>
                    <a:p>
                      <a:pPr algn="ctr"/>
                      <a:r>
                        <a:rPr lang="en-US" sz="1200" b="1" dirty="0">
                          <a:solidFill>
                            <a:schemeClr val="bg1"/>
                          </a:solidFill>
                        </a:rPr>
                        <a:t>Event</a:t>
                      </a:r>
                    </a:p>
                  </a:txBody>
                  <a:tcPr anchor="ctr">
                    <a:solidFill>
                      <a:srgbClr val="63A537"/>
                    </a:solidFill>
                  </a:tcPr>
                </a:tc>
                <a:tc>
                  <a:txBody>
                    <a:bodyPr/>
                    <a:lstStyle/>
                    <a:p>
                      <a:pPr algn="ctr"/>
                      <a:r>
                        <a:rPr lang="en-US" sz="1200" b="1" dirty="0">
                          <a:solidFill>
                            <a:schemeClr val="bg1"/>
                          </a:solidFill>
                        </a:rPr>
                        <a:t>Warehouse impact</a:t>
                      </a:r>
                    </a:p>
                  </a:txBody>
                  <a:tcPr anchor="ctr">
                    <a:solidFill>
                      <a:srgbClr val="63A537"/>
                    </a:solidFill>
                  </a:tcPr>
                </a:tc>
                <a:extLst>
                  <a:ext uri="{0D108BD9-81ED-4DB2-BD59-A6C34878D82A}">
                    <a16:rowId xmlns:a16="http://schemas.microsoft.com/office/drawing/2014/main" val="2875330311"/>
                  </a:ext>
                </a:extLst>
              </a:tr>
              <a:tr h="679943">
                <a:tc>
                  <a:txBody>
                    <a:bodyPr/>
                    <a:lstStyle/>
                    <a:p>
                      <a:pPr algn="ctr"/>
                      <a:r>
                        <a:rPr lang="en-US" sz="1100" dirty="0"/>
                        <a:t>1.</a:t>
                      </a:r>
                    </a:p>
                  </a:txBody>
                  <a:tcPr anchor="ctr">
                    <a:solidFill>
                      <a:schemeClr val="bg1"/>
                    </a:solidFill>
                  </a:tcPr>
                </a:tc>
                <a:tc>
                  <a:txBody>
                    <a:bodyPr/>
                    <a:lstStyle/>
                    <a:p>
                      <a:pPr algn="ctr"/>
                      <a:r>
                        <a:rPr lang="en-US" sz="1100" dirty="0"/>
                        <a:t>February 18, 2022</a:t>
                      </a:r>
                    </a:p>
                  </a:txBody>
                  <a:tcPr anchor="ctr">
                    <a:solidFill>
                      <a:schemeClr val="bg1"/>
                    </a:solidFill>
                  </a:tcPr>
                </a:tc>
                <a:tc>
                  <a:txBody>
                    <a:bodyPr/>
                    <a:lstStyle/>
                    <a:p>
                      <a:pPr marL="171450" indent="-171450">
                        <a:spcAft>
                          <a:spcPts val="600"/>
                        </a:spcAft>
                        <a:buFont typeface="Arial" panose="020B0604020202020204" pitchFamily="34" charset="0"/>
                        <a:buChar char="•"/>
                      </a:pPr>
                      <a:r>
                        <a:rPr lang="en-US" sz="1100" dirty="0"/>
                        <a:t>Schools review advisor assignments in SRS and make any changes </a:t>
                      </a:r>
                    </a:p>
                    <a:p>
                      <a:pPr marL="171450" indent="-171450">
                        <a:spcAft>
                          <a:spcPts val="600"/>
                        </a:spcAft>
                        <a:buFont typeface="Arial" panose="020B0604020202020204" pitchFamily="34" charset="0"/>
                        <a:buChar char="•"/>
                      </a:pPr>
                      <a:r>
                        <a:rPr lang="en-US" sz="1100" dirty="0"/>
                        <a:t>Students and advisors make curriculum changes</a:t>
                      </a:r>
                    </a:p>
                    <a:p>
                      <a:pPr marL="171450" indent="-171450">
                        <a:spcAft>
                          <a:spcPts val="600"/>
                        </a:spcAft>
                        <a:buFont typeface="Arial" panose="020B0604020202020204" pitchFamily="34" charset="0"/>
                        <a:buChar char="•"/>
                      </a:pPr>
                      <a:r>
                        <a:rPr lang="en-US" sz="1100" dirty="0"/>
                        <a:t>Students encouraged to declare/change field of study, if known </a:t>
                      </a:r>
                    </a:p>
                  </a:txBody>
                  <a:tcPr anchor="ctr">
                    <a:solidFill>
                      <a:schemeClr val="bg1"/>
                    </a:solidFill>
                  </a:tcPr>
                </a:tc>
                <a:tc>
                  <a:txBody>
                    <a:bodyPr/>
                    <a:lstStyle/>
                    <a:p>
                      <a:pPr marL="0" indent="0">
                        <a:spcAft>
                          <a:spcPts val="600"/>
                        </a:spcAft>
                        <a:buFont typeface="Arial" panose="020B0604020202020204" pitchFamily="34" charset="0"/>
                        <a:buNone/>
                      </a:pPr>
                      <a:r>
                        <a:rPr lang="en-US" sz="1400" dirty="0"/>
                        <a:t>Production (WHSE): SRS changes still coming into the legacy Student collection, Courses and Course sections for Summer 2022 and beyond come into Pennant Student Records, and all other Pennant data still in development (DWHE)</a:t>
                      </a:r>
                    </a:p>
                  </a:txBody>
                  <a:tcPr anchor="ctr">
                    <a:solidFill>
                      <a:schemeClr val="bg1"/>
                    </a:solidFill>
                  </a:tcPr>
                </a:tc>
                <a:extLst>
                  <a:ext uri="{0D108BD9-81ED-4DB2-BD59-A6C34878D82A}">
                    <a16:rowId xmlns:a16="http://schemas.microsoft.com/office/drawing/2014/main" val="979261121"/>
                  </a:ext>
                </a:extLst>
              </a:tr>
              <a:tr h="679943">
                <a:tc>
                  <a:txBody>
                    <a:bodyPr/>
                    <a:lstStyle/>
                    <a:p>
                      <a:pPr algn="ctr"/>
                      <a:r>
                        <a:rPr lang="en-US" sz="1100" dirty="0"/>
                        <a:t>2.</a:t>
                      </a:r>
                    </a:p>
                  </a:txBody>
                  <a:tcPr anchor="ctr">
                    <a:solidFill>
                      <a:srgbClr val="E3E48D"/>
                    </a:solidFill>
                  </a:tcPr>
                </a:tc>
                <a:tc>
                  <a:txBody>
                    <a:bodyPr/>
                    <a:lstStyle/>
                    <a:p>
                      <a:pPr algn="ctr"/>
                      <a:r>
                        <a:rPr lang="en-US" sz="1100" dirty="0"/>
                        <a:t>March 3-13, 2022</a:t>
                      </a:r>
                    </a:p>
                  </a:txBody>
                  <a:tcPr anchor="ctr">
                    <a:solidFill>
                      <a:srgbClr val="E3E48D"/>
                    </a:solidFill>
                  </a:tcPr>
                </a:tc>
                <a:tc>
                  <a:txBody>
                    <a:body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US" sz="1100" b="1" dirty="0"/>
                        <a:t>System Blackout and conversion - Systems will NOT be available:</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US" sz="1100" dirty="0"/>
                        <a:t>SRS, Pennant Accounts, Advisor InTouch, Penn InTouch, and Courses InTouch</a:t>
                      </a:r>
                    </a:p>
                  </a:txBody>
                  <a:tcPr anchor="ctr">
                    <a:solidFill>
                      <a:srgbClr val="E3E48D"/>
                    </a:solidFill>
                  </a:tcPr>
                </a:tc>
                <a:tc>
                  <a:txBody>
                    <a:body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US" sz="1400" kern="1200" dirty="0">
                          <a:solidFill>
                            <a:schemeClr val="tx1"/>
                          </a:solidFill>
                          <a:effectLst/>
                          <a:latin typeface="+mn-lt"/>
                          <a:ea typeface="+mn-ea"/>
                          <a:cs typeface="+mn-cs"/>
                        </a:rPr>
                        <a:t>WHSE and DWHE available, but no new data loaded during system blackout</a:t>
                      </a:r>
                    </a:p>
                  </a:txBody>
                  <a:tcPr anchor="ctr">
                    <a:solidFill>
                      <a:srgbClr val="E3E48D"/>
                    </a:solidFill>
                  </a:tcPr>
                </a:tc>
                <a:extLst>
                  <a:ext uri="{0D108BD9-81ED-4DB2-BD59-A6C34878D82A}">
                    <a16:rowId xmlns:a16="http://schemas.microsoft.com/office/drawing/2014/main" val="1628155682"/>
                  </a:ext>
                </a:extLst>
              </a:tr>
              <a:tr h="666743">
                <a:tc>
                  <a:txBody>
                    <a:bodyPr/>
                    <a:lstStyle/>
                    <a:p>
                      <a:pPr algn="ctr"/>
                      <a:r>
                        <a:rPr lang="en-US" sz="1100" dirty="0"/>
                        <a:t>3.</a:t>
                      </a:r>
                    </a:p>
                  </a:txBody>
                  <a:tcPr anchor="ctr">
                    <a:solidFill>
                      <a:schemeClr val="bg1"/>
                    </a:solidFill>
                  </a:tcPr>
                </a:tc>
                <a:tc>
                  <a:txBody>
                    <a:bodyPr/>
                    <a:lstStyle/>
                    <a:p>
                      <a:pPr algn="ctr"/>
                      <a:r>
                        <a:rPr lang="en-US" sz="1100" dirty="0"/>
                        <a:t>March 14, 2022</a:t>
                      </a:r>
                    </a:p>
                  </a:txBody>
                  <a:tcPr anchor="ctr">
                    <a:solidFill>
                      <a:schemeClr val="bg1"/>
                    </a:solidFill>
                  </a:tcPr>
                </a:tc>
                <a:tc>
                  <a:txBody>
                    <a:bodyPr/>
                    <a:lstStyle/>
                    <a:p>
                      <a:pPr marL="0" indent="0">
                        <a:spcAft>
                          <a:spcPts val="600"/>
                        </a:spcAft>
                        <a:buFont typeface="Arial" panose="020B0604020202020204" pitchFamily="34" charset="0"/>
                        <a:buNone/>
                      </a:pPr>
                      <a:r>
                        <a:rPr lang="en-US" sz="1100" b="1" dirty="0"/>
                        <a:t>Go-Live</a:t>
                      </a:r>
                    </a:p>
                    <a:p>
                      <a:pPr marL="0" indent="0">
                        <a:spcAft>
                          <a:spcPts val="600"/>
                        </a:spcAft>
                        <a:buFont typeface="Arial" panose="020B0604020202020204" pitchFamily="34" charset="0"/>
                        <a:buNone/>
                      </a:pPr>
                      <a:r>
                        <a:rPr lang="en-US" sz="1100" b="0" dirty="0"/>
                        <a:t>After Go-Live, SRS will continue to be updated with any changes to </a:t>
                      </a:r>
                      <a:br>
                        <a:rPr lang="en-US" sz="1100" b="0" dirty="0"/>
                      </a:br>
                      <a:r>
                        <a:rPr lang="en-US" sz="1100" b="0" dirty="0"/>
                        <a:t>Spring 2022 information</a:t>
                      </a:r>
                    </a:p>
                  </a:txBody>
                  <a:tcPr anchor="ctr">
                    <a:solidFill>
                      <a:schemeClr val="bg1"/>
                    </a:solidFill>
                  </a:tcPr>
                </a:tc>
                <a:tc rowSpan="3">
                  <a:txBody>
                    <a:bodyPr/>
                    <a:lstStyle/>
                    <a:p>
                      <a:pPr marL="0" indent="0" algn="ctr">
                        <a:spcAft>
                          <a:spcPts val="600"/>
                        </a:spcAft>
                        <a:buFont typeface="Arial" panose="020B0604020202020204" pitchFamily="34" charset="0"/>
                        <a:buNone/>
                      </a:pPr>
                      <a:r>
                        <a:rPr lang="en-US" sz="1400" b="0" dirty="0"/>
                        <a:t>Starting the week of 3/14:</a:t>
                      </a:r>
                    </a:p>
                    <a:p>
                      <a:pPr marL="0" indent="0" algn="ctr">
                        <a:spcAft>
                          <a:spcPts val="600"/>
                        </a:spcAft>
                        <a:buFont typeface="Arial" panose="020B0604020202020204" pitchFamily="34" charset="0"/>
                        <a:buNone/>
                      </a:pPr>
                      <a:r>
                        <a:rPr lang="en-US" sz="1400" b="1" dirty="0"/>
                        <a:t>All student data in production WHSE</a:t>
                      </a:r>
                    </a:p>
                    <a:p>
                      <a:pPr marL="0" indent="0" algn="l">
                        <a:spcAft>
                          <a:spcPts val="600"/>
                        </a:spcAft>
                        <a:buFont typeface="Arial" panose="020B0604020202020204" pitchFamily="34" charset="0"/>
                        <a:buNone/>
                      </a:pPr>
                      <a:r>
                        <a:rPr lang="en-US" sz="1400" b="0" dirty="0"/>
                        <a:t>Legacy collection: Spring 2022 reporting</a:t>
                      </a:r>
                    </a:p>
                    <a:p>
                      <a:pPr marL="0" indent="0" algn="l">
                        <a:spcAft>
                          <a:spcPts val="600"/>
                        </a:spcAft>
                        <a:buFont typeface="Arial" panose="020B0604020202020204" pitchFamily="34" charset="0"/>
                        <a:buNone/>
                      </a:pPr>
                      <a:r>
                        <a:rPr lang="en-US" sz="1400" b="0" dirty="0"/>
                        <a:t>Pennant Student Records: Summer 2022 and beyond</a:t>
                      </a:r>
                    </a:p>
                    <a:p>
                      <a:pPr marL="0" indent="0">
                        <a:spcAft>
                          <a:spcPts val="600"/>
                        </a:spcAft>
                        <a:buFont typeface="Arial" panose="020B0604020202020204" pitchFamily="34" charset="0"/>
                        <a:buNone/>
                      </a:pPr>
                      <a:r>
                        <a:rPr lang="en-US" sz="1400" b="0" dirty="0"/>
                        <a:t>Also use Pennant Student Records for most up-to-date student addresses and email addresses, and Pennant Student Records will have pre-2022 academic history.</a:t>
                      </a:r>
                    </a:p>
                    <a:p>
                      <a:pPr marL="0" indent="0">
                        <a:spcAft>
                          <a:spcPts val="600"/>
                        </a:spcAft>
                        <a:buFont typeface="Arial" panose="020B0604020202020204" pitchFamily="34" charset="0"/>
                        <a:buNone/>
                      </a:pPr>
                      <a:endParaRPr lang="en-US" sz="1000" b="0" dirty="0"/>
                    </a:p>
                    <a:p>
                      <a:pPr marL="0" indent="0" algn="r">
                        <a:spcAft>
                          <a:spcPts val="600"/>
                        </a:spcAft>
                        <a:buFont typeface="Arial" panose="020B0604020202020204" pitchFamily="34" charset="0"/>
                        <a:buNone/>
                      </a:pPr>
                      <a:r>
                        <a:rPr lang="en-US" sz="1000" b="0" dirty="0"/>
                        <a:t>(DWHE will continue to be our test/dev environment </a:t>
                      </a:r>
                      <a:br>
                        <a:rPr lang="en-US" sz="1000" b="0" dirty="0"/>
                      </a:br>
                      <a:r>
                        <a:rPr lang="en-US" sz="1000" b="0" dirty="0"/>
                        <a:t>for future enhancements)</a:t>
                      </a:r>
                    </a:p>
                  </a:txBody>
                  <a:tcPr anchor="ctr">
                    <a:solidFill>
                      <a:schemeClr val="bg1"/>
                    </a:solidFill>
                  </a:tcPr>
                </a:tc>
                <a:extLst>
                  <a:ext uri="{0D108BD9-81ED-4DB2-BD59-A6C34878D82A}">
                    <a16:rowId xmlns:a16="http://schemas.microsoft.com/office/drawing/2014/main" val="2015637391"/>
                  </a:ext>
                </a:extLst>
              </a:tr>
              <a:tr h="679943">
                <a:tc>
                  <a:txBody>
                    <a:bodyPr/>
                    <a:lstStyle/>
                    <a:p>
                      <a:pPr algn="ctr"/>
                      <a:r>
                        <a:rPr lang="en-US" sz="1100" dirty="0"/>
                        <a:t>4</a:t>
                      </a:r>
                    </a:p>
                  </a:txBody>
                  <a:tcPr anchor="ctr">
                    <a:solidFill>
                      <a:schemeClr val="bg1"/>
                    </a:solidFill>
                  </a:tcPr>
                </a:tc>
                <a:tc>
                  <a:txBody>
                    <a:bodyPr/>
                    <a:lstStyle/>
                    <a:p>
                      <a:pPr algn="ctr"/>
                      <a:r>
                        <a:rPr lang="en-US" sz="1100" dirty="0"/>
                        <a:t>April 4, 2022</a:t>
                      </a:r>
                    </a:p>
                  </a:txBody>
                  <a:tcPr anchor="ctr">
                    <a:solidFill>
                      <a:schemeClr val="bg1"/>
                    </a:solidFill>
                  </a:tcPr>
                </a:tc>
                <a:tc>
                  <a:txBody>
                    <a:bodyPr/>
                    <a:lstStyle/>
                    <a:p>
                      <a:pPr marL="0" indent="0">
                        <a:spcAft>
                          <a:spcPts val="600"/>
                        </a:spcAft>
                        <a:buFont typeface="Arial" panose="020B0604020202020204" pitchFamily="34" charset="0"/>
                        <a:buNone/>
                      </a:pPr>
                      <a:r>
                        <a:rPr lang="en-US" sz="1100" b="1" dirty="0"/>
                        <a:t>System Opens to Students</a:t>
                      </a:r>
                      <a:r>
                        <a:rPr lang="en-US" sz="1100" b="0" dirty="0"/>
                        <a:t> </a:t>
                      </a:r>
                    </a:p>
                    <a:p>
                      <a:pPr marL="0" indent="0">
                        <a:spcAft>
                          <a:spcPts val="600"/>
                        </a:spcAft>
                        <a:buFont typeface="Arial" panose="020B0604020202020204" pitchFamily="34" charset="0"/>
                        <a:buNone/>
                      </a:pPr>
                      <a:r>
                        <a:rPr lang="en-US" sz="1100" b="0" dirty="0"/>
                        <a:t>Students will gain access to new course registration and academic planning tools (provides 3-week window for administrators and faculty to validate data in new systems before students gain access)</a:t>
                      </a:r>
                    </a:p>
                  </a:txBody>
                  <a:tcPr anchor="ctr">
                    <a:solidFill>
                      <a:schemeClr val="bg1"/>
                    </a:solidFill>
                  </a:tcPr>
                </a:tc>
                <a:tc vMerge="1">
                  <a:txBody>
                    <a:bodyPr/>
                    <a:lstStyle/>
                    <a:p>
                      <a:pPr marL="0" indent="0">
                        <a:spcAft>
                          <a:spcPts val="600"/>
                        </a:spcAft>
                        <a:buFont typeface="Arial" panose="020B0604020202020204" pitchFamily="34" charset="0"/>
                        <a:buNone/>
                      </a:pPr>
                      <a:endParaRPr lang="en-US" sz="1100" b="0" dirty="0"/>
                    </a:p>
                  </a:txBody>
                  <a:tcPr anchor="ctr">
                    <a:solidFill>
                      <a:schemeClr val="bg1"/>
                    </a:solidFill>
                  </a:tcPr>
                </a:tc>
                <a:extLst>
                  <a:ext uri="{0D108BD9-81ED-4DB2-BD59-A6C34878D82A}">
                    <a16:rowId xmlns:a16="http://schemas.microsoft.com/office/drawing/2014/main" val="1754538353"/>
                  </a:ext>
                </a:extLst>
              </a:tr>
              <a:tr h="679943">
                <a:tc>
                  <a:txBody>
                    <a:bodyPr/>
                    <a:lstStyle/>
                    <a:p>
                      <a:pPr algn="ctr"/>
                      <a:r>
                        <a:rPr lang="en-US" sz="1100" dirty="0"/>
                        <a:t>5.</a:t>
                      </a:r>
                    </a:p>
                  </a:txBody>
                  <a:tcPr anchor="ctr">
                    <a:solidFill>
                      <a:schemeClr val="bg1"/>
                    </a:solidFill>
                  </a:tcPr>
                </a:tc>
                <a:tc>
                  <a:txBody>
                    <a:bodyPr/>
                    <a:lstStyle/>
                    <a:p>
                      <a:pPr algn="ctr"/>
                      <a:r>
                        <a:rPr lang="en-US" sz="1100" dirty="0"/>
                        <a:t>April 18–May 1, 2022 </a:t>
                      </a:r>
                    </a:p>
                  </a:txBody>
                  <a:tcPr anchor="ctr">
                    <a:solidFill>
                      <a:schemeClr val="bg1"/>
                    </a:solidFill>
                  </a:tcPr>
                </a:tc>
                <a:tc>
                  <a:txBody>
                    <a:bodyPr/>
                    <a:lstStyle/>
                    <a:p>
                      <a:pPr marL="0" indent="0">
                        <a:spcAft>
                          <a:spcPts val="600"/>
                        </a:spcAft>
                        <a:buFont typeface="Arial" panose="020B0604020202020204" pitchFamily="34" charset="0"/>
                        <a:buNone/>
                      </a:pPr>
                      <a:r>
                        <a:rPr lang="en-US" sz="1100" b="1" dirty="0"/>
                        <a:t>Summer 2022 &amp; Fall 2022 Course Registration</a:t>
                      </a:r>
                    </a:p>
                    <a:p>
                      <a:pPr marL="171450" indent="-171450">
                        <a:spcAft>
                          <a:spcPts val="600"/>
                        </a:spcAft>
                        <a:buFont typeface="Arial" panose="020B0604020202020204" pitchFamily="34" charset="0"/>
                        <a:buChar char="•"/>
                      </a:pPr>
                      <a:r>
                        <a:rPr lang="en-US" sz="1100" b="0" dirty="0"/>
                        <a:t>April 18: Start of Summer 2022 Registration</a:t>
                      </a:r>
                    </a:p>
                    <a:p>
                      <a:pPr marL="171450" indent="-171450">
                        <a:spcAft>
                          <a:spcPts val="600"/>
                        </a:spcAft>
                        <a:buFont typeface="Arial" panose="020B0604020202020204" pitchFamily="34" charset="0"/>
                        <a:buChar char="•"/>
                      </a:pPr>
                      <a:r>
                        <a:rPr lang="en-US" sz="1100" b="0" dirty="0"/>
                        <a:t>April 18–May 1: Fall 2022 Advance Registration</a:t>
                      </a:r>
                    </a:p>
                  </a:txBody>
                  <a:tcPr anchor="ctr">
                    <a:solidFill>
                      <a:schemeClr val="bg1"/>
                    </a:solidFill>
                  </a:tcPr>
                </a:tc>
                <a:tc vMerge="1">
                  <a:txBody>
                    <a:bodyPr/>
                    <a:lstStyle/>
                    <a:p>
                      <a:pPr marL="171450" indent="-171450">
                        <a:spcAft>
                          <a:spcPts val="600"/>
                        </a:spcAft>
                        <a:buFont typeface="Arial" panose="020B0604020202020204" pitchFamily="34" charset="0"/>
                        <a:buChar char="•"/>
                      </a:pPr>
                      <a:endParaRPr lang="en-US" sz="1100" b="0" dirty="0"/>
                    </a:p>
                  </a:txBody>
                  <a:tcPr anchor="ctr">
                    <a:solidFill>
                      <a:schemeClr val="bg1"/>
                    </a:solidFill>
                  </a:tcPr>
                </a:tc>
                <a:extLst>
                  <a:ext uri="{0D108BD9-81ED-4DB2-BD59-A6C34878D82A}">
                    <a16:rowId xmlns:a16="http://schemas.microsoft.com/office/drawing/2014/main" val="1523725949"/>
                  </a:ext>
                </a:extLst>
              </a:tr>
            </a:tbl>
          </a:graphicData>
        </a:graphic>
      </p:graphicFrame>
    </p:spTree>
    <p:extLst>
      <p:ext uri="{BB962C8B-B14F-4D97-AF65-F5344CB8AC3E}">
        <p14:creationId xmlns:p14="http://schemas.microsoft.com/office/powerpoint/2010/main" val="413446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p:txBody>
          <a:bodyPr>
            <a:noAutofit/>
          </a:bodyPr>
          <a:lstStyle/>
          <a:p>
            <a:pPr marR="0" lvl="0">
              <a:lnSpc>
                <a:spcPct val="107000"/>
              </a:lnSpc>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Changes coming to the Pennant Accounts universe</a:t>
            </a: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975F00F-A41F-4F02-AA98-BC95166214C6}"/>
              </a:ext>
            </a:extLst>
          </p:cNvPr>
          <p:cNvSpPr>
            <a:spLocks noGrp="1"/>
          </p:cNvSpPr>
          <p:nvPr>
            <p:ph idx="1"/>
          </p:nvPr>
        </p:nvSpPr>
        <p:spPr/>
        <p:txBody>
          <a:bodyPr>
            <a:normAutofit fontScale="85000" lnSpcReduction="10000"/>
          </a:bodyPr>
          <a:lstStyle/>
          <a:p>
            <a:r>
              <a:rPr lang="en-US" dirty="0"/>
              <a:t>Pennant Accounts currently contains tables from both the Banner student billing system and from the legacy SRS student records system.</a:t>
            </a:r>
          </a:p>
          <a:p>
            <a:r>
              <a:rPr lang="en-US" dirty="0"/>
              <a:t>During the cut-over period in early March, when systems are “frozen,” the warehouse and BI universes will still be available. However, during that window is when we are going to make changes to the Pennant Accounts universe.</a:t>
            </a:r>
          </a:p>
          <a:p>
            <a:pPr marL="457200" indent="-457200">
              <a:buFont typeface="+mj-lt"/>
              <a:buAutoNum type="arabicPeriod"/>
            </a:pPr>
            <a:r>
              <a:rPr lang="en-US" dirty="0"/>
              <a:t>We will make a copy of the existing universe, and name it “Pennant Accounts – Old”. That universe, pointing to the legacy data, will remain available so that you can continue to look at things “the old way” if needed.</a:t>
            </a:r>
          </a:p>
          <a:p>
            <a:pPr marL="457200" indent="-457200">
              <a:buFont typeface="+mj-lt"/>
              <a:buAutoNum type="arabicPeriod"/>
            </a:pPr>
            <a:r>
              <a:rPr lang="en-US" dirty="0"/>
              <a:t>The universe named “Pennant Accounts” will then be updated to use the new data from the Pennant Student Records tables. Data from the billing tables will remain unchanged. We will let you know when the universe is ready to use again.</a:t>
            </a:r>
          </a:p>
          <a:p>
            <a:pPr marL="457200" indent="-457200">
              <a:buFont typeface="+mj-lt"/>
              <a:buAutoNum type="arabicPeriod"/>
            </a:pPr>
            <a:r>
              <a:rPr lang="en-US" dirty="0"/>
              <a:t>Most student records objects in the universe will remain, even though the underlying data will change. You will see some new data elements available that weren’t there before.  Your queries will not break, but the results will look different than they did before things changed.</a:t>
            </a:r>
          </a:p>
          <a:p>
            <a:r>
              <a:rPr lang="en-US" b="1" dirty="0"/>
              <a:t>In preparation for the cut-over, we strongly recommend that you run your Pennant Accounts reports and save the results </a:t>
            </a:r>
            <a:r>
              <a:rPr lang="en-US" b="1" i="1" dirty="0"/>
              <a:t>before March 2</a:t>
            </a:r>
            <a:r>
              <a:rPr lang="en-US" b="1" i="1" baseline="30000" dirty="0"/>
              <a:t>nd</a:t>
            </a:r>
            <a:r>
              <a:rPr lang="en-US" b="1" dirty="0"/>
              <a:t>.</a:t>
            </a: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10, 2022</a:t>
            </a:r>
          </a:p>
        </p:txBody>
      </p:sp>
    </p:spTree>
    <p:extLst>
      <p:ext uri="{BB962C8B-B14F-4D97-AF65-F5344CB8AC3E}">
        <p14:creationId xmlns:p14="http://schemas.microsoft.com/office/powerpoint/2010/main" val="18475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p:txBody>
          <a:bodyPr>
            <a:noAutofit/>
          </a:bodyPr>
          <a:lstStyle/>
          <a:p>
            <a:pPr marR="0" lvl="0">
              <a:lnSpc>
                <a:spcPct val="107000"/>
              </a:lnSpc>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Changes coming to the PRESENT_PERIOD table</a:t>
            </a: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1F8758-110B-47BE-9274-D26B649DC808}"/>
              </a:ext>
            </a:extLst>
          </p:cNvPr>
          <p:cNvSpPr>
            <a:spLocks noGrp="1"/>
          </p:cNvSpPr>
          <p:nvPr>
            <p:ph idx="1"/>
          </p:nvPr>
        </p:nvSpPr>
        <p:spPr/>
        <p:txBody>
          <a:bodyPr>
            <a:normAutofit lnSpcReduction="10000"/>
          </a:bodyPr>
          <a:lstStyle/>
          <a:p>
            <a:r>
              <a:rPr lang="en-US" dirty="0"/>
              <a:t>DWADMIN.PRESENT_PERIOD contains exactly one row, with numerous columns.</a:t>
            </a:r>
            <a:br>
              <a:rPr lang="en-US" dirty="0"/>
            </a:br>
            <a:r>
              <a:rPr lang="en-US" dirty="0"/>
              <a:t>The academic terms columns in PRESENT_PERIOD are currently in SRS format and will remain so until the end of the Spring 2022 term.</a:t>
            </a:r>
          </a:p>
          <a:p>
            <a:pPr marL="0" indent="0">
              <a:buNone/>
            </a:pPr>
            <a:endParaRPr lang="en-US" dirty="0"/>
          </a:p>
          <a:p>
            <a:endParaRPr lang="en-US" dirty="0"/>
          </a:p>
          <a:p>
            <a:r>
              <a:rPr lang="en-US" dirty="0"/>
              <a:t>When we switch from Spring to Summer, all of the academic terms in PRESENT_PERIOD will be in Banner Format. </a:t>
            </a:r>
          </a:p>
          <a:p>
            <a:endParaRPr lang="en-US" dirty="0"/>
          </a:p>
          <a:p>
            <a:endParaRPr lang="en-US" dirty="0"/>
          </a:p>
          <a:p>
            <a:r>
              <a:rPr lang="en-US" i="1" dirty="0"/>
              <a:t>The new format will not be in PRESENT_PERIOD before Summer 2022, and the old format will not be in PRESENT_PERIOD once we cut over to Summer 2022</a:t>
            </a:r>
            <a:endParaRPr lang="en-US" dirty="0"/>
          </a:p>
          <a:p>
            <a:endParaRPr lang="en-US" dirty="0"/>
          </a:p>
          <a:p>
            <a:endParaRPr lang="en-US" dirty="0"/>
          </a:p>
          <a:p>
            <a:endParaRPr lang="en-US" dirty="0"/>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10, 2022</a:t>
            </a:r>
          </a:p>
        </p:txBody>
      </p:sp>
      <p:pic>
        <p:nvPicPr>
          <p:cNvPr id="8" name="Picture 7">
            <a:extLst>
              <a:ext uri="{FF2B5EF4-FFF2-40B4-BE49-F238E27FC236}">
                <a16:creationId xmlns:a16="http://schemas.microsoft.com/office/drawing/2014/main" id="{F78D31CD-0E58-4ABA-9F5C-0655E745BE67}"/>
              </a:ext>
            </a:extLst>
          </p:cNvPr>
          <p:cNvPicPr>
            <a:picLocks noChangeAspect="1"/>
          </p:cNvPicPr>
          <p:nvPr/>
        </p:nvPicPr>
        <p:blipFill>
          <a:blip r:embed="rId2"/>
          <a:stretch>
            <a:fillRect/>
          </a:stretch>
        </p:blipFill>
        <p:spPr>
          <a:xfrm>
            <a:off x="1466441" y="2753531"/>
            <a:ext cx="9842090" cy="510928"/>
          </a:xfrm>
          <a:prstGeom prst="rect">
            <a:avLst/>
          </a:prstGeom>
        </p:spPr>
      </p:pic>
      <p:pic>
        <p:nvPicPr>
          <p:cNvPr id="12" name="Picture 11">
            <a:extLst>
              <a:ext uri="{FF2B5EF4-FFF2-40B4-BE49-F238E27FC236}">
                <a16:creationId xmlns:a16="http://schemas.microsoft.com/office/drawing/2014/main" id="{28992BE0-E086-44F3-AC5C-FD690F34F570}"/>
              </a:ext>
            </a:extLst>
          </p:cNvPr>
          <p:cNvPicPr>
            <a:picLocks noChangeAspect="1"/>
          </p:cNvPicPr>
          <p:nvPr/>
        </p:nvPicPr>
        <p:blipFill>
          <a:blip r:embed="rId3"/>
          <a:stretch>
            <a:fillRect/>
          </a:stretch>
        </p:blipFill>
        <p:spPr>
          <a:xfrm>
            <a:off x="902260" y="4172256"/>
            <a:ext cx="10970451" cy="412963"/>
          </a:xfrm>
          <a:prstGeom prst="rect">
            <a:avLst/>
          </a:prstGeom>
        </p:spPr>
      </p:pic>
      <mc:AlternateContent xmlns:mc="http://schemas.openxmlformats.org/markup-compatibility/2006" xmlns:p14="http://schemas.microsoft.com/office/powerpoint/2010/main">
        <mc:Choice Requires="p14">
          <p:contentPart p14:bwMode="auto" r:id="rId4">
            <p14:nvContentPartPr>
              <p14:cNvPr id="7" name="Ink 6">
                <a:extLst>
                  <a:ext uri="{FF2B5EF4-FFF2-40B4-BE49-F238E27FC236}">
                    <a16:creationId xmlns:a16="http://schemas.microsoft.com/office/drawing/2014/main" id="{887D044C-59A9-4ED8-8A0F-695B47EAA7D1}"/>
                  </a:ext>
                </a:extLst>
              </p14:cNvPr>
              <p14:cNvContentPartPr/>
              <p14:nvPr/>
            </p14:nvContentPartPr>
            <p14:xfrm>
              <a:off x="13234661" y="2492318"/>
              <a:ext cx="2160" cy="360"/>
            </p14:xfrm>
          </p:contentPart>
        </mc:Choice>
        <mc:Fallback xmlns="">
          <p:pic>
            <p:nvPicPr>
              <p:cNvPr id="7" name="Ink 6">
                <a:extLst>
                  <a:ext uri="{FF2B5EF4-FFF2-40B4-BE49-F238E27FC236}">
                    <a16:creationId xmlns:a16="http://schemas.microsoft.com/office/drawing/2014/main" id="{887D044C-59A9-4ED8-8A0F-695B47EAA7D1}"/>
                  </a:ext>
                </a:extLst>
              </p:cNvPr>
              <p:cNvPicPr/>
              <p:nvPr/>
            </p:nvPicPr>
            <p:blipFill>
              <a:blip r:embed="rId5"/>
              <a:stretch>
                <a:fillRect/>
              </a:stretch>
            </p:blipFill>
            <p:spPr>
              <a:xfrm>
                <a:off x="13223861" y="2483318"/>
                <a:ext cx="23328" cy="18000"/>
              </a:xfrm>
              <a:prstGeom prst="rect">
                <a:avLst/>
              </a:prstGeom>
            </p:spPr>
          </p:pic>
        </mc:Fallback>
      </mc:AlternateContent>
    </p:spTree>
    <p:extLst>
      <p:ext uri="{BB962C8B-B14F-4D97-AF65-F5344CB8AC3E}">
        <p14:creationId xmlns:p14="http://schemas.microsoft.com/office/powerpoint/2010/main" val="1656021073"/>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6833</TotalTime>
  <Words>1440</Words>
  <Application>Microsoft Office PowerPoint</Application>
  <PresentationFormat>Widescreen</PresentationFormat>
  <Paragraphs>138</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Retrospect</vt:lpstr>
      <vt:lpstr>PowerPoint Presentation</vt:lpstr>
      <vt:lpstr>Remote Meetings Best Practices</vt:lpstr>
      <vt:lpstr>Agenda</vt:lpstr>
      <vt:lpstr>Announcements</vt:lpstr>
      <vt:lpstr>Recent changes to Pennant Student Records in the warehouse</vt:lpstr>
      <vt:lpstr>Course Sections report</vt:lpstr>
      <vt:lpstr>Cutover to Pennant – timing considerations</vt:lpstr>
      <vt:lpstr>Changes coming to the Pennant Accounts universe</vt:lpstr>
      <vt:lpstr>Changes coming to the PRESENT_PERIOD table</vt:lpstr>
      <vt:lpstr>PRESENT_PERIOD, continued</vt:lpstr>
      <vt:lpstr>Alternate method for finding just the CURRENT academic terms</vt:lpstr>
      <vt:lpstr>Alternate method for finding all the academic terms</vt:lpstr>
      <vt:lpstr>Upcoming meetings</vt:lpstr>
      <vt:lpstr>Wrap-up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Collins, Susan Jennifer</dc:creator>
  <cp:lastModifiedBy>Collins, Susan Jennifer</cp:lastModifiedBy>
  <cp:revision>395</cp:revision>
  <dcterms:created xsi:type="dcterms:W3CDTF">2020-03-09T13:56:43Z</dcterms:created>
  <dcterms:modified xsi:type="dcterms:W3CDTF">2022-02-10T18:02:27Z</dcterms:modified>
</cp:coreProperties>
</file>