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70" r:id="rId2"/>
    <p:sldId id="286" r:id="rId3"/>
    <p:sldId id="271" r:id="rId4"/>
    <p:sldId id="298" r:id="rId5"/>
    <p:sldId id="303" r:id="rId6"/>
    <p:sldId id="304" r:id="rId7"/>
    <p:sldId id="299" r:id="rId8"/>
    <p:sldId id="300" r:id="rId9"/>
    <p:sldId id="301" r:id="rId10"/>
    <p:sldId id="310" r:id="rId11"/>
    <p:sldId id="302" r:id="rId12"/>
    <p:sldId id="306" r:id="rId13"/>
    <p:sldId id="305" r:id="rId14"/>
    <p:sldId id="307" r:id="rId15"/>
    <p:sldId id="308" r:id="rId16"/>
    <p:sldId id="309" r:id="rId17"/>
    <p:sldId id="28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CFDED0-3C23-4C30-873E-BDDAD8D4F8A3}" v="6" dt="2021-12-07T21:38:40.6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471" autoAdjust="0"/>
    <p:restoredTop sz="96357" autoAdjust="0"/>
  </p:normalViewPr>
  <p:slideViewPr>
    <p:cSldViewPr snapToGrid="0">
      <p:cViewPr varScale="1">
        <p:scale>
          <a:sx n="66" d="100"/>
          <a:sy n="66" d="100"/>
        </p:scale>
        <p:origin x="956" y="32"/>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5CEC136-8F10-41F8-A063-C8A3A2ABE58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90EDA9B-2D69-4239-A072-A25C8E2DCB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4A1F20-13A9-41F9-950D-7B2A60166161}" type="datetimeFigureOut">
              <a:rPr lang="en-US" smtClean="0"/>
              <a:t>12/9/2021</a:t>
            </a:fld>
            <a:endParaRPr lang="en-US"/>
          </a:p>
        </p:txBody>
      </p:sp>
      <p:sp>
        <p:nvSpPr>
          <p:cNvPr id="4" name="Footer Placeholder 3">
            <a:extLst>
              <a:ext uri="{FF2B5EF4-FFF2-40B4-BE49-F238E27FC236}">
                <a16:creationId xmlns:a16="http://schemas.microsoft.com/office/drawing/2014/main" id="{3F5E71DB-0849-4828-B58F-D75790B6044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17C456D-9376-4F8B-A7C7-D49FEF6ABF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9C6FF6-3E9E-4E86-A5BE-3FB444FC2EE0}" type="slidenum">
              <a:rPr lang="en-US" smtClean="0"/>
              <a:t>‹#›</a:t>
            </a:fld>
            <a:endParaRPr lang="en-US"/>
          </a:p>
        </p:txBody>
      </p:sp>
    </p:spTree>
    <p:extLst>
      <p:ext uri="{BB962C8B-B14F-4D97-AF65-F5344CB8AC3E}">
        <p14:creationId xmlns:p14="http://schemas.microsoft.com/office/powerpoint/2010/main" val="3194157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D22C16-4412-44DB-8BDD-44297705834F}" type="datetimeFigureOut">
              <a:rPr lang="en-US" smtClean="0"/>
              <a:t>12/9/2021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D0B151-57E1-4B3E-927D-6CAB4D636066}" type="slidenum">
              <a:rPr lang="en-US" smtClean="0"/>
              <a:t>‹#›</a:t>
            </a:fld>
            <a:endParaRPr lang="en-US"/>
          </a:p>
        </p:txBody>
      </p:sp>
    </p:spTree>
    <p:extLst>
      <p:ext uri="{BB962C8B-B14F-4D97-AF65-F5344CB8AC3E}">
        <p14:creationId xmlns:p14="http://schemas.microsoft.com/office/powerpoint/2010/main" val="3084853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D0B151-57E1-4B3E-927D-6CAB4D636066}" type="slidenum">
              <a:rPr lang="en-US" smtClean="0"/>
              <a:t>2</a:t>
            </a:fld>
            <a:endParaRPr lang="en-US"/>
          </a:p>
        </p:txBody>
      </p:sp>
    </p:spTree>
    <p:extLst>
      <p:ext uri="{BB962C8B-B14F-4D97-AF65-F5344CB8AC3E}">
        <p14:creationId xmlns:p14="http://schemas.microsoft.com/office/powerpoint/2010/main" val="759687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192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70823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974902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15735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12124F-2DB4-464F-B60E-6E587D1CEA3A}"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274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12124F-2DB4-464F-B60E-6E587D1CEA3A}" type="datetimeFigureOut">
              <a:rPr lang="en-US" smtClean="0"/>
              <a:t>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135103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12124F-2DB4-464F-B60E-6E587D1CEA3A}" type="datetimeFigureOut">
              <a:rPr lang="en-US" smtClean="0"/>
              <a:t>12/9/2021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513140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12124F-2DB4-464F-B60E-6E587D1CEA3A}" type="datetimeFigureOut">
              <a:rPr lang="en-US" smtClean="0"/>
              <a:t>12/9/2021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676835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512124F-2DB4-464F-B60E-6E587D1CEA3A}" type="datetimeFigureOut">
              <a:rPr lang="en-US" smtClean="0"/>
              <a:t>12/9/2021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66188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512124F-2DB4-464F-B60E-6E587D1CEA3A}" type="datetimeFigureOut">
              <a:rPr lang="en-US" smtClean="0"/>
              <a:t>12/9/2021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E9E4CE9-7A89-4DFB-913B-24F3150ADFB5}" type="slidenum">
              <a:rPr lang="en-US" smtClean="0"/>
              <a:t>‹#›</a:t>
            </a:fld>
            <a:endParaRPr lang="en-US"/>
          </a:p>
        </p:txBody>
      </p:sp>
    </p:spTree>
    <p:extLst>
      <p:ext uri="{BB962C8B-B14F-4D97-AF65-F5344CB8AC3E}">
        <p14:creationId xmlns:p14="http://schemas.microsoft.com/office/powerpoint/2010/main" val="186653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12124F-2DB4-464F-B60E-6E587D1CEA3A}" type="datetimeFigureOut">
              <a:rPr lang="en-US" smtClean="0"/>
              <a:t>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314587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512124F-2DB4-464F-B60E-6E587D1CEA3A}" type="datetimeFigureOut">
              <a:rPr lang="en-US" smtClean="0"/>
              <a:t>12/9/2021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E9E4CE9-7A89-4DFB-913B-24F3150ADFB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6795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mailto:student-wh@lists.upenn.edu" TargetMode="External"/><Relationship Id="rId2" Type="http://schemas.openxmlformats.org/officeDocument/2006/relationships/hyperlink" Target="mailto:da-staff@isc.upenn.edu"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E0DED3-344C-4204-B96E-A7DEA9FF6EF3}"/>
              </a:ext>
            </a:extLst>
          </p:cNvPr>
          <p:cNvSpPr>
            <a:spLocks noGrp="1"/>
          </p:cNvSpPr>
          <p:nvPr>
            <p:ph type="subTitle" idx="1"/>
          </p:nvPr>
        </p:nvSpPr>
        <p:spPr>
          <a:xfrm>
            <a:off x="1251284" y="1058779"/>
            <a:ext cx="9779933" cy="3014457"/>
          </a:xfrm>
        </p:spPr>
        <p:txBody>
          <a:bodyPr anchor="ctr">
            <a:normAutofit/>
          </a:bodyPr>
          <a:lstStyle/>
          <a:p>
            <a:pPr algn="l"/>
            <a:r>
              <a:rPr lang="en-US" sz="4400" b="1" dirty="0">
                <a:ea typeface="Verdana" panose="020B0604030504040204" pitchFamily="34" charset="0"/>
                <a:cs typeface="Verdana" panose="020B0604030504040204" pitchFamily="34" charset="0"/>
              </a:rPr>
              <a:t>Data Warehouse </a:t>
            </a:r>
          </a:p>
          <a:p>
            <a:pPr algn="l"/>
            <a:r>
              <a:rPr lang="en-US" sz="4400" b="1" dirty="0">
                <a:ea typeface="Verdana" panose="020B0604030504040204" pitchFamily="34" charset="0"/>
                <a:cs typeface="Verdana" panose="020B0604030504040204" pitchFamily="34" charset="0"/>
              </a:rPr>
              <a:t>Student Data User Group</a:t>
            </a:r>
          </a:p>
          <a:p>
            <a:pPr algn="l"/>
            <a:r>
              <a:rPr lang="en-US" sz="4400" b="1" dirty="0">
                <a:ea typeface="Verdana" panose="020B0604030504040204" pitchFamily="34" charset="0"/>
                <a:cs typeface="Verdana" panose="020B0604030504040204" pitchFamily="34" charset="0"/>
              </a:rPr>
              <a:t>DECEMBER 9, 2021</a:t>
            </a:r>
          </a:p>
        </p:txBody>
      </p:sp>
      <p:sp>
        <p:nvSpPr>
          <p:cNvPr id="4" name="Footer Placeholder 2">
            <a:extLst>
              <a:ext uri="{FF2B5EF4-FFF2-40B4-BE49-F238E27FC236}">
                <a16:creationId xmlns:a16="http://schemas.microsoft.com/office/drawing/2014/main" id="{A052FF8E-C06C-4AC6-AF13-2C732A6975FB}"/>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December 9, 2021</a:t>
            </a:r>
          </a:p>
        </p:txBody>
      </p:sp>
    </p:spTree>
    <p:extLst>
      <p:ext uri="{BB962C8B-B14F-4D97-AF65-F5344CB8AC3E}">
        <p14:creationId xmlns:p14="http://schemas.microsoft.com/office/powerpoint/2010/main" val="1101811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r>
              <a:rPr lang="en-US" sz="3600" b="1" dirty="0"/>
              <a:t>ST_ENROLLMENT: some key points to remember *</a:t>
            </a:r>
          </a:p>
        </p:txBody>
      </p:sp>
      <p:sp>
        <p:nvSpPr>
          <p:cNvPr id="3" name="Content Placeholder 2">
            <a:extLst>
              <a:ext uri="{FF2B5EF4-FFF2-40B4-BE49-F238E27FC236}">
                <a16:creationId xmlns:a16="http://schemas.microsoft.com/office/drawing/2014/main" id="{3ECB8B44-CE46-4FE1-92DA-CE8A42B7C667}"/>
              </a:ext>
            </a:extLst>
          </p:cNvPr>
          <p:cNvSpPr>
            <a:spLocks noGrp="1"/>
          </p:cNvSpPr>
          <p:nvPr>
            <p:ph idx="1"/>
          </p:nvPr>
        </p:nvSpPr>
        <p:spPr/>
        <p:txBody>
          <a:bodyPr>
            <a:normAutofit fontScale="92500" lnSpcReduction="10000"/>
          </a:bodyPr>
          <a:lstStyle/>
          <a:p>
            <a:pPr lvl="1">
              <a:buFont typeface="Arial" panose="020B0604020202020204" pitchFamily="34" charset="0"/>
              <a:buChar char="•"/>
            </a:pPr>
            <a:r>
              <a:rPr lang="en-US" sz="2000" dirty="0"/>
              <a:t>One row per term, student, course section</a:t>
            </a:r>
          </a:p>
          <a:p>
            <a:pPr lvl="1">
              <a:buFont typeface="Arial" panose="020B0604020202020204" pitchFamily="34" charset="0"/>
              <a:buChar char="•"/>
            </a:pPr>
            <a:r>
              <a:rPr lang="en-US" sz="2000" dirty="0"/>
              <a:t>Contains both enrollment from academic history as well as the current term</a:t>
            </a:r>
          </a:p>
          <a:p>
            <a:pPr lvl="1">
              <a:buFont typeface="Arial" panose="020B0604020202020204" pitchFamily="34" charset="0"/>
              <a:buChar char="•"/>
            </a:pPr>
            <a:r>
              <a:rPr lang="en-US" sz="2000" dirty="0"/>
              <a:t>For columns with credit information, ST_ENROLLMENT contains both the Banner Units (BU) and the translated units in Penn currency.  For schools that use “CU” credit type, the BU and Penn currency fields will contain identical information.</a:t>
            </a:r>
          </a:p>
          <a:p>
            <a:pPr lvl="1">
              <a:buFont typeface="Arial" panose="020B0604020202020204" pitchFamily="34" charset="0"/>
              <a:buChar char="•"/>
            </a:pPr>
            <a:r>
              <a:rPr lang="en-US" sz="2000" dirty="0"/>
              <a:t>New concepts:  </a:t>
            </a:r>
          </a:p>
          <a:p>
            <a:pPr lvl="2">
              <a:buFont typeface="Arial" panose="020B0604020202020204" pitchFamily="34" charset="0"/>
              <a:buChar char="•"/>
            </a:pPr>
            <a:r>
              <a:rPr lang="en-US" sz="1800" dirty="0"/>
              <a:t>Registration Status - see values in V_REG_STATUS table</a:t>
            </a:r>
          </a:p>
          <a:p>
            <a:pPr lvl="2">
              <a:buFont typeface="Arial" panose="020B0604020202020204" pitchFamily="34" charset="0"/>
              <a:buChar char="•"/>
            </a:pPr>
            <a:r>
              <a:rPr lang="en-US" sz="1800" dirty="0"/>
              <a:t>Grade Mode - similar to SRS “grade type” but with some differences, notably:  PF and </a:t>
            </a:r>
            <a:r>
              <a:rPr lang="en-US" sz="1800" dirty="0" err="1"/>
              <a:t>Aud</a:t>
            </a:r>
            <a:r>
              <a:rPr lang="en-US" sz="1800" dirty="0"/>
              <a:t> are in Reg Status and not Grade Mode</a:t>
            </a:r>
          </a:p>
          <a:p>
            <a:pPr lvl="1">
              <a:buFont typeface="Arial" panose="020B0604020202020204" pitchFamily="34" charset="0"/>
              <a:buChar char="•"/>
            </a:pPr>
            <a:r>
              <a:rPr lang="en-US" sz="2000" dirty="0"/>
              <a:t>Part of Term:</a:t>
            </a:r>
          </a:p>
          <a:p>
            <a:pPr lvl="2">
              <a:buFont typeface="Arial" panose="020B0604020202020204" pitchFamily="34" charset="0"/>
              <a:buChar char="•"/>
            </a:pPr>
            <a:r>
              <a:rPr lang="en-US" sz="1600" dirty="0"/>
              <a:t>Similar to SRS “term sessions”</a:t>
            </a:r>
          </a:p>
          <a:p>
            <a:pPr lvl="2">
              <a:buFont typeface="Arial" panose="020B0604020202020204" pitchFamily="34" charset="0"/>
              <a:buChar char="•"/>
            </a:pPr>
            <a:r>
              <a:rPr lang="en-US" sz="1600" dirty="0"/>
              <a:t>The full term has a POT designation</a:t>
            </a:r>
          </a:p>
          <a:p>
            <a:pPr marL="384048" lvl="2" indent="0">
              <a:buNone/>
            </a:pPr>
            <a:endParaRPr lang="en-US" sz="1600" dirty="0"/>
          </a:p>
          <a:p>
            <a:pPr marL="384048" lvl="2" indent="0">
              <a:buNone/>
            </a:pPr>
            <a:r>
              <a:rPr lang="en-US" sz="1600" dirty="0"/>
              <a:t>* Reporting on student enrollment is complex – please start exploring the data available in the development universe!</a:t>
            </a:r>
          </a:p>
          <a:p>
            <a:endParaRPr lang="en-US" dirty="0"/>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December 9, 2021</a:t>
            </a:r>
          </a:p>
        </p:txBody>
      </p:sp>
    </p:spTree>
    <p:extLst>
      <p:ext uri="{BB962C8B-B14F-4D97-AF65-F5344CB8AC3E}">
        <p14:creationId xmlns:p14="http://schemas.microsoft.com/office/powerpoint/2010/main" val="3249890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4400" b="1" dirty="0"/>
              <a:t>Preview of Degree Works reporting</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December 9, 2021</a:t>
            </a:r>
          </a:p>
        </p:txBody>
      </p:sp>
      <p:sp>
        <p:nvSpPr>
          <p:cNvPr id="3" name="TextBox 2">
            <a:extLst>
              <a:ext uri="{FF2B5EF4-FFF2-40B4-BE49-F238E27FC236}">
                <a16:creationId xmlns:a16="http://schemas.microsoft.com/office/drawing/2014/main" id="{47DC8CDC-3295-472E-ADA6-0CE0C7CECE7F}"/>
              </a:ext>
            </a:extLst>
          </p:cNvPr>
          <p:cNvSpPr txBox="1"/>
          <p:nvPr/>
        </p:nvSpPr>
        <p:spPr>
          <a:xfrm>
            <a:off x="1185644" y="2059535"/>
            <a:ext cx="9462416" cy="2862322"/>
          </a:xfrm>
          <a:prstGeom prst="rect">
            <a:avLst/>
          </a:prstGeom>
          <a:noFill/>
        </p:spPr>
        <p:txBody>
          <a:bodyPr wrap="square" rtlCol="0">
            <a:spAutoFit/>
          </a:bodyPr>
          <a:lstStyle/>
          <a:p>
            <a:r>
              <a:rPr lang="en-US" dirty="0"/>
              <a:t>With move to Pennant Student Records, there will be a move away from Academic Worksheets</a:t>
            </a:r>
          </a:p>
          <a:p>
            <a:endParaRPr lang="en-US" dirty="0"/>
          </a:p>
          <a:p>
            <a:pPr marL="285750" indent="-285750">
              <a:buFont typeface="Arial" panose="020B0604020202020204" pitchFamily="34" charset="0"/>
              <a:buChar char="•"/>
            </a:pPr>
            <a:r>
              <a:rPr lang="en-US" dirty="0"/>
              <a:t>PATH – Registration, Planning and Advising</a:t>
            </a:r>
          </a:p>
          <a:p>
            <a:pPr marL="742950" lvl="1" indent="-285750">
              <a:buFont typeface="Arial" panose="020B0604020202020204" pitchFamily="34" charset="0"/>
              <a:buChar char="•"/>
            </a:pPr>
            <a:r>
              <a:rPr lang="en-US" dirty="0"/>
              <a:t>Banner data</a:t>
            </a:r>
          </a:p>
          <a:p>
            <a:pPr marL="742950" lvl="1" indent="-285750">
              <a:buFont typeface="Arial" panose="020B0604020202020204" pitchFamily="34" charset="0"/>
              <a:buChar char="•"/>
            </a:pPr>
            <a:r>
              <a:rPr lang="en-US" dirty="0"/>
              <a:t>Displays degree progress information from Degree Works</a:t>
            </a:r>
          </a:p>
          <a:p>
            <a:pPr marL="285750" indent="-285750">
              <a:buFont typeface="Arial" panose="020B0604020202020204" pitchFamily="34" charset="0"/>
              <a:buChar char="•"/>
            </a:pPr>
            <a:r>
              <a:rPr lang="en-US" dirty="0"/>
              <a:t>How will we utilize the Degree Works data for reporting?</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r>
              <a:rPr lang="en-US" dirty="0"/>
              <a:t>Today, will discuss what the plans are for Degree Works data, our timeline, and where we are.</a:t>
            </a:r>
          </a:p>
          <a:p>
            <a:endParaRPr lang="en-US" dirty="0"/>
          </a:p>
        </p:txBody>
      </p:sp>
    </p:spTree>
    <p:extLst>
      <p:ext uri="{BB962C8B-B14F-4D97-AF65-F5344CB8AC3E}">
        <p14:creationId xmlns:p14="http://schemas.microsoft.com/office/powerpoint/2010/main" val="1645251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3D987-8884-4904-AFD7-03532C6FAEE7}"/>
              </a:ext>
            </a:extLst>
          </p:cNvPr>
          <p:cNvSpPr>
            <a:spLocks noGrp="1"/>
          </p:cNvSpPr>
          <p:nvPr>
            <p:ph type="title"/>
          </p:nvPr>
        </p:nvSpPr>
        <p:spPr/>
        <p:txBody>
          <a:bodyPr/>
          <a:lstStyle/>
          <a:p>
            <a:r>
              <a:rPr lang="en-US" dirty="0"/>
              <a:t>Degree Works</a:t>
            </a:r>
          </a:p>
        </p:txBody>
      </p:sp>
      <p:sp>
        <p:nvSpPr>
          <p:cNvPr id="3" name="TextBox 2">
            <a:extLst>
              <a:ext uri="{FF2B5EF4-FFF2-40B4-BE49-F238E27FC236}">
                <a16:creationId xmlns:a16="http://schemas.microsoft.com/office/drawing/2014/main" id="{A03F0083-58E4-4722-8099-5EDC09B90461}"/>
              </a:ext>
            </a:extLst>
          </p:cNvPr>
          <p:cNvSpPr txBox="1"/>
          <p:nvPr/>
        </p:nvSpPr>
        <p:spPr>
          <a:xfrm>
            <a:off x="1097281" y="2068081"/>
            <a:ext cx="10866832" cy="1477328"/>
          </a:xfrm>
          <a:prstGeom prst="rect">
            <a:avLst/>
          </a:prstGeom>
          <a:noFill/>
        </p:spPr>
        <p:txBody>
          <a:bodyPr wrap="square" rtlCol="0">
            <a:spAutoFit/>
          </a:bodyPr>
          <a:lstStyle/>
          <a:p>
            <a:r>
              <a:rPr lang="en-US" dirty="0"/>
              <a:t>September 2021 – the start of plans to create tables for the data warehouse.</a:t>
            </a:r>
          </a:p>
          <a:p>
            <a:endParaRPr lang="en-US" dirty="0"/>
          </a:p>
          <a:p>
            <a:r>
              <a:rPr lang="en-US" dirty="0"/>
              <a:t>A working group with individuals involved with Degree Works meet about once a month</a:t>
            </a:r>
          </a:p>
          <a:p>
            <a:pPr marL="285750" indent="-285750">
              <a:buFont typeface="Arial" panose="020B0604020202020204" pitchFamily="34" charset="0"/>
              <a:buChar char="•"/>
            </a:pPr>
            <a:r>
              <a:rPr lang="en-US" dirty="0"/>
              <a:t>What are the reporting needs?</a:t>
            </a:r>
          </a:p>
          <a:p>
            <a:pPr marL="285750" indent="-285750">
              <a:buFont typeface="Arial" panose="020B0604020202020204" pitchFamily="34" charset="0"/>
              <a:buChar char="•"/>
            </a:pPr>
            <a:r>
              <a:rPr lang="en-US" dirty="0"/>
              <a:t>What can we deliver and in what timeframe?</a:t>
            </a:r>
          </a:p>
        </p:txBody>
      </p:sp>
    </p:spTree>
    <p:extLst>
      <p:ext uri="{BB962C8B-B14F-4D97-AF65-F5344CB8AC3E}">
        <p14:creationId xmlns:p14="http://schemas.microsoft.com/office/powerpoint/2010/main" val="924460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22C5B-CCC1-4514-A9FB-11B4FEF322F0}"/>
              </a:ext>
            </a:extLst>
          </p:cNvPr>
          <p:cNvSpPr>
            <a:spLocks noGrp="1"/>
          </p:cNvSpPr>
          <p:nvPr>
            <p:ph type="title"/>
          </p:nvPr>
        </p:nvSpPr>
        <p:spPr/>
        <p:txBody>
          <a:bodyPr/>
          <a:lstStyle/>
          <a:p>
            <a:r>
              <a:rPr lang="en-US" dirty="0"/>
              <a:t>Degree Works</a:t>
            </a:r>
          </a:p>
        </p:txBody>
      </p:sp>
      <p:sp>
        <p:nvSpPr>
          <p:cNvPr id="3" name="TextBox 2">
            <a:extLst>
              <a:ext uri="{FF2B5EF4-FFF2-40B4-BE49-F238E27FC236}">
                <a16:creationId xmlns:a16="http://schemas.microsoft.com/office/drawing/2014/main" id="{C3AA4CB1-F264-4792-9C58-406D68FA7089}"/>
              </a:ext>
            </a:extLst>
          </p:cNvPr>
          <p:cNvSpPr txBox="1"/>
          <p:nvPr/>
        </p:nvSpPr>
        <p:spPr>
          <a:xfrm>
            <a:off x="828942" y="2025353"/>
            <a:ext cx="10468598" cy="2585323"/>
          </a:xfrm>
          <a:prstGeom prst="rect">
            <a:avLst/>
          </a:prstGeom>
          <a:noFill/>
        </p:spPr>
        <p:txBody>
          <a:bodyPr wrap="square" rtlCol="0">
            <a:spAutoFit/>
          </a:bodyPr>
          <a:lstStyle/>
          <a:p>
            <a:r>
              <a:rPr lang="en-US" dirty="0"/>
              <a:t>Challenge:</a:t>
            </a:r>
          </a:p>
          <a:p>
            <a:r>
              <a:rPr lang="en-US" dirty="0"/>
              <a:t>Degree Works data located in database with not a lot of analysis on how to use data while existing reporting needs exist.</a:t>
            </a:r>
          </a:p>
          <a:p>
            <a:endParaRPr lang="en-US" dirty="0"/>
          </a:p>
          <a:p>
            <a:r>
              <a:rPr lang="en-US" dirty="0"/>
              <a:t>Original thought process:</a:t>
            </a:r>
          </a:p>
          <a:p>
            <a:r>
              <a:rPr lang="en-US" dirty="0"/>
              <a:t>Connect database to ODS and produce some reports while working on tables for data warehouse.</a:t>
            </a:r>
          </a:p>
          <a:p>
            <a:endParaRPr lang="en-US" dirty="0"/>
          </a:p>
          <a:p>
            <a:r>
              <a:rPr lang="en-US" dirty="0"/>
              <a:t>Through data analysis and understanding reporting needs:</a:t>
            </a:r>
          </a:p>
          <a:p>
            <a:r>
              <a:rPr lang="en-US" dirty="0"/>
              <a:t>In process of creating tables that should be ready to go-live around Release 2.</a:t>
            </a:r>
          </a:p>
        </p:txBody>
      </p:sp>
    </p:spTree>
    <p:extLst>
      <p:ext uri="{BB962C8B-B14F-4D97-AF65-F5344CB8AC3E}">
        <p14:creationId xmlns:p14="http://schemas.microsoft.com/office/powerpoint/2010/main" val="2202655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E1052-1886-48BF-9635-4C1608960932}"/>
              </a:ext>
            </a:extLst>
          </p:cNvPr>
          <p:cNvSpPr>
            <a:spLocks noGrp="1"/>
          </p:cNvSpPr>
          <p:nvPr>
            <p:ph type="title"/>
          </p:nvPr>
        </p:nvSpPr>
        <p:spPr/>
        <p:txBody>
          <a:bodyPr/>
          <a:lstStyle/>
          <a:p>
            <a:r>
              <a:rPr lang="en-US" dirty="0"/>
              <a:t>Degree Works</a:t>
            </a:r>
          </a:p>
        </p:txBody>
      </p:sp>
      <p:sp>
        <p:nvSpPr>
          <p:cNvPr id="3" name="TextBox 2">
            <a:extLst>
              <a:ext uri="{FF2B5EF4-FFF2-40B4-BE49-F238E27FC236}">
                <a16:creationId xmlns:a16="http://schemas.microsoft.com/office/drawing/2014/main" id="{23E511AB-86E6-4408-B051-47B359EA7C0A}"/>
              </a:ext>
            </a:extLst>
          </p:cNvPr>
          <p:cNvSpPr txBox="1"/>
          <p:nvPr/>
        </p:nvSpPr>
        <p:spPr>
          <a:xfrm>
            <a:off x="598207" y="1982623"/>
            <a:ext cx="10954886" cy="3139321"/>
          </a:xfrm>
          <a:prstGeom prst="rect">
            <a:avLst/>
          </a:prstGeom>
          <a:noFill/>
        </p:spPr>
        <p:txBody>
          <a:bodyPr wrap="square" rtlCol="0">
            <a:spAutoFit/>
          </a:bodyPr>
          <a:lstStyle/>
          <a:p>
            <a:r>
              <a:rPr lang="en-US" dirty="0"/>
              <a:t>Early on – discovered that trying to effort to try to figure out how to map out fields for reporting needs would help plan out data warehouse tables</a:t>
            </a:r>
          </a:p>
          <a:p>
            <a:endParaRPr lang="en-US" dirty="0"/>
          </a:p>
          <a:p>
            <a:r>
              <a:rPr lang="en-US" dirty="0"/>
              <a:t>Focus: creation of data warehouse tables to provide reporting capabilities on degree progress and auditing</a:t>
            </a:r>
          </a:p>
          <a:p>
            <a:endParaRPr lang="en-US" dirty="0"/>
          </a:p>
          <a:p>
            <a:r>
              <a:rPr lang="en-US" dirty="0"/>
              <a:t>Timeline:</a:t>
            </a:r>
          </a:p>
          <a:p>
            <a:r>
              <a:rPr lang="en-US" dirty="0"/>
              <a:t>September – preliminary discussion on reporting needs and what to focus on</a:t>
            </a:r>
          </a:p>
          <a:p>
            <a:r>
              <a:rPr lang="en-US" dirty="0"/>
              <a:t>October – discovery, on-going discussion, start mapping of tables</a:t>
            </a:r>
          </a:p>
          <a:p>
            <a:r>
              <a:rPr lang="en-US" dirty="0"/>
              <a:t>November/December – Build in tables in DEV</a:t>
            </a:r>
          </a:p>
          <a:p>
            <a:r>
              <a:rPr lang="en-US" dirty="0"/>
              <a:t>January/February – Test tables</a:t>
            </a:r>
          </a:p>
          <a:p>
            <a:r>
              <a:rPr lang="en-US" dirty="0"/>
              <a:t>March/April – Move tables into production.  Provide public Business Objects reports.</a:t>
            </a:r>
          </a:p>
        </p:txBody>
      </p:sp>
    </p:spTree>
    <p:extLst>
      <p:ext uri="{BB962C8B-B14F-4D97-AF65-F5344CB8AC3E}">
        <p14:creationId xmlns:p14="http://schemas.microsoft.com/office/powerpoint/2010/main" val="3954581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E1052-1886-48BF-9635-4C1608960932}"/>
              </a:ext>
            </a:extLst>
          </p:cNvPr>
          <p:cNvSpPr>
            <a:spLocks noGrp="1"/>
          </p:cNvSpPr>
          <p:nvPr>
            <p:ph type="title"/>
          </p:nvPr>
        </p:nvSpPr>
        <p:spPr/>
        <p:txBody>
          <a:bodyPr/>
          <a:lstStyle/>
          <a:p>
            <a:r>
              <a:rPr lang="en-US" dirty="0"/>
              <a:t>Degree Works</a:t>
            </a:r>
          </a:p>
        </p:txBody>
      </p:sp>
      <p:sp>
        <p:nvSpPr>
          <p:cNvPr id="3" name="TextBox 2">
            <a:extLst>
              <a:ext uri="{FF2B5EF4-FFF2-40B4-BE49-F238E27FC236}">
                <a16:creationId xmlns:a16="http://schemas.microsoft.com/office/drawing/2014/main" id="{23E511AB-86E6-4408-B051-47B359EA7C0A}"/>
              </a:ext>
            </a:extLst>
          </p:cNvPr>
          <p:cNvSpPr txBox="1"/>
          <p:nvPr/>
        </p:nvSpPr>
        <p:spPr>
          <a:xfrm>
            <a:off x="598207" y="1982623"/>
            <a:ext cx="10954886" cy="4247317"/>
          </a:xfrm>
          <a:prstGeom prst="rect">
            <a:avLst/>
          </a:prstGeom>
          <a:noFill/>
        </p:spPr>
        <p:txBody>
          <a:bodyPr wrap="square" rtlCol="0">
            <a:spAutoFit/>
          </a:bodyPr>
          <a:lstStyle/>
          <a:p>
            <a:pPr marL="285750" indent="-285750">
              <a:buFont typeface="Arial" panose="020B0604020202020204" pitchFamily="34" charset="0"/>
              <a:buChar char="•"/>
            </a:pPr>
            <a:r>
              <a:rPr lang="en-US" dirty="0"/>
              <a:t>Looking at reporting needs</a:t>
            </a:r>
          </a:p>
          <a:p>
            <a:pPr marL="742950" lvl="1" indent="-285750">
              <a:buFont typeface="Arial" panose="020B0604020202020204" pitchFamily="34" charset="0"/>
              <a:buChar char="•"/>
            </a:pPr>
            <a:r>
              <a:rPr lang="en-US" dirty="0"/>
              <a:t>Requirements fulfilled</a:t>
            </a:r>
          </a:p>
          <a:p>
            <a:pPr marL="742950" lvl="1" indent="-285750">
              <a:buFont typeface="Arial" panose="020B0604020202020204" pitchFamily="34" charset="0"/>
              <a:buChar char="•"/>
            </a:pPr>
            <a:r>
              <a:rPr lang="en-US" dirty="0"/>
              <a:t>Major GPA/Degree GPA</a:t>
            </a:r>
          </a:p>
          <a:p>
            <a:pPr marL="742950" lvl="1" indent="-285750">
              <a:buFont typeface="Arial" panose="020B0604020202020204" pitchFamily="34" charset="0"/>
              <a:buChar char="•"/>
            </a:pPr>
            <a:r>
              <a:rPr lang="en-US" dirty="0"/>
              <a:t>PDR</a:t>
            </a:r>
          </a:p>
          <a:p>
            <a:pPr lvl="1"/>
            <a:endParaRPr lang="en-US" dirty="0"/>
          </a:p>
          <a:p>
            <a:pPr marL="285750" indent="-285750">
              <a:buFont typeface="Arial" panose="020B0604020202020204" pitchFamily="34" charset="0"/>
              <a:buChar char="•"/>
            </a:pPr>
            <a:r>
              <a:rPr lang="en-US" dirty="0"/>
              <a:t>9 tables created and being reviewed in development.</a:t>
            </a:r>
          </a:p>
          <a:p>
            <a:pPr lvl="1"/>
            <a:r>
              <a:rPr lang="en-US" dirty="0"/>
              <a:t>Examples of questions that these tables can answer</a:t>
            </a:r>
          </a:p>
          <a:p>
            <a:pPr marL="1200150" lvl="2" indent="-285750">
              <a:buFont typeface="Arial" panose="020B0604020202020204" pitchFamily="34" charset="0"/>
              <a:buChar char="•"/>
            </a:pPr>
            <a:r>
              <a:rPr lang="en-US" dirty="0"/>
              <a:t>Percent of major complete, percent of degree complete, major GPA, degree GPA, etc.</a:t>
            </a:r>
          </a:p>
          <a:p>
            <a:pPr marL="1200150" lvl="2" indent="-285750">
              <a:buFont typeface="Arial" panose="020B0604020202020204" pitchFamily="34" charset="0"/>
              <a:buChar char="•"/>
            </a:pPr>
            <a:r>
              <a:rPr lang="en-US" dirty="0"/>
              <a:t>How many currently enrolled juniors in BIOL need BIOL 2410 to graduate and have not taken it yet?</a:t>
            </a:r>
          </a:p>
          <a:p>
            <a:pPr marL="1200150" lvl="2" indent="-285750">
              <a:buFont typeface="Arial" panose="020B0604020202020204" pitchFamily="34" charset="0"/>
              <a:buChar char="•"/>
            </a:pPr>
            <a:r>
              <a:rPr lang="en-US" dirty="0"/>
              <a:t>How currently enrolled students used either a FREN or a RUSS course to satisfy one of the 16CU in Arts and Sciences Requirement?</a:t>
            </a:r>
          </a:p>
          <a:p>
            <a:pPr marL="1200150" lvl="2" indent="-285750">
              <a:buFont typeface="Arial" panose="020B0604020202020204" pitchFamily="34" charset="0"/>
              <a:buChar char="•"/>
            </a:pPr>
            <a:r>
              <a:rPr lang="en-US" dirty="0"/>
              <a:t>How many HIST students still have outstanding requirements for the Geographic Distribution requirement? </a:t>
            </a:r>
          </a:p>
          <a:p>
            <a:pPr marL="1200150" lvl="2" indent="-285750">
              <a:buFont typeface="Arial" panose="020B0604020202020204" pitchFamily="34" charset="0"/>
              <a:buChar char="•"/>
            </a:pPr>
            <a:r>
              <a:rPr lang="en-US" dirty="0"/>
              <a:t>For current PSCI seniors, provide e a list of courses needed to fulfill their major requirements – along with a count per course.</a:t>
            </a:r>
          </a:p>
        </p:txBody>
      </p:sp>
    </p:spTree>
    <p:extLst>
      <p:ext uri="{BB962C8B-B14F-4D97-AF65-F5344CB8AC3E}">
        <p14:creationId xmlns:p14="http://schemas.microsoft.com/office/powerpoint/2010/main" val="548136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66356-1BCA-4A5E-AA91-848A643FB972}"/>
              </a:ext>
            </a:extLst>
          </p:cNvPr>
          <p:cNvSpPr>
            <a:spLocks noGrp="1"/>
          </p:cNvSpPr>
          <p:nvPr>
            <p:ph type="title"/>
          </p:nvPr>
        </p:nvSpPr>
        <p:spPr/>
        <p:txBody>
          <a:bodyPr/>
          <a:lstStyle/>
          <a:p>
            <a:r>
              <a:rPr lang="en-US" dirty="0"/>
              <a:t>Degree Works</a:t>
            </a:r>
          </a:p>
        </p:txBody>
      </p:sp>
      <p:sp>
        <p:nvSpPr>
          <p:cNvPr id="4" name="TextBox 3">
            <a:extLst>
              <a:ext uri="{FF2B5EF4-FFF2-40B4-BE49-F238E27FC236}">
                <a16:creationId xmlns:a16="http://schemas.microsoft.com/office/drawing/2014/main" id="{AE9F1157-1BB7-437D-81CD-960651B9A226}"/>
              </a:ext>
            </a:extLst>
          </p:cNvPr>
          <p:cNvSpPr txBox="1"/>
          <p:nvPr/>
        </p:nvSpPr>
        <p:spPr>
          <a:xfrm>
            <a:off x="777667" y="2050991"/>
            <a:ext cx="10630969" cy="2308324"/>
          </a:xfrm>
          <a:prstGeom prst="rect">
            <a:avLst/>
          </a:prstGeom>
          <a:noFill/>
        </p:spPr>
        <p:txBody>
          <a:bodyPr wrap="square" rtlCol="0">
            <a:spAutoFit/>
          </a:bodyPr>
          <a:lstStyle/>
          <a:p>
            <a:r>
              <a:rPr lang="en-US" dirty="0"/>
              <a:t>At this point – will continue to develop tables</a:t>
            </a:r>
          </a:p>
          <a:p>
            <a:endParaRPr lang="en-US" dirty="0"/>
          </a:p>
          <a:p>
            <a:r>
              <a:rPr lang="en-US" dirty="0"/>
              <a:t>Make sure tables can be joined easily with other Pennant Student Records tables.</a:t>
            </a:r>
          </a:p>
          <a:p>
            <a:endParaRPr lang="en-US" dirty="0"/>
          </a:p>
          <a:p>
            <a:r>
              <a:rPr lang="en-US" dirty="0"/>
              <a:t>Test scenarios and validate data.</a:t>
            </a:r>
          </a:p>
          <a:p>
            <a:endParaRPr lang="en-US" dirty="0"/>
          </a:p>
          <a:p>
            <a:endParaRPr lang="en-US" dirty="0"/>
          </a:p>
          <a:p>
            <a:r>
              <a:rPr lang="en-US" dirty="0"/>
              <a:t>Possibly in February – demo reporting capabilities with data warehouse tables.</a:t>
            </a:r>
          </a:p>
        </p:txBody>
      </p:sp>
    </p:spTree>
    <p:extLst>
      <p:ext uri="{BB962C8B-B14F-4D97-AF65-F5344CB8AC3E}">
        <p14:creationId xmlns:p14="http://schemas.microsoft.com/office/powerpoint/2010/main" val="8873706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b="1" dirty="0">
                <a:solidFill>
                  <a:schemeClr val="tx1"/>
                </a:solidFill>
              </a:rPr>
              <a:t>Wrap-up</a:t>
            </a:r>
          </a:p>
        </p:txBody>
      </p:sp>
      <p:sp>
        <p:nvSpPr>
          <p:cNvPr id="6" name="Content Placeholder 2">
            <a:extLst>
              <a:ext uri="{FF2B5EF4-FFF2-40B4-BE49-F238E27FC236}">
                <a16:creationId xmlns:a16="http://schemas.microsoft.com/office/drawing/2014/main" id="{434ECC29-CF4E-4B06-8EAD-53EEFFE2F4E0}"/>
              </a:ext>
            </a:extLst>
          </p:cNvPr>
          <p:cNvSpPr txBox="1">
            <a:spLocks/>
          </p:cNvSpPr>
          <p:nvPr/>
        </p:nvSpPr>
        <p:spPr>
          <a:xfrm>
            <a:off x="838200" y="182562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lang="en-US" sz="2800" dirty="0">
                <a:solidFill>
                  <a:schemeClr val="tx1"/>
                </a:solidFill>
                <a:latin typeface="Calibri" panose="020F0502020204030204"/>
              </a:rPr>
              <a:t>Questions/comments</a:t>
            </a:r>
            <a:endParaRPr kumimoji="0" 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rPr>
              <a:t>Follow-up questions/comments: </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2"/>
              </a:rPr>
              <a:t>da-staff@isc.upenn.edu</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rPr>
              <a:t>Discussions about student data: </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3"/>
              </a:rPr>
              <a:t>student-wh@lists.upenn.edu</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
        <p:nvSpPr>
          <p:cNvPr id="7" name="Footer Placeholder 2">
            <a:extLst>
              <a:ext uri="{FF2B5EF4-FFF2-40B4-BE49-F238E27FC236}">
                <a16:creationId xmlns:a16="http://schemas.microsoft.com/office/drawing/2014/main" id="{E4376461-903A-4A6E-88AD-FBEA905F83C4}"/>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December 9, 2021</a:t>
            </a:r>
          </a:p>
        </p:txBody>
      </p:sp>
    </p:spTree>
    <p:extLst>
      <p:ext uri="{BB962C8B-B14F-4D97-AF65-F5344CB8AC3E}">
        <p14:creationId xmlns:p14="http://schemas.microsoft.com/office/powerpoint/2010/main" val="3390262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11922" y="850766"/>
            <a:ext cx="10168156" cy="660534"/>
          </a:xfrm>
        </p:spPr>
        <p:txBody>
          <a:bodyPr>
            <a:noAutofit/>
          </a:bodyPr>
          <a:lstStyle/>
          <a:p>
            <a:r>
              <a:rPr lang="en-US" sz="4400" b="1" dirty="0"/>
              <a:t>Remote Meetings Best Practices</a:t>
            </a:r>
          </a:p>
        </p:txBody>
      </p:sp>
      <p:sp>
        <p:nvSpPr>
          <p:cNvPr id="3" name="Rectangle 2">
            <a:extLst>
              <a:ext uri="{FF2B5EF4-FFF2-40B4-BE49-F238E27FC236}">
                <a16:creationId xmlns:a16="http://schemas.microsoft.com/office/drawing/2014/main" id="{7748E445-6CB6-4712-8E58-7D2A7F335B85}"/>
              </a:ext>
            </a:extLst>
          </p:cNvPr>
          <p:cNvSpPr/>
          <p:nvPr/>
        </p:nvSpPr>
        <p:spPr>
          <a:xfrm>
            <a:off x="1185644" y="1965792"/>
            <a:ext cx="10357172" cy="2985433"/>
          </a:xfrm>
          <a:prstGeom prst="rect">
            <a:avLst/>
          </a:prstGeom>
        </p:spPr>
        <p:txBody>
          <a:bodyPr wrap="square">
            <a:spAutoFit/>
          </a:bodyPr>
          <a:lstStyle/>
          <a:p>
            <a:pPr marL="457200" indent="-457200">
              <a:spcBef>
                <a:spcPts val="600"/>
              </a:spcBef>
              <a:buSzPct val="100000"/>
              <a:buFont typeface="Arial" panose="020B0604020202020204" pitchFamily="34" charset="0"/>
              <a:buChar char="•"/>
            </a:pPr>
            <a:r>
              <a:rPr lang="en-US" sz="2400" dirty="0"/>
              <a:t>Turn off your video function</a:t>
            </a:r>
          </a:p>
          <a:p>
            <a:pPr marL="457200" indent="-457200">
              <a:spcBef>
                <a:spcPts val="600"/>
              </a:spcBef>
              <a:buSzPct val="100000"/>
              <a:buFont typeface="Arial" panose="020B0604020202020204" pitchFamily="34" charset="0"/>
              <a:buChar char="•"/>
            </a:pPr>
            <a:endParaRPr lang="en-US" sz="2400" dirty="0"/>
          </a:p>
          <a:p>
            <a:pPr marL="457200" indent="-457200">
              <a:spcBef>
                <a:spcPts val="600"/>
              </a:spcBef>
              <a:buSzPct val="100000"/>
              <a:buFont typeface="Arial" panose="020B0604020202020204" pitchFamily="34" charset="0"/>
              <a:buChar char="•"/>
            </a:pPr>
            <a:r>
              <a:rPr lang="en-US" sz="2400" dirty="0"/>
              <a:t>Please go on </a:t>
            </a:r>
            <a:r>
              <a:rPr lang="en-US" sz="2400" b="1" dirty="0"/>
              <a:t>Mute</a:t>
            </a:r>
            <a:r>
              <a:rPr lang="en-US" sz="2400" dirty="0"/>
              <a:t> unless you are speaking</a:t>
            </a:r>
          </a:p>
          <a:p>
            <a:pPr marL="457200" indent="-457200">
              <a:spcBef>
                <a:spcPts val="600"/>
              </a:spcBef>
              <a:buSzPct val="100000"/>
              <a:buFont typeface="Arial" panose="020B0604020202020204" pitchFamily="34" charset="0"/>
              <a:buChar char="•"/>
            </a:pPr>
            <a:endParaRPr lang="en-US" sz="2400" dirty="0"/>
          </a:p>
          <a:p>
            <a:pPr marL="457200" indent="-457200">
              <a:spcBef>
                <a:spcPts val="600"/>
              </a:spcBef>
              <a:buSzPct val="100000"/>
              <a:buFont typeface="Arial" panose="020B0604020202020204" pitchFamily="34" charset="0"/>
              <a:buChar char="•"/>
            </a:pPr>
            <a:r>
              <a:rPr lang="en-US" sz="2400" dirty="0"/>
              <a:t>Please </a:t>
            </a:r>
            <a:r>
              <a:rPr lang="en-US" sz="2400" b="1" dirty="0"/>
              <a:t>enter your questions in the chat function</a:t>
            </a:r>
            <a:r>
              <a:rPr lang="en-US" sz="2400" dirty="0"/>
              <a:t>. We will pause periodically throughout today’s meeting to take questions. When your question is being answered, you can go off </a:t>
            </a:r>
            <a:r>
              <a:rPr lang="en-US" sz="2400" b="1" dirty="0"/>
              <a:t>Mute</a:t>
            </a:r>
            <a:r>
              <a:rPr lang="en-US" sz="2400" dirty="0"/>
              <a:t> to ask follow-up questions.</a:t>
            </a:r>
          </a:p>
        </p:txBody>
      </p:sp>
      <p:sp>
        <p:nvSpPr>
          <p:cNvPr id="7" name="Footer Placeholder 2">
            <a:extLst>
              <a:ext uri="{FF2B5EF4-FFF2-40B4-BE49-F238E27FC236}">
                <a16:creationId xmlns:a16="http://schemas.microsoft.com/office/drawing/2014/main" id="{FEF80BBC-5BD9-46DA-ABA3-BD4B556D80C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December 9, 2021</a:t>
            </a:r>
          </a:p>
        </p:txBody>
      </p:sp>
    </p:spTree>
    <p:extLst>
      <p:ext uri="{BB962C8B-B14F-4D97-AF65-F5344CB8AC3E}">
        <p14:creationId xmlns:p14="http://schemas.microsoft.com/office/powerpoint/2010/main" val="2737316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224973" y="850765"/>
            <a:ext cx="9994434" cy="660534"/>
          </a:xfrm>
        </p:spPr>
        <p:txBody>
          <a:bodyPr>
            <a:noAutofit/>
          </a:bodyPr>
          <a:lstStyle/>
          <a:p>
            <a:r>
              <a:rPr lang="en-US" sz="4400" b="1" dirty="0"/>
              <a:t>Agenda</a:t>
            </a:r>
          </a:p>
        </p:txBody>
      </p:sp>
      <p:sp>
        <p:nvSpPr>
          <p:cNvPr id="3" name="Rectangle 2">
            <a:extLst>
              <a:ext uri="{FF2B5EF4-FFF2-40B4-BE49-F238E27FC236}">
                <a16:creationId xmlns:a16="http://schemas.microsoft.com/office/drawing/2014/main" id="{7748E445-6CB6-4712-8E58-7D2A7F335B85}"/>
              </a:ext>
            </a:extLst>
          </p:cNvPr>
          <p:cNvSpPr/>
          <p:nvPr/>
        </p:nvSpPr>
        <p:spPr>
          <a:xfrm>
            <a:off x="1052160" y="2726380"/>
            <a:ext cx="10694019" cy="3177793"/>
          </a:xfrm>
          <a:prstGeom prst="rect">
            <a:avLst/>
          </a:prstGeom>
        </p:spPr>
        <p:txBody>
          <a:bodyPr wrap="square">
            <a:spAutoFit/>
          </a:bodyPr>
          <a:lstStyle/>
          <a:p>
            <a:pPr marL="342900" marR="0" lvl="0" indent="-342900">
              <a:lnSpc>
                <a:spcPct val="107000"/>
              </a:lnSpc>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cs typeface="Times New Roman" panose="02020603050405020304" pitchFamily="18" charset="0"/>
              </a:rPr>
              <a:t>Recent c</a:t>
            </a:r>
            <a:r>
              <a:rPr lang="en-US" sz="2800" dirty="0">
                <a:effectLst/>
                <a:latin typeface="Calibri" panose="020F0502020204030204" pitchFamily="34" charset="0"/>
                <a:ea typeface="Calibri" panose="020F0502020204030204" pitchFamily="34" charset="0"/>
                <a:cs typeface="Times New Roman" panose="02020603050405020304" pitchFamily="18" charset="0"/>
              </a:rPr>
              <a:t>hanges to Pennant Student Records </a:t>
            </a:r>
            <a:r>
              <a:rPr lang="en-US" sz="2800" dirty="0">
                <a:latin typeface="Calibri" panose="020F0502020204030204" pitchFamily="34" charset="0"/>
                <a:ea typeface="Calibri" panose="020F0502020204030204" pitchFamily="34" charset="0"/>
                <a:cs typeface="Times New Roman" panose="02020603050405020304" pitchFamily="18" charset="0"/>
              </a:rPr>
              <a:t>tables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Follow-up from the November SDUG</a:t>
            </a:r>
          </a:p>
          <a:p>
            <a:pPr marL="342900" marR="0" lvl="0" indent="-342900">
              <a:lnSpc>
                <a:spcPct val="107000"/>
              </a:lnSpc>
              <a:spcBef>
                <a:spcPts val="0"/>
              </a:spcBef>
              <a:spcAft>
                <a:spcPts val="0"/>
              </a:spcAft>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Demo query using ST_ENROLLMENT</a:t>
            </a:r>
          </a:p>
          <a:p>
            <a:pPr marL="342900" marR="0" lvl="0" indent="-342900">
              <a:lnSpc>
                <a:spcPct val="107000"/>
              </a:lnSpc>
              <a:spcBef>
                <a:spcPts val="0"/>
              </a:spcBef>
              <a:spcAft>
                <a:spcPts val="800"/>
              </a:spcAft>
              <a:buFont typeface="Arial" panose="020B0604020202020204" pitchFamily="34" charset="0"/>
              <a:buChar char="•"/>
            </a:pPr>
            <a:r>
              <a:rPr lang="en-US" sz="2800" dirty="0">
                <a:latin typeface="Calibri" panose="020F0502020204030204" pitchFamily="34" charset="0"/>
                <a:ea typeface="Calibri" panose="020F0502020204030204" pitchFamily="34" charset="0"/>
                <a:cs typeface="Times New Roman" panose="02020603050405020304" pitchFamily="18" charset="0"/>
              </a:rPr>
              <a:t>Preview of Degree Works reporting</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defTabSz="457200" fontAlgn="base">
              <a:buFont typeface="Arial" panose="020B0604020202020204" pitchFamily="34" charset="0"/>
              <a:buChar char="•"/>
            </a:pPr>
            <a:endParaRPr kumimoji="0" lang="en-US" sz="2800" b="0" u="none" strike="noStrike" kern="1200" cap="none" spc="0" normalizeH="0" baseline="0" noProof="0" dirty="0">
              <a:ln>
                <a:noFill/>
              </a:ln>
              <a:solidFill>
                <a:srgbClr val="000000"/>
              </a:solidFill>
              <a:effectLst/>
              <a:uLnTx/>
              <a:uFillTx/>
              <a:ea typeface="+mn-ea"/>
              <a:cs typeface="+mn-cs"/>
            </a:endParaRPr>
          </a:p>
          <a:p>
            <a:pPr marL="457200" indent="-457200" defTabSz="457200" fontAlgn="base">
              <a:buFont typeface="Arial" panose="020B0604020202020204" pitchFamily="34" charset="0"/>
              <a:buChar char="•"/>
            </a:pPr>
            <a:endParaRPr kumimoji="0" lang="en-US" sz="2800" b="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DECEMBER 9, 2021</a:t>
            </a:r>
          </a:p>
        </p:txBody>
      </p:sp>
    </p:spTree>
    <p:extLst>
      <p:ext uri="{BB962C8B-B14F-4D97-AF65-F5344CB8AC3E}">
        <p14:creationId xmlns:p14="http://schemas.microsoft.com/office/powerpoint/2010/main" val="1599784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3600" b="1" dirty="0"/>
              <a:t>Latest Changes to DWNGSS_PS tables and views</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December 9, 2021</a:t>
            </a:r>
          </a:p>
        </p:txBody>
      </p:sp>
      <p:sp>
        <p:nvSpPr>
          <p:cNvPr id="7" name="TextBox 6">
            <a:extLst>
              <a:ext uri="{FF2B5EF4-FFF2-40B4-BE49-F238E27FC236}">
                <a16:creationId xmlns:a16="http://schemas.microsoft.com/office/drawing/2014/main" id="{31878CE3-0384-4A87-8944-F3AF23840810}"/>
              </a:ext>
            </a:extLst>
          </p:cNvPr>
          <p:cNvSpPr txBox="1"/>
          <p:nvPr/>
        </p:nvSpPr>
        <p:spPr>
          <a:xfrm>
            <a:off x="1185644" y="1767547"/>
            <a:ext cx="10386924" cy="3646960"/>
          </a:xfrm>
          <a:prstGeom prst="rect">
            <a:avLst/>
          </a:prstGeom>
          <a:noFill/>
        </p:spPr>
        <p:txBody>
          <a:bodyPr wrap="square">
            <a:sp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Added all of the related “parts” of a section id to the following tables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CRSE_SECT_SCHED_WITH</a:t>
            </a:r>
          </a:p>
          <a:p>
            <a:pPr marR="0" lvl="0">
              <a:lnSpc>
                <a:spcPct val="107000"/>
              </a:lnSpc>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Primary_CourseID</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Primary_Course_Num</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Primary_Section_Num</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Primary_Subject</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Primary_CRN</a:t>
            </a:r>
            <a:r>
              <a:rPr lang="en-US"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ST_CRSE_FEE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Course_ID</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Course_Num</a:t>
            </a:r>
            <a:r>
              <a:rPr lang="en-US" sz="1800" dirty="0">
                <a:effectLst/>
                <a:latin typeface="Calibri" panose="020F0502020204030204" pitchFamily="34" charset="0"/>
                <a:ea typeface="Calibri" panose="020F0502020204030204" pitchFamily="34" charset="0"/>
                <a:cs typeface="Times New Roman" panose="02020603050405020304" pitchFamily="18" charset="0"/>
              </a:rPr>
              <a:t>, Subject,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Section_ID</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Section_Num</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CRSE_SECTION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Primary_CourseID</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Primary_Course_Num</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Primary_Section_Num</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Primary_Subject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Primary_CRN</a:t>
            </a:r>
            <a:r>
              <a:rPr lang="en-US" sz="1800" dirty="0">
                <a:effectLst/>
                <a:latin typeface="Calibri" panose="020F0502020204030204" pitchFamily="34" charset="0"/>
                <a:ea typeface="Calibri" panose="020F0502020204030204" pitchFamily="34" charset="0"/>
                <a:cs typeface="Times New Roman" panose="02020603050405020304" pitchFamily="18" charset="0"/>
              </a:rPr>
              <a:t>, Xlist_Family (“Also Offered As” family),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Sched_With_Group</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45720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45720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The above changes have been made in both the development and production environments.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79492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3200" b="1" dirty="0"/>
              <a:t>Latest Changes to DWNGSS_PS tables and views,  continued</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December 9, 2021</a:t>
            </a:r>
          </a:p>
        </p:txBody>
      </p:sp>
      <p:sp>
        <p:nvSpPr>
          <p:cNvPr id="7" name="TextBox 6">
            <a:extLst>
              <a:ext uri="{FF2B5EF4-FFF2-40B4-BE49-F238E27FC236}">
                <a16:creationId xmlns:a16="http://schemas.microsoft.com/office/drawing/2014/main" id="{31878CE3-0384-4A87-8944-F3AF23840810}"/>
              </a:ext>
            </a:extLst>
          </p:cNvPr>
          <p:cNvSpPr txBox="1"/>
          <p:nvPr/>
        </p:nvSpPr>
        <p:spPr>
          <a:xfrm>
            <a:off x="1185644" y="1767547"/>
            <a:ext cx="10386924" cy="4559518"/>
          </a:xfrm>
          <a:prstGeom prst="rect">
            <a:avLst/>
          </a:prstGeom>
          <a:noFill/>
        </p:spPr>
        <p:txBody>
          <a:bodyPr wrap="square">
            <a:spAutoFit/>
          </a:bodyPr>
          <a:lstStyle/>
          <a:p>
            <a:pPr marL="342900" marR="0" lvl="0" indent="-342900">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Also added to CRSE_SECTION: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Link_Conn</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p>
          <a:p>
            <a:pPr marR="0" lvl="0">
              <a:lnSpc>
                <a:spcPct val="107000"/>
              </a:lnSpc>
              <a:spcBef>
                <a:spcPts val="0"/>
              </a:spcBef>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1600" dirty="0">
                <a:latin typeface="Calibri" panose="020F0502020204030204" pitchFamily="34" charset="0"/>
                <a:ea typeface="Calibri" panose="020F0502020204030204" pitchFamily="34" charset="0"/>
                <a:cs typeface="Times New Roman" panose="02020603050405020304" pitchFamily="18" charset="0"/>
              </a:rPr>
              <a:t>The link connector will be explained in more detail later in today’s meeting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Also added to CRSE_SECTION: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Sched_With_Ind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lvl="2">
              <a:lnSpc>
                <a:spcPct val="107000"/>
              </a:lnSpc>
            </a:pPr>
            <a:r>
              <a:rPr lang="en-US" sz="1600" dirty="0">
                <a:latin typeface="Calibri" panose="020F0502020204030204" pitchFamily="34" charset="0"/>
                <a:ea typeface="Calibri" panose="020F0502020204030204" pitchFamily="34" charset="0"/>
                <a:cs typeface="Times New Roman" panose="02020603050405020304" pitchFamily="18" charset="0"/>
              </a:rPr>
              <a:t>A</a:t>
            </a:r>
            <a:r>
              <a:rPr lang="en-US" sz="1600" dirty="0">
                <a:effectLst/>
                <a:latin typeface="Calibri" panose="020F0502020204030204" pitchFamily="34" charset="0"/>
                <a:ea typeface="Calibri" panose="020F0502020204030204" pitchFamily="34" charset="0"/>
                <a:cs typeface="Times New Roman" panose="02020603050405020304" pitchFamily="18" charset="0"/>
              </a:rPr>
              <a:t>s requested at last SDUG, this provides a way to identify sections that are scheduled with. Values are ‘Y’ or null. Sections that are not scheduled with any other sections will be their own “primary” and will not have the SCHED_WITH_IND.</a:t>
            </a:r>
          </a:p>
          <a:p>
            <a:pPr marL="342900" marR="0" lvl="0" indent="-342900">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Additions to CRSE_EQUIV: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Legacy_Equiv_Ind</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lvl="2">
              <a:lnSpc>
                <a:spcPct val="107000"/>
              </a:lnSpc>
            </a:pPr>
            <a:r>
              <a:rPr lang="en-US" sz="1600" dirty="0">
                <a:latin typeface="Calibri" panose="020F0502020204030204" pitchFamily="34" charset="0"/>
                <a:ea typeface="Calibri" panose="020F0502020204030204" pitchFamily="34" charset="0"/>
                <a:cs typeface="Times New Roman" panose="02020603050405020304" pitchFamily="18" charset="0"/>
              </a:rPr>
              <a:t>CRSE_EQUIV contains some records showing the equivalency back to an old SRS course. The </a:t>
            </a:r>
            <a:r>
              <a:rPr lang="en-US" sz="1600" dirty="0" err="1">
                <a:latin typeface="Calibri" panose="020F0502020204030204" pitchFamily="34" charset="0"/>
                <a:ea typeface="Calibri" panose="020F0502020204030204" pitchFamily="34" charset="0"/>
                <a:cs typeface="Times New Roman" panose="02020603050405020304" pitchFamily="18" charset="0"/>
              </a:rPr>
              <a:t>Legacy_Equiv_Ind</a:t>
            </a:r>
            <a:r>
              <a:rPr lang="en-US" sz="1600" dirty="0">
                <a:latin typeface="Calibri" panose="020F0502020204030204" pitchFamily="34" charset="0"/>
                <a:ea typeface="Calibri" panose="020F0502020204030204" pitchFamily="34" charset="0"/>
                <a:cs typeface="Times New Roman" panose="02020603050405020304" pitchFamily="18" charset="0"/>
              </a:rPr>
              <a:t> provides a way to identify such record.</a:t>
            </a:r>
          </a:p>
          <a:p>
            <a:pPr lvl="2">
              <a:lnSpc>
                <a:spcPct val="107000"/>
              </a:lnSpc>
            </a:pPr>
            <a:r>
              <a:rPr lang="en-US" sz="1600" dirty="0">
                <a:latin typeface="Calibri" panose="020F0502020204030204" pitchFamily="34" charset="0"/>
                <a:ea typeface="Calibri" panose="020F0502020204030204" pitchFamily="34" charset="0"/>
                <a:cs typeface="Times New Roman" panose="02020603050405020304" pitchFamily="18" charset="0"/>
              </a:rPr>
              <a:t>(Note that, as with the XWALK_COURSE_NUMBER mapping table, not every old course from SRS will have an equivalent new Banner course in the CRSE_EQUIV table.)</a:t>
            </a:r>
          </a:p>
          <a:p>
            <a:pPr lvl="2">
              <a:lnSpc>
                <a:spcPct val="107000"/>
              </a:lnSpc>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lvl="2">
              <a:lnSpc>
                <a:spcPct val="107000"/>
              </a:lnSpc>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lvl="2">
              <a:lnSpc>
                <a:spcPct val="107000"/>
              </a:lnSpc>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600" dirty="0">
                <a:latin typeface="Calibri" panose="020F0502020204030204" pitchFamily="34" charset="0"/>
                <a:ea typeface="Calibri" panose="020F0502020204030204" pitchFamily="34" charset="0"/>
                <a:cs typeface="Times New Roman" panose="02020603050405020304" pitchFamily="18" charset="0"/>
              </a:rPr>
              <a:t>The above changes have been made in both the development and production environments.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6356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3200" b="1" dirty="0"/>
              <a:t>Latest Changes to DWNGSS_PS tables and views,  continued</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December 9, 2021</a:t>
            </a:r>
          </a:p>
        </p:txBody>
      </p:sp>
      <p:sp>
        <p:nvSpPr>
          <p:cNvPr id="7" name="TextBox 6">
            <a:extLst>
              <a:ext uri="{FF2B5EF4-FFF2-40B4-BE49-F238E27FC236}">
                <a16:creationId xmlns:a16="http://schemas.microsoft.com/office/drawing/2014/main" id="{31878CE3-0384-4A87-8944-F3AF23840810}"/>
              </a:ext>
            </a:extLst>
          </p:cNvPr>
          <p:cNvSpPr txBox="1"/>
          <p:nvPr/>
        </p:nvSpPr>
        <p:spPr>
          <a:xfrm>
            <a:off x="1185644" y="1767547"/>
            <a:ext cx="10386924" cy="671915"/>
          </a:xfrm>
          <a:prstGeom prst="rect">
            <a:avLst/>
          </a:prstGeom>
          <a:noFill/>
        </p:spPr>
        <p:txBody>
          <a:bodyPr wrap="square">
            <a:spAutoFit/>
          </a:bodyPr>
          <a:lstStyle/>
          <a:p>
            <a:pPr marR="0" lvl="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College House is now populated using a cross-walk table, instead of deriving it from a substring of the Address 1 field. (note: this is a change from the explanation provided at the November SDUG meeting)</a:t>
            </a:r>
          </a:p>
        </p:txBody>
      </p:sp>
      <p:pic>
        <p:nvPicPr>
          <p:cNvPr id="4" name="Picture 3">
            <a:extLst>
              <a:ext uri="{FF2B5EF4-FFF2-40B4-BE49-F238E27FC236}">
                <a16:creationId xmlns:a16="http://schemas.microsoft.com/office/drawing/2014/main" id="{09D61AE0-8030-4511-B464-D45F4C2E211A}"/>
              </a:ext>
            </a:extLst>
          </p:cNvPr>
          <p:cNvPicPr>
            <a:picLocks noChangeAspect="1"/>
          </p:cNvPicPr>
          <p:nvPr/>
        </p:nvPicPr>
        <p:blipFill>
          <a:blip r:embed="rId2"/>
          <a:stretch>
            <a:fillRect/>
          </a:stretch>
        </p:blipFill>
        <p:spPr>
          <a:xfrm>
            <a:off x="1185643" y="2381328"/>
            <a:ext cx="9948503" cy="3853570"/>
          </a:xfrm>
          <a:prstGeom prst="rect">
            <a:avLst/>
          </a:prstGeom>
        </p:spPr>
      </p:pic>
    </p:spTree>
    <p:extLst>
      <p:ext uri="{BB962C8B-B14F-4D97-AF65-F5344CB8AC3E}">
        <p14:creationId xmlns:p14="http://schemas.microsoft.com/office/powerpoint/2010/main" val="1109502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3600" b="1" dirty="0"/>
              <a:t>Reporting on meeting times and days</a:t>
            </a:r>
          </a:p>
        </p:txBody>
      </p:sp>
      <p:sp>
        <p:nvSpPr>
          <p:cNvPr id="3" name="Rectangle 2">
            <a:extLst>
              <a:ext uri="{FF2B5EF4-FFF2-40B4-BE49-F238E27FC236}">
                <a16:creationId xmlns:a16="http://schemas.microsoft.com/office/drawing/2014/main" id="{7748E445-6CB6-4712-8E58-7D2A7F335B85}"/>
              </a:ext>
            </a:extLst>
          </p:cNvPr>
          <p:cNvSpPr/>
          <p:nvPr/>
        </p:nvSpPr>
        <p:spPr>
          <a:xfrm>
            <a:off x="835851" y="1786888"/>
            <a:ext cx="10694019" cy="2677656"/>
          </a:xfrm>
          <a:prstGeom prst="rect">
            <a:avLst/>
          </a:prstGeom>
        </p:spPr>
        <p:txBody>
          <a:bodyPr wrap="square">
            <a:spAutoFit/>
          </a:bodyPr>
          <a:lstStyle/>
          <a:p>
            <a:pPr marL="457200" indent="-457200" defTabSz="457200" fontAlgn="base">
              <a:buFont typeface="Arial" panose="020B0604020202020204" pitchFamily="34" charset="0"/>
              <a:buChar char="•"/>
            </a:pPr>
            <a:endParaRPr kumimoji="0" lang="en-US" sz="2800" b="0" i="1" u="none" strike="noStrike" kern="1200" cap="none" spc="0" normalizeH="0" baseline="0" noProof="0" dirty="0">
              <a:ln>
                <a:noFill/>
              </a:ln>
              <a:solidFill>
                <a:srgbClr val="000000"/>
              </a:solidFill>
              <a:effectLst/>
              <a:uLnTx/>
              <a:uFillTx/>
              <a:ea typeface="+mn-ea"/>
              <a:cs typeface="+mn-cs"/>
            </a:endParaRPr>
          </a:p>
          <a:p>
            <a:pPr marL="457200" indent="-457200" defTabSz="457200" fontAlgn="base">
              <a:buFont typeface="Arial" panose="020B0604020202020204" pitchFamily="34" charset="0"/>
              <a:buChar char="•"/>
            </a:pPr>
            <a:endParaRPr lang="en-US" sz="2800" i="1" dirty="0">
              <a:solidFill>
                <a:srgbClr val="000000"/>
              </a:solidFill>
            </a:endParaRPr>
          </a:p>
          <a:p>
            <a:pPr marL="457200" indent="-457200" defTabSz="457200" fontAlgn="base">
              <a:buFont typeface="Arial" panose="020B0604020202020204" pitchFamily="34" charset="0"/>
              <a:buChar char="•"/>
            </a:pPr>
            <a:endParaRPr kumimoji="0" lang="en-US" sz="2800" b="0" i="1" u="none" strike="noStrike" kern="1200" cap="none" spc="0" normalizeH="0" baseline="0" noProof="0" dirty="0">
              <a:ln>
                <a:noFill/>
              </a:ln>
              <a:solidFill>
                <a:srgbClr val="000000"/>
              </a:solidFill>
              <a:effectLst/>
              <a:uLnTx/>
              <a:uFillTx/>
              <a:ea typeface="+mn-ea"/>
              <a:cs typeface="+mn-cs"/>
            </a:endParaRPr>
          </a:p>
          <a:p>
            <a:pPr marL="457200" indent="-457200" defTabSz="457200" fontAlgn="base">
              <a:buFont typeface="Arial" panose="020B0604020202020204" pitchFamily="34" charset="0"/>
              <a:buChar char="•"/>
            </a:pPr>
            <a:endParaRPr kumimoji="0" lang="en-US" sz="2800" b="0" i="1" u="none" strike="noStrike" kern="1200" cap="none" spc="0" normalizeH="0" baseline="0" noProof="0" dirty="0">
              <a:ln>
                <a:noFill/>
              </a:ln>
              <a:solidFill>
                <a:srgbClr val="000000"/>
              </a:solidFill>
              <a:effectLst/>
              <a:uLnTx/>
              <a:uFillTx/>
              <a:ea typeface="+mn-ea"/>
              <a:cs typeface="+mn-cs"/>
            </a:endParaRPr>
          </a:p>
          <a:p>
            <a:pPr defTabSz="457200" fontAlgn="base"/>
            <a:r>
              <a:rPr lang="en-US" sz="2800" i="1" dirty="0">
                <a:solidFill>
                  <a:srgbClr val="000000"/>
                </a:solidFill>
              </a:rPr>
              <a:t>	</a:t>
            </a:r>
          </a:p>
          <a:p>
            <a:pPr lvl="1" defTabSz="457200" fontAlgn="base"/>
            <a:endParaRPr kumimoji="0" lang="en-US" sz="2800" b="0" u="none" strike="noStrike" kern="1200" cap="none" spc="0" normalizeH="0" baseline="0" noProof="0" dirty="0">
              <a:ln>
                <a:noFill/>
              </a:ln>
              <a:solidFill>
                <a:srgbClr val="000000"/>
              </a:solidFill>
              <a:effectLst/>
              <a:uLnTx/>
              <a:uFillTx/>
              <a:ea typeface="+mn-ea"/>
              <a:cs typeface="+mn-cs"/>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December 9, 2021</a:t>
            </a:r>
          </a:p>
        </p:txBody>
      </p:sp>
      <p:pic>
        <p:nvPicPr>
          <p:cNvPr id="6" name="Picture 5">
            <a:extLst>
              <a:ext uri="{FF2B5EF4-FFF2-40B4-BE49-F238E27FC236}">
                <a16:creationId xmlns:a16="http://schemas.microsoft.com/office/drawing/2014/main" id="{0B14CA8A-7CCF-45A4-B1A9-6B5E720E4685}"/>
              </a:ext>
            </a:extLst>
          </p:cNvPr>
          <p:cNvPicPr>
            <a:picLocks noChangeAspect="1"/>
          </p:cNvPicPr>
          <p:nvPr/>
        </p:nvPicPr>
        <p:blipFill>
          <a:blip r:embed="rId2"/>
          <a:stretch>
            <a:fillRect/>
          </a:stretch>
        </p:blipFill>
        <p:spPr>
          <a:xfrm>
            <a:off x="835851" y="1944945"/>
            <a:ext cx="10593278" cy="2181529"/>
          </a:xfrm>
          <a:prstGeom prst="rect">
            <a:avLst/>
          </a:prstGeom>
        </p:spPr>
      </p:pic>
      <p:pic>
        <p:nvPicPr>
          <p:cNvPr id="8" name="Picture 7">
            <a:extLst>
              <a:ext uri="{FF2B5EF4-FFF2-40B4-BE49-F238E27FC236}">
                <a16:creationId xmlns:a16="http://schemas.microsoft.com/office/drawing/2014/main" id="{C9BD8CA1-BFAC-4BBB-A952-C1E235A80BE3}"/>
              </a:ext>
            </a:extLst>
          </p:cNvPr>
          <p:cNvPicPr>
            <a:picLocks noChangeAspect="1"/>
          </p:cNvPicPr>
          <p:nvPr/>
        </p:nvPicPr>
        <p:blipFill>
          <a:blip r:embed="rId3"/>
          <a:stretch>
            <a:fillRect/>
          </a:stretch>
        </p:blipFill>
        <p:spPr>
          <a:xfrm>
            <a:off x="592821" y="4284531"/>
            <a:ext cx="11180078" cy="2000186"/>
          </a:xfrm>
          <a:prstGeom prst="rect">
            <a:avLst/>
          </a:prstGeom>
        </p:spPr>
      </p:pic>
    </p:spTree>
    <p:extLst>
      <p:ext uri="{BB962C8B-B14F-4D97-AF65-F5344CB8AC3E}">
        <p14:creationId xmlns:p14="http://schemas.microsoft.com/office/powerpoint/2010/main" val="2179829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3600" b="1" dirty="0"/>
              <a:t>Linking Course Sections</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December 9, 2021</a:t>
            </a:r>
          </a:p>
        </p:txBody>
      </p:sp>
      <p:pic>
        <p:nvPicPr>
          <p:cNvPr id="10" name="Picture 9">
            <a:extLst>
              <a:ext uri="{FF2B5EF4-FFF2-40B4-BE49-F238E27FC236}">
                <a16:creationId xmlns:a16="http://schemas.microsoft.com/office/drawing/2014/main" id="{4BB5DDE6-AB83-4E79-8D9C-EBC3FADE13F1}"/>
              </a:ext>
            </a:extLst>
          </p:cNvPr>
          <p:cNvPicPr>
            <a:picLocks noChangeAspect="1"/>
          </p:cNvPicPr>
          <p:nvPr/>
        </p:nvPicPr>
        <p:blipFill>
          <a:blip r:embed="rId2"/>
          <a:stretch>
            <a:fillRect/>
          </a:stretch>
        </p:blipFill>
        <p:spPr>
          <a:xfrm>
            <a:off x="1997843" y="1848825"/>
            <a:ext cx="7755758" cy="4326030"/>
          </a:xfrm>
          <a:prstGeom prst="rect">
            <a:avLst/>
          </a:prstGeom>
        </p:spPr>
      </p:pic>
    </p:spTree>
    <p:extLst>
      <p:ext uri="{BB962C8B-B14F-4D97-AF65-F5344CB8AC3E}">
        <p14:creationId xmlns:p14="http://schemas.microsoft.com/office/powerpoint/2010/main" val="1321863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3600" b="1" dirty="0"/>
              <a:t>Demonstration: querying ST_ENROLLMENT</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December 9, 2021</a:t>
            </a:r>
          </a:p>
        </p:txBody>
      </p:sp>
      <p:pic>
        <p:nvPicPr>
          <p:cNvPr id="4" name="Picture 3">
            <a:extLst>
              <a:ext uri="{FF2B5EF4-FFF2-40B4-BE49-F238E27FC236}">
                <a16:creationId xmlns:a16="http://schemas.microsoft.com/office/drawing/2014/main" id="{5B89816C-BC5D-41F3-89AD-A3F7DAD867EB}"/>
              </a:ext>
            </a:extLst>
          </p:cNvPr>
          <p:cNvPicPr>
            <a:picLocks noChangeAspect="1"/>
          </p:cNvPicPr>
          <p:nvPr/>
        </p:nvPicPr>
        <p:blipFill>
          <a:blip r:embed="rId2"/>
          <a:stretch>
            <a:fillRect/>
          </a:stretch>
        </p:blipFill>
        <p:spPr>
          <a:xfrm>
            <a:off x="1520133" y="2754519"/>
            <a:ext cx="8371119" cy="2449742"/>
          </a:xfrm>
          <a:prstGeom prst="rect">
            <a:avLst/>
          </a:prstGeom>
        </p:spPr>
      </p:pic>
    </p:spTree>
    <p:extLst>
      <p:ext uri="{BB962C8B-B14F-4D97-AF65-F5344CB8AC3E}">
        <p14:creationId xmlns:p14="http://schemas.microsoft.com/office/powerpoint/2010/main" val="3806942431"/>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5361</TotalTime>
  <Words>1240</Words>
  <Application>Microsoft Office PowerPoint</Application>
  <PresentationFormat>Widescreen</PresentationFormat>
  <Paragraphs>136</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Symbol</vt:lpstr>
      <vt:lpstr>Retrospect</vt:lpstr>
      <vt:lpstr>PowerPoint Presentation</vt:lpstr>
      <vt:lpstr>Remote Meetings Best Practices</vt:lpstr>
      <vt:lpstr>Agenda</vt:lpstr>
      <vt:lpstr>Latest Changes to DWNGSS_PS tables and views</vt:lpstr>
      <vt:lpstr>Latest Changes to DWNGSS_PS tables and views,  continued</vt:lpstr>
      <vt:lpstr>Latest Changes to DWNGSS_PS tables and views,  continued</vt:lpstr>
      <vt:lpstr>Reporting on meeting times and days</vt:lpstr>
      <vt:lpstr>Linking Course Sections</vt:lpstr>
      <vt:lpstr>Demonstration: querying ST_ENROLLMENT</vt:lpstr>
      <vt:lpstr>ST_ENROLLMENT: some key points to remember *</vt:lpstr>
      <vt:lpstr>Preview of Degree Works reporting</vt:lpstr>
      <vt:lpstr>Degree Works</vt:lpstr>
      <vt:lpstr>Degree Works</vt:lpstr>
      <vt:lpstr>Degree Works</vt:lpstr>
      <vt:lpstr>Degree Works</vt:lpstr>
      <vt:lpstr>Degree Works</vt:lpstr>
      <vt:lpstr>Wrap-up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Collins, Susan Jennifer</dc:creator>
  <cp:lastModifiedBy>Collins, Susan Jennifer</cp:lastModifiedBy>
  <cp:revision>331</cp:revision>
  <dcterms:created xsi:type="dcterms:W3CDTF">2020-03-09T13:56:43Z</dcterms:created>
  <dcterms:modified xsi:type="dcterms:W3CDTF">2021-12-09T17:27:27Z</dcterms:modified>
</cp:coreProperties>
</file>