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86" r:id="rId2"/>
    <p:sldId id="270" r:id="rId3"/>
    <p:sldId id="271" r:id="rId4"/>
    <p:sldId id="298" r:id="rId5"/>
    <p:sldId id="361" r:id="rId6"/>
    <p:sldId id="362" r:id="rId7"/>
    <p:sldId id="363" r:id="rId8"/>
    <p:sldId id="290" r:id="rId9"/>
    <p:sldId id="289" r:id="rId10"/>
    <p:sldId id="295" r:id="rId11"/>
    <p:sldId id="297" r:id="rId12"/>
    <p:sldId id="359" r:id="rId13"/>
    <p:sldId id="357" r:id="rId14"/>
    <p:sldId id="291" r:id="rId15"/>
    <p:sldId id="296" r:id="rId16"/>
    <p:sldId id="292" r:id="rId17"/>
    <p:sldId id="360" r:id="rId18"/>
    <p:sldId id="358" r:id="rId19"/>
    <p:sldId id="294" r:id="rId20"/>
    <p:sldId id="293" r:id="rId21"/>
    <p:sldId id="28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6357" autoAdjust="0"/>
  </p:normalViewPr>
  <p:slideViewPr>
    <p:cSldViewPr snapToGrid="0">
      <p:cViewPr varScale="1">
        <p:scale>
          <a:sx n="68" d="100"/>
          <a:sy n="68" d="100"/>
        </p:scale>
        <p:origin x="904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CEC136-8F10-41F8-A063-C8A3A2ABE5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0EDA9B-2D69-4239-A072-A25C8E2DCB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A1F20-13A9-41F9-950D-7B2A60166161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5E71DB-0849-4828-B58F-D75790B6044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7C456D-9376-4F8B-A7C7-D49FEF6ABF0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C6FF6-3E9E-4E86-A5BE-3FB444FC2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573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22C16-4412-44DB-8BDD-44297705834F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0B151-57E1-4B3E-927D-6CAB4D636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53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D0B151-57E1-4B3E-927D-6CAB4D6360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87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92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02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35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274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03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40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3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512124F-2DB4-464F-B60E-6E587D1CEA3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3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87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512124F-2DB4-464F-B60E-6E587D1CEA3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6795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c.upenn.edu/pennant-student-records" TargetMode="External"/><Relationship Id="rId2" Type="http://schemas.openxmlformats.org/officeDocument/2006/relationships/hyperlink" Target="https://provider.www.upenn.edu/computing/da/dw/pennant-student-records/PSR_training_digest_12.pdf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srfs.upenn.edu/faculty-staff-resources/pennant-records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student-wh@lists.upenn.edu" TargetMode="External"/><Relationship Id="rId2" Type="http://schemas.openxmlformats.org/officeDocument/2006/relationships/hyperlink" Target="mailto:da-staff@isc.upenn.edu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22" y="850766"/>
            <a:ext cx="10168156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Remote Meetings Best Practices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1185644" y="1965792"/>
            <a:ext cx="103571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/>
              <a:t>Turn off your video function</a:t>
            </a:r>
          </a:p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/>
              <a:t>Please go on </a:t>
            </a:r>
            <a:r>
              <a:rPr lang="en-US" sz="2400" b="1" dirty="0"/>
              <a:t>Mute</a:t>
            </a:r>
            <a:r>
              <a:rPr lang="en-US" sz="2400" dirty="0"/>
              <a:t> unless you are speaking</a:t>
            </a:r>
          </a:p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/>
              <a:t>Please </a:t>
            </a:r>
            <a:r>
              <a:rPr lang="en-US" sz="2400" b="1" dirty="0"/>
              <a:t>enter your questions in the chat function</a:t>
            </a:r>
            <a:r>
              <a:rPr lang="en-US" sz="2400" dirty="0"/>
              <a:t>. When your question is being answered, you can go off </a:t>
            </a:r>
            <a:r>
              <a:rPr lang="en-US" sz="2400" b="1" dirty="0"/>
              <a:t>Mute</a:t>
            </a:r>
            <a:r>
              <a:rPr lang="en-US" sz="2400" dirty="0"/>
              <a:t> to ask follow-up questions</a:t>
            </a:r>
          </a:p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/>
              <a:t>Please do not use the chat function for off-topic discussions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EF80BBC-5BD9-46DA-ABA3-BD4B556D80C3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November 11, 2021</a:t>
            </a:r>
          </a:p>
        </p:txBody>
      </p:sp>
    </p:spTree>
    <p:extLst>
      <p:ext uri="{BB962C8B-B14F-4D97-AF65-F5344CB8AC3E}">
        <p14:creationId xmlns:p14="http://schemas.microsoft.com/office/powerpoint/2010/main" val="2737316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Where to find</a:t>
            </a:r>
            <a:br>
              <a:rPr lang="en-US" sz="2400" b="1" dirty="0"/>
            </a:br>
            <a:r>
              <a:rPr lang="en-US" sz="2400" b="1" dirty="0"/>
              <a:t>Also-Offered-As Courses </a:t>
            </a:r>
            <a:br>
              <a:rPr lang="en-US" sz="2400" b="1" dirty="0"/>
            </a:br>
            <a:r>
              <a:rPr lang="en-US" sz="2400" b="1" dirty="0"/>
              <a:t>in the Pennant Student Records universe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CAF58F-900B-48FE-9EE8-323E8FE9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19372" y="1846052"/>
            <a:ext cx="4215667" cy="736282"/>
          </a:xfrm>
        </p:spPr>
        <p:txBody>
          <a:bodyPr/>
          <a:lstStyle/>
          <a:p>
            <a:r>
              <a:rPr lang="en-US" dirty="0"/>
              <a:t>In “COURSE ALSO OFFERED AS”: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A5AAF5E-FB1F-4E53-BDC9-C8279E18C8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409468" y="1846052"/>
            <a:ext cx="3746212" cy="736282"/>
          </a:xfrm>
        </p:spPr>
        <p:txBody>
          <a:bodyPr/>
          <a:lstStyle/>
          <a:p>
            <a:r>
              <a:rPr lang="en-US" dirty="0"/>
              <a:t>In “COURSE”:</a:t>
            </a:r>
          </a:p>
        </p:txBody>
      </p:sp>
      <p:pic>
        <p:nvPicPr>
          <p:cNvPr id="20" name="Content Placeholder 19">
            <a:extLst>
              <a:ext uri="{FF2B5EF4-FFF2-40B4-BE49-F238E27FC236}">
                <a16:creationId xmlns:a16="http://schemas.microsoft.com/office/drawing/2014/main" id="{13D57B3E-0AF0-4B97-8FC8-053C822A257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1726416" y="2794721"/>
            <a:ext cx="3184949" cy="3045923"/>
          </a:xfr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November 11, 2021</a:t>
            </a:r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7A96185A-1C86-4343-AE4A-7907E28BC51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848343" y="2572297"/>
            <a:ext cx="1699678" cy="33782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5F76620-E3F1-4B6B-B668-0518A94DAFDE}"/>
              </a:ext>
            </a:extLst>
          </p:cNvPr>
          <p:cNvSpPr txBox="1"/>
          <p:nvPr/>
        </p:nvSpPr>
        <p:spPr>
          <a:xfrm>
            <a:off x="4908536" y="5120641"/>
            <a:ext cx="2253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Note: </a:t>
            </a:r>
            <a:r>
              <a:rPr lang="en-US" sz="1400" i="1" dirty="0"/>
              <a:t>all</a:t>
            </a:r>
            <a:r>
              <a:rPr lang="en-US" sz="1400" dirty="0"/>
              <a:t> courses are in COURSE ALSO OFFERED AS</a:t>
            </a:r>
          </a:p>
        </p:txBody>
      </p:sp>
    </p:spTree>
    <p:extLst>
      <p:ext uri="{BB962C8B-B14F-4D97-AF65-F5344CB8AC3E}">
        <p14:creationId xmlns:p14="http://schemas.microsoft.com/office/powerpoint/2010/main" val="2916108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Demonstration query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November 11, 2021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3D5ED6F-381E-4310-8893-98E39E39A2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266" y="2712395"/>
            <a:ext cx="10853394" cy="286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773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Demonstration query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November 11, 2021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8515F9-A75E-49FA-81DE-943F6B8E9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644" y="2213455"/>
            <a:ext cx="10287786" cy="379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739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Questions about Also-Offered-As courses?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November 11, 2021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F3C067-621E-4607-BA2E-8FB712231672}"/>
              </a:ext>
            </a:extLst>
          </p:cNvPr>
          <p:cNvSpPr txBox="1"/>
          <p:nvPr/>
        </p:nvSpPr>
        <p:spPr>
          <a:xfrm>
            <a:off x="6182861" y="5533534"/>
            <a:ext cx="4345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Up next: Scheduled-With Course Sections…..</a:t>
            </a:r>
          </a:p>
        </p:txBody>
      </p:sp>
    </p:spTree>
    <p:extLst>
      <p:ext uri="{BB962C8B-B14F-4D97-AF65-F5344CB8AC3E}">
        <p14:creationId xmlns:p14="http://schemas.microsoft.com/office/powerpoint/2010/main" val="1829210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Scheduled-With Course Sections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748990" y="2022558"/>
            <a:ext cx="1069401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defTabSz="45720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Course sections that are scheduled-with each other share a </a:t>
            </a:r>
            <a:r>
              <a:rPr lang="en-US" sz="2400" dirty="0" err="1">
                <a:solidFill>
                  <a:srgbClr val="000000"/>
                </a:solidFill>
              </a:rPr>
              <a:t>sched_with_group</a:t>
            </a:r>
            <a:r>
              <a:rPr lang="en-US" sz="2400" dirty="0">
                <a:solidFill>
                  <a:srgbClr val="000000"/>
                </a:solidFill>
              </a:rPr>
              <a:t> code in the warehouse, found in the CRSE_SECT_SCHED_WITH and CRSE_SECT_SCHED_WITH_GRP tables.</a:t>
            </a:r>
          </a:p>
          <a:p>
            <a:pPr marL="742950" lvl="1" indent="-285750" defTabSz="45720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There will al</a:t>
            </a:r>
            <a:r>
              <a:rPr lang="en-US" sz="2400" dirty="0">
                <a:solidFill>
                  <a:srgbClr val="000000"/>
                </a:solidFill>
              </a:rPr>
              <a:t>ways be one and only one course section in the </a:t>
            </a:r>
            <a:r>
              <a:rPr lang="en-US" sz="2400" dirty="0" err="1">
                <a:solidFill>
                  <a:srgbClr val="000000"/>
                </a:solidFill>
              </a:rPr>
              <a:t>sched_with_group</a:t>
            </a:r>
            <a:r>
              <a:rPr lang="en-US" sz="2400" dirty="0">
                <a:solidFill>
                  <a:srgbClr val="000000"/>
                </a:solidFill>
              </a:rPr>
              <a:t> that is identified as the </a:t>
            </a:r>
            <a:r>
              <a:rPr lang="en-US" sz="2400" i="1" dirty="0">
                <a:solidFill>
                  <a:srgbClr val="000000"/>
                </a:solidFill>
              </a:rPr>
              <a:t>primary</a:t>
            </a:r>
          </a:p>
          <a:p>
            <a:pPr marL="742950" lvl="1" indent="-285750" defTabSz="45720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Scheduled-With course sections can be </a:t>
            </a:r>
            <a:r>
              <a:rPr lang="en-US" sz="2400" dirty="0">
                <a:solidFill>
                  <a:srgbClr val="000000"/>
                </a:solidFill>
              </a:rPr>
              <a:t>the same course, but they do not have to be (for example: course sections at different levels that share resources and are not Also-Offered-As in the catalog, can still be scheduled with each other).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November 11, 2021</a:t>
            </a:r>
          </a:p>
        </p:txBody>
      </p:sp>
    </p:spTree>
    <p:extLst>
      <p:ext uri="{BB962C8B-B14F-4D97-AF65-F5344CB8AC3E}">
        <p14:creationId xmlns:p14="http://schemas.microsoft.com/office/powerpoint/2010/main" val="546770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Where to find</a:t>
            </a:r>
            <a:br>
              <a:rPr lang="en-US" sz="2400" b="1" dirty="0"/>
            </a:br>
            <a:r>
              <a:rPr lang="en-US" sz="2400" b="1" dirty="0"/>
              <a:t>Scheduled-With Course Sections </a:t>
            </a:r>
            <a:br>
              <a:rPr lang="en-US" sz="2400" b="1" dirty="0"/>
            </a:br>
            <a:r>
              <a:rPr lang="en-US" sz="2400" b="1" dirty="0"/>
              <a:t>in the Pennant Student Records universe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311EAE-2AD3-4153-8D19-7134748EF1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“course section scheduled with” and “course section scheduled with group”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C547DF6-AC04-42A9-A354-189C183EEC7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116612" y="2691026"/>
            <a:ext cx="1779463" cy="3378200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F8FC093-ED46-484A-9B39-ABBB41D89A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220932" y="1846052"/>
            <a:ext cx="3934748" cy="736282"/>
          </a:xfrm>
        </p:spPr>
        <p:txBody>
          <a:bodyPr>
            <a:normAutofit/>
          </a:bodyPr>
          <a:lstStyle/>
          <a:p>
            <a:r>
              <a:rPr lang="en-US" dirty="0"/>
              <a:t>In “COURSE SECTION”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November 11, 2021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990D014-A0CD-465E-9CDE-7A3FB8E080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6626" y="2775399"/>
            <a:ext cx="2281998" cy="3492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235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Demonstration query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November 11, 2021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6181C8-1FE5-4949-BBA2-F17F34F4B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0326" y="2562749"/>
            <a:ext cx="10105534" cy="2919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272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Demonstration query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November 11, 2021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C2A3B1-09B2-40E4-A94F-651557C3D192}"/>
              </a:ext>
            </a:extLst>
          </p:cNvPr>
          <p:cNvSpPr txBox="1"/>
          <p:nvPr/>
        </p:nvSpPr>
        <p:spPr>
          <a:xfrm>
            <a:off x="6338963" y="5853345"/>
            <a:ext cx="50501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Note: the above example is from Pennant Student Records - DWHE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758EB0-73DA-4420-8979-437234A5C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627" y="1958763"/>
            <a:ext cx="10501501" cy="358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045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4000" b="1" dirty="0"/>
              <a:t>Questions about </a:t>
            </a:r>
            <a:br>
              <a:rPr lang="en-US" sz="4000" b="1" dirty="0"/>
            </a:br>
            <a:r>
              <a:rPr lang="en-US" sz="4000" b="1" dirty="0"/>
              <a:t>Scheduled-With course sections?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November 11, 2021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F3C067-621E-4607-BA2E-8FB712231672}"/>
              </a:ext>
            </a:extLst>
          </p:cNvPr>
          <p:cNvSpPr txBox="1"/>
          <p:nvPr/>
        </p:nvSpPr>
        <p:spPr>
          <a:xfrm>
            <a:off x="5485278" y="5542961"/>
            <a:ext cx="508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Up next: where to find canned pre-written queries…</a:t>
            </a:r>
          </a:p>
        </p:txBody>
      </p:sp>
    </p:spTree>
    <p:extLst>
      <p:ext uri="{BB962C8B-B14F-4D97-AF65-F5344CB8AC3E}">
        <p14:creationId xmlns:p14="http://schemas.microsoft.com/office/powerpoint/2010/main" val="393000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4400" b="1" dirty="0" err="1"/>
              <a:t>Webi</a:t>
            </a:r>
            <a:r>
              <a:rPr lang="en-US" sz="4400" b="1" dirty="0"/>
              <a:t> public folders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854704" y="1855018"/>
            <a:ext cx="1069401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457200" fontAlgn="base">
              <a:spcAft>
                <a:spcPts val="1200"/>
              </a:spcAf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November 11, 2021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CC3B9C5-5D37-4236-BB12-CD330DB6A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2135" y="2598944"/>
            <a:ext cx="3627730" cy="330971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4E8BE7E-4B4F-4C7B-9073-D3323467B2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9613" y="1855018"/>
            <a:ext cx="2324424" cy="195289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B100B88-ECE8-46DC-8B28-5CB9DB0019CC}"/>
              </a:ext>
            </a:extLst>
          </p:cNvPr>
          <p:cNvSpPr txBox="1"/>
          <p:nvPr/>
        </p:nvSpPr>
        <p:spPr>
          <a:xfrm>
            <a:off x="1093509" y="3896205"/>
            <a:ext cx="2658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 the Documents tab, expand the Folders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B7E36B-E228-41E0-9EDE-FC19E92A0856}"/>
              </a:ext>
            </a:extLst>
          </p:cNvPr>
          <p:cNvSpPr txBox="1"/>
          <p:nvPr/>
        </p:nvSpPr>
        <p:spPr>
          <a:xfrm>
            <a:off x="4282135" y="1953637"/>
            <a:ext cx="3103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 and scroll down to “Student”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7398B5-86F0-465A-BA28-50DB91AAB314}"/>
              </a:ext>
            </a:extLst>
          </p:cNvPr>
          <p:cNvSpPr txBox="1"/>
          <p:nvPr/>
        </p:nvSpPr>
        <p:spPr>
          <a:xfrm>
            <a:off x="7909865" y="2429667"/>
            <a:ext cx="34274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… and open Pennant Student Records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775E55-2F0A-450B-8B87-7E0ED2AD71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7857" y="3356037"/>
            <a:ext cx="4032280" cy="724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046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5E0DED3-344C-4204-B96E-A7DEA9FF6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1284" y="1058779"/>
            <a:ext cx="9779933" cy="3014457"/>
          </a:xfrm>
        </p:spPr>
        <p:txBody>
          <a:bodyPr anchor="ctr">
            <a:normAutofit/>
          </a:bodyPr>
          <a:lstStyle/>
          <a:p>
            <a:pPr algn="l"/>
            <a:r>
              <a:rPr lang="en-US" sz="4400" b="1" dirty="0">
                <a:ea typeface="Verdana" panose="020B0604030504040204" pitchFamily="34" charset="0"/>
                <a:cs typeface="Verdana" panose="020B0604030504040204" pitchFamily="34" charset="0"/>
              </a:rPr>
              <a:t>Data Warehouse </a:t>
            </a:r>
          </a:p>
          <a:p>
            <a:pPr algn="l"/>
            <a:r>
              <a:rPr lang="en-US" sz="4400" b="1" dirty="0">
                <a:ea typeface="Verdana" panose="020B0604030504040204" pitchFamily="34" charset="0"/>
                <a:cs typeface="Verdana" panose="020B0604030504040204" pitchFamily="34" charset="0"/>
              </a:rPr>
              <a:t>Student Data User Group</a:t>
            </a:r>
          </a:p>
          <a:p>
            <a:pPr algn="l"/>
            <a:r>
              <a:rPr lang="en-US" sz="4400" b="1" dirty="0">
                <a:ea typeface="Verdana" panose="020B0604030504040204" pitchFamily="34" charset="0"/>
                <a:cs typeface="Verdana" panose="020B0604030504040204" pitchFamily="34" charset="0"/>
              </a:rPr>
              <a:t>NOVEMBER 11, 2021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A052FF8E-C06C-4AC6-AF13-2C732A6975FB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NOVEMBER 11, 2021</a:t>
            </a:r>
          </a:p>
        </p:txBody>
      </p:sp>
    </p:spTree>
    <p:extLst>
      <p:ext uri="{BB962C8B-B14F-4D97-AF65-F5344CB8AC3E}">
        <p14:creationId xmlns:p14="http://schemas.microsoft.com/office/powerpoint/2010/main" val="11018115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Some additional resources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835851" y="1786888"/>
            <a:ext cx="10694019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defTabSz="45720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More about Also-Offered</a:t>
            </a:r>
            <a:r>
              <a:rPr lang="en-US" sz="2400" dirty="0">
                <a:solidFill>
                  <a:srgbClr val="000000"/>
                </a:solidFill>
              </a:rPr>
              <a:t>-As courses and Scheduled-With course sections: </a:t>
            </a:r>
            <a:r>
              <a:rPr lang="en-US" sz="2400" dirty="0" err="1">
                <a:hlinkClick r:id="rId2"/>
              </a:rPr>
              <a:t>PSR_training_digest</a:t>
            </a:r>
            <a:endParaRPr lang="en-US" sz="2400" dirty="0"/>
          </a:p>
          <a:p>
            <a:pPr marL="742950" lvl="1" indent="-285750" defTabSz="45720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Warehouse documentation about tables and what they contain: </a:t>
            </a:r>
            <a:r>
              <a:rPr lang="en-US" sz="2400" dirty="0">
                <a:hlinkClick r:id="rId3"/>
              </a:rPr>
              <a:t>https://www.isc.upenn.edu/pennant-student-records</a:t>
            </a:r>
            <a:r>
              <a:rPr lang="en-US" sz="2400" dirty="0"/>
              <a:t> </a:t>
            </a:r>
          </a:p>
          <a:p>
            <a:pPr marL="742950" lvl="1" indent="-285750" defTabSz="45720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On the srfs.upenn.edu site for faculty/staff resources: </a:t>
            </a:r>
            <a:r>
              <a:rPr lang="en-US" sz="2400" dirty="0">
                <a:hlinkClick r:id="rId4"/>
              </a:rPr>
              <a:t>Pennant Records | Penn Student Registration &amp; Financial Services| Penn </a:t>
            </a:r>
            <a:r>
              <a:rPr lang="en-US" sz="2400" dirty="0" err="1">
                <a:hlinkClick r:id="rId4"/>
              </a:rPr>
              <a:t>Srfs</a:t>
            </a:r>
            <a:r>
              <a:rPr lang="en-US" sz="2400" dirty="0">
                <a:hlinkClick r:id="rId4"/>
              </a:rPr>
              <a:t> (upenn.edu)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November 11, 2021</a:t>
            </a:r>
          </a:p>
        </p:txBody>
      </p:sp>
    </p:spTree>
    <p:extLst>
      <p:ext uri="{BB962C8B-B14F-4D97-AF65-F5344CB8AC3E}">
        <p14:creationId xmlns:p14="http://schemas.microsoft.com/office/powerpoint/2010/main" val="26895215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46554-D85C-455D-8B7D-FA146412C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77627"/>
            <a:ext cx="10058400" cy="881797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Wrap-up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34ECC29-CF4E-4B06-8EAD-53EEFFE2F4E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/>
              </a:rPr>
              <a:t>Questions/comments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/>
              </a:rPr>
              <a:t>Topics to be covered in future meetings</a:t>
            </a:r>
          </a:p>
          <a:p>
            <a:pPr marL="742950" lvl="1" indent="-285750" defTabSz="45720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Enrollments</a:t>
            </a:r>
            <a:endParaRPr lang="en-US" sz="2400" dirty="0"/>
          </a:p>
          <a:p>
            <a:pPr marL="742950" lvl="1" indent="-285750" defTabSz="45720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Advanced Registration  </a:t>
            </a:r>
          </a:p>
          <a:p>
            <a:pPr marL="742950" lvl="1" indent="-285750" defTabSz="45720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Follow-up questions/comments: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da-staff@isc.upenn.edu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Discussions about student data: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student-wh@lists.upenn.edu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4376461-903A-4A6E-88AD-FBEA905F83C4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November 11, 2021</a:t>
            </a:r>
          </a:p>
        </p:txBody>
      </p:sp>
    </p:spTree>
    <p:extLst>
      <p:ext uri="{BB962C8B-B14F-4D97-AF65-F5344CB8AC3E}">
        <p14:creationId xmlns:p14="http://schemas.microsoft.com/office/powerpoint/2010/main" val="3390262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Agenda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835851" y="1786888"/>
            <a:ext cx="1069401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457200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Latest changes to the Pennant Student Records data collection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457200" indent="-457200" defTabSz="457200" fontAlgn="base">
              <a:buFont typeface="Arial" panose="020B0604020202020204" pitchFamily="34" charset="0"/>
              <a:buChar char="•"/>
            </a:pP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Also-Offered-As Courses, and Scheduled-With Course Sections</a:t>
            </a:r>
          </a:p>
          <a:p>
            <a:pPr marL="457200" indent="-457200" defTabSz="457200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Where to find reports in the public </a:t>
            </a:r>
            <a:r>
              <a:rPr lang="en-US" sz="2800" dirty="0" err="1">
                <a:solidFill>
                  <a:srgbClr val="000000"/>
                </a:solidFill>
              </a:rPr>
              <a:t>Webi</a:t>
            </a:r>
            <a:r>
              <a:rPr lang="en-US" sz="2800" dirty="0">
                <a:solidFill>
                  <a:srgbClr val="000000"/>
                </a:solidFill>
              </a:rPr>
              <a:t> folders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457200" indent="-457200" defTabSz="457200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Other announcements and wrap-up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November 11, 2021</a:t>
            </a:r>
          </a:p>
        </p:txBody>
      </p:sp>
    </p:spTree>
    <p:extLst>
      <p:ext uri="{BB962C8B-B14F-4D97-AF65-F5344CB8AC3E}">
        <p14:creationId xmlns:p14="http://schemas.microsoft.com/office/powerpoint/2010/main" val="1599784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Latest Changes to student data collections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835851" y="1786888"/>
            <a:ext cx="1069401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457200" fontAlgn="base">
              <a:buFont typeface="Arial" panose="020B0604020202020204" pitchFamily="34" charset="0"/>
              <a:buChar char="•"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defTabSz="457200" fontAlgn="base"/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STUDENT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 </a:t>
            </a: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- added ETHNICITY_DESC, ROLLUP_RACE_DESC </a:t>
            </a:r>
          </a:p>
          <a:p>
            <a:pPr marL="457200" indent="-457200" defTabSz="457200" fontAlgn="base">
              <a:buFont typeface="Arial" panose="020B0604020202020204" pitchFamily="34" charset="0"/>
              <a:buChar char="•"/>
            </a:pPr>
            <a:endParaRPr lang="en-US" sz="2800" i="1" dirty="0">
              <a:solidFill>
                <a:srgbClr val="000000"/>
              </a:solidFill>
            </a:endParaRPr>
          </a:p>
          <a:p>
            <a:pPr marL="457200" indent="-457200" defTabSz="457200" fontAlgn="base">
              <a:buFont typeface="Arial" panose="020B0604020202020204" pitchFamily="34" charset="0"/>
              <a:buChar char="•"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457200" indent="-457200" defTabSz="457200" fontAlgn="base">
              <a:buFont typeface="Arial" panose="020B0604020202020204" pitchFamily="34" charset="0"/>
              <a:buChar char="•"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defTabSz="457200" fontAlgn="base"/>
            <a:r>
              <a:rPr lang="en-US" sz="2800" i="1" dirty="0">
                <a:solidFill>
                  <a:srgbClr val="000000"/>
                </a:solidFill>
              </a:rPr>
              <a:t>	</a:t>
            </a:r>
          </a:p>
          <a:p>
            <a:pPr defTabSz="457200" fontAlgn="base"/>
            <a:r>
              <a:rPr lang="en-US" sz="2400" i="1" dirty="0">
                <a:solidFill>
                  <a:srgbClr val="000000"/>
                </a:solidFill>
              </a:rPr>
              <a:t>Note:  Z=Multi-racial no longer exists.  Is it still needed?</a:t>
            </a:r>
          </a:p>
          <a:p>
            <a:pPr lvl="1" defTabSz="457200" fontAlgn="base"/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November 11, 2021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3FB835A9-E64D-43ED-8CD1-5A76BB967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022212"/>
              </p:ext>
            </p:extLst>
          </p:nvPr>
        </p:nvGraphicFramePr>
        <p:xfrm>
          <a:off x="1419046" y="2802950"/>
          <a:ext cx="1011082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565">
                  <a:extLst>
                    <a:ext uri="{9D8B030D-6E8A-4147-A177-3AD203B41FA5}">
                      <a16:colId xmlns:a16="http://schemas.microsoft.com/office/drawing/2014/main" val="679480837"/>
                    </a:ext>
                  </a:extLst>
                </a:gridCol>
                <a:gridCol w="2041946">
                  <a:extLst>
                    <a:ext uri="{9D8B030D-6E8A-4147-A177-3AD203B41FA5}">
                      <a16:colId xmlns:a16="http://schemas.microsoft.com/office/drawing/2014/main" val="2810143112"/>
                    </a:ext>
                  </a:extLst>
                </a:gridCol>
                <a:gridCol w="1303849">
                  <a:extLst>
                    <a:ext uri="{9D8B030D-6E8A-4147-A177-3AD203B41FA5}">
                      <a16:colId xmlns:a16="http://schemas.microsoft.com/office/drawing/2014/main" val="99979797"/>
                    </a:ext>
                  </a:extLst>
                </a:gridCol>
                <a:gridCol w="5834464">
                  <a:extLst>
                    <a:ext uri="{9D8B030D-6E8A-4147-A177-3AD203B41FA5}">
                      <a16:colId xmlns:a16="http://schemas.microsoft.com/office/drawing/2014/main" val="178243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Ethnicity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Ethnicity_Desc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Rollup_Race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Rollup_Race_Desc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843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Hispanic or Latino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American Indian or Alaska </a:t>
                      </a:r>
                      <a:r>
                        <a:rPr lang="en-US" sz="1600" dirty="0" err="1"/>
                        <a:t>Native;Black</a:t>
                      </a:r>
                      <a:r>
                        <a:rPr lang="en-US" sz="1600" dirty="0"/>
                        <a:t> or African American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961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Hispanic or Latino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2,H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Asian;Hispanic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93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492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Latest Changes to student data collections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835852" y="1786888"/>
            <a:ext cx="734149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fontAlgn="base"/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ADDRESS  </a:t>
            </a:r>
            <a:r>
              <a:rPr kumimoji="0" lang="en-US" sz="28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- a</a:t>
            </a: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dded COLLEGE_HOUSE </a:t>
            </a:r>
          </a:p>
          <a:p>
            <a:pPr defTabSz="457200" fontAlgn="base"/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914400" lvl="1" indent="-457200" defTabSz="457200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Derived from Street1 – not coded, no lookup table </a:t>
            </a:r>
          </a:p>
          <a:p>
            <a:pPr marL="914400" lvl="1" indent="-457200" defTabSz="457200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Address type=LI (Local Penn Institution)</a:t>
            </a:r>
          </a:p>
          <a:p>
            <a:pPr marL="914400" lvl="1" indent="-457200" defTabSz="457200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Length is 15 characters, may contain spaces</a:t>
            </a:r>
          </a:p>
          <a:p>
            <a:pPr marL="914400" lvl="1" indent="-457200" defTabSz="457200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Some examples -&gt;</a:t>
            </a:r>
          </a:p>
          <a:p>
            <a:pPr marL="914400" lvl="1" indent="-457200" defTabSz="457200" fontAlgn="base">
              <a:buFont typeface="Arial" panose="020B0604020202020204" pitchFamily="34" charset="0"/>
              <a:buChar char="•"/>
            </a:pP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1371600" lvl="2" indent="-457200" defTabSz="457200" fontAlgn="base">
              <a:buFont typeface="Arial" panose="020B0604020202020204" pitchFamily="34" charset="0"/>
              <a:buChar char="•"/>
            </a:pPr>
            <a:endParaRPr lang="en-US" sz="2800" i="1" dirty="0">
              <a:solidFill>
                <a:srgbClr val="000000"/>
              </a:solidFill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November 11, 2021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3FB835A9-E64D-43ED-8CD1-5A76BB967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150248"/>
              </p:ext>
            </p:extLst>
          </p:nvPr>
        </p:nvGraphicFramePr>
        <p:xfrm>
          <a:off x="8412029" y="2550402"/>
          <a:ext cx="204194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946">
                  <a:extLst>
                    <a:ext uri="{9D8B030D-6E8A-4147-A177-3AD203B41FA5}">
                      <a16:colId xmlns:a16="http://schemas.microsoft.com/office/drawing/2014/main" val="28101431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College_House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843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ASHHURST RCH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961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BIRTHDAY RCH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93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BUTCHER  WCH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258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CLEEMANN RCH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782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COXE     WCH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906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THOM PNN RCH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098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4700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Latest Changes to student data collections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835851" y="1786888"/>
            <a:ext cx="10694019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457200" fontAlgn="base">
              <a:buFont typeface="Arial" panose="020B0604020202020204" pitchFamily="34" charset="0"/>
              <a:buChar char="•"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DWLD_CURRIC_IDs were reassigned based on the revised business rules approved by the Pennant Data Standards (PDS) Group. </a:t>
            </a:r>
          </a:p>
          <a:p>
            <a:pPr defTabSz="457200" fontAlgn="base"/>
            <a:endParaRPr lang="en-US" sz="2000" i="1" dirty="0">
              <a:solidFill>
                <a:srgbClr val="000000"/>
              </a:solidFill>
            </a:endParaRPr>
          </a:p>
          <a:p>
            <a:pPr defTabSz="457200" fontAlgn="base"/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Curriculum (Degree Pursuals) are uniquely identified by one of these. </a:t>
            </a:r>
          </a:p>
          <a:p>
            <a:pPr marL="457200" indent="-457200" defTabSz="457200" fontAlgn="base">
              <a:buAutoNum type="arabicParenR"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For EU division:                              PIDM and Division</a:t>
            </a:r>
          </a:p>
          <a:p>
            <a:pPr defTabSz="457200" fontAlgn="base"/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defTabSz="457200" fontAlgn="base"/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2) For AU, NU, WU divisions :                        PIDM and Division and Degree  </a:t>
            </a:r>
          </a:p>
          <a:p>
            <a:pPr defTabSz="457200" fontAlgn="base"/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3) For Degree pursued in (MBA,PHD):         PIDM and Division and Degree                                              </a:t>
            </a:r>
          </a:p>
          <a:p>
            <a:pPr defTabSz="457200" fontAlgn="base"/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4) For AL division with BA degree </a:t>
            </a: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pursued:PIDM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and Division and Degree    </a:t>
            </a:r>
          </a:p>
          <a:p>
            <a:pPr defTabSz="457200" fontAlgn="base"/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defTabSz="457200" fontAlgn="base"/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5) For division in (AB,AC,AE,AH,AM,AS):     PIDM, Division, Degree, Level</a:t>
            </a:r>
            <a:r>
              <a:rPr lang="en-US" sz="2000" i="1" dirty="0">
                <a:solidFill>
                  <a:srgbClr val="000000"/>
                </a:solidFill>
              </a:rPr>
              <a:t>,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1stMajor, Campus, Program</a:t>
            </a:r>
          </a:p>
          <a:p>
            <a:pPr defTabSz="457200" fontAlgn="base"/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6) For AL division and degree is not BA:      PIDM, Division, Degree, Level, 1stMajor, Campus, Program</a:t>
            </a:r>
          </a:p>
          <a:p>
            <a:pPr defTabSz="457200" fontAlgn="base"/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defTabSz="457200" fontAlgn="base"/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7) For All Others:                                             PIDM, Division</a:t>
            </a:r>
            <a:r>
              <a:rPr lang="en-US" sz="2000" i="1" dirty="0">
                <a:solidFill>
                  <a:srgbClr val="000000"/>
                </a:solidFill>
              </a:rPr>
              <a:t>,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Degree, Level, 1</a:t>
            </a:r>
            <a:r>
              <a:rPr kumimoji="0" lang="en-US" sz="20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st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Major, Campus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November 11, 2021</a:t>
            </a:r>
          </a:p>
        </p:txBody>
      </p:sp>
    </p:spTree>
    <p:extLst>
      <p:ext uri="{BB962C8B-B14F-4D97-AF65-F5344CB8AC3E}">
        <p14:creationId xmlns:p14="http://schemas.microsoft.com/office/powerpoint/2010/main" val="4172273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Latest Changes to student data collections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835851" y="1786888"/>
            <a:ext cx="10694019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defTabSz="457200" fontAlgn="base"/>
            <a:endParaRPr lang="en-US" sz="2800" i="1" dirty="0">
              <a:solidFill>
                <a:srgbClr val="000000"/>
              </a:solidFill>
            </a:endParaRPr>
          </a:p>
          <a:p>
            <a:pPr marL="457200" indent="-457200" defTabSz="457200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172B4D"/>
                </a:solidFill>
                <a:latin typeface="-apple-system"/>
              </a:rPr>
              <a:t>C</a:t>
            </a:r>
            <a:r>
              <a:rPr lang="en-US" sz="2800" b="0" i="0" dirty="0">
                <a:solidFill>
                  <a:srgbClr val="172B4D"/>
                </a:solidFill>
                <a:effectLst/>
                <a:latin typeface="-apple-system"/>
              </a:rPr>
              <a:t>orrections made to EXP_GRAD_TERM</a:t>
            </a:r>
          </a:p>
          <a:p>
            <a:pPr lvl="1" defTabSz="457200" fontAlgn="base"/>
            <a:r>
              <a:rPr lang="en-US" sz="2800" dirty="0">
                <a:solidFill>
                  <a:srgbClr val="172B4D"/>
                </a:solidFill>
                <a:latin typeface="-apple-system"/>
              </a:rPr>
              <a:t>in ST_DEGREE_PURSUAL and ST_DEGREE_TERM</a:t>
            </a:r>
            <a:r>
              <a:rPr lang="en-US" sz="2800" b="0" i="0" dirty="0">
                <a:solidFill>
                  <a:srgbClr val="172B4D"/>
                </a:solidFill>
                <a:effectLst/>
                <a:latin typeface="-apple-system"/>
              </a:rPr>
              <a:t> </a:t>
            </a:r>
          </a:p>
          <a:p>
            <a:pPr marL="457200" indent="-457200" defTabSz="457200" fontAlgn="base">
              <a:buFont typeface="Arial" panose="020B0604020202020204" pitchFamily="34" charset="0"/>
              <a:buChar char="•"/>
            </a:pPr>
            <a:endParaRPr lang="en-US" sz="2800" b="0" i="0" dirty="0">
              <a:solidFill>
                <a:srgbClr val="172B4D"/>
              </a:solidFill>
              <a:effectLst/>
              <a:latin typeface="-apple-system"/>
            </a:endParaRPr>
          </a:p>
          <a:p>
            <a:pPr marL="914400" lvl="1" indent="-457200" defTabSz="45720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72B4D"/>
                </a:solidFill>
                <a:effectLst/>
                <a:latin typeface="-apple-system"/>
              </a:rPr>
              <a:t>function that calculates a Term from a Date was giving unexpected results based on lookup table for TERMs.  </a:t>
            </a:r>
          </a:p>
          <a:p>
            <a:pPr marL="914400" lvl="1" indent="-457200" defTabSz="457200" fontAlgn="base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172B4D"/>
              </a:solidFill>
              <a:latin typeface="-apple-system"/>
            </a:endParaRPr>
          </a:p>
          <a:p>
            <a:pPr marL="914400" lvl="1" indent="-457200" defTabSz="45720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72B4D"/>
                </a:solidFill>
                <a:effectLst/>
                <a:latin typeface="-apple-system"/>
              </a:rPr>
              <a:t>Logic now looks at the month portion of Expected</a:t>
            </a:r>
            <a:r>
              <a:rPr lang="en-US" sz="2400" dirty="0">
                <a:solidFill>
                  <a:srgbClr val="172B4D"/>
                </a:solidFill>
                <a:latin typeface="-apple-system"/>
              </a:rPr>
              <a:t> Graduation date, not the day of the month.</a:t>
            </a:r>
            <a:r>
              <a:rPr lang="en-US" sz="2400" b="0" i="0" dirty="0">
                <a:solidFill>
                  <a:srgbClr val="172B4D"/>
                </a:solidFill>
                <a:effectLst/>
                <a:latin typeface="-apple-system"/>
              </a:rPr>
              <a:t> 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November 11, 2021</a:t>
            </a:r>
          </a:p>
        </p:txBody>
      </p:sp>
    </p:spTree>
    <p:extLst>
      <p:ext uri="{BB962C8B-B14F-4D97-AF65-F5344CB8AC3E}">
        <p14:creationId xmlns:p14="http://schemas.microsoft.com/office/powerpoint/2010/main" val="810470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3200" b="1" dirty="0"/>
              <a:t>Also-Offered-As Courses, and Scheduled-With Course Sections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835851" y="1786888"/>
            <a:ext cx="1069401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defTabSz="457200" fontAlgn="base"/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Some definitions:</a:t>
            </a:r>
          </a:p>
          <a:p>
            <a:pPr marL="1371600" lvl="2" indent="-457200" defTabSz="457200" fontAlgn="base">
              <a:buFont typeface="Wingdings" panose="05000000000000000000" pitchFamily="2" charset="2"/>
              <a:buChar char="Ø"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Course</a:t>
            </a:r>
          </a:p>
          <a:p>
            <a:pPr marL="1657350" lvl="3" indent="-285750" defTabSz="457200" fontAlgn="base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An item in the catalog of Penn’s courses </a:t>
            </a:r>
          </a:p>
          <a:p>
            <a:pPr marL="1657350" lvl="3" indent="-285750" defTabSz="457200" fontAlgn="base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Identified by the </a:t>
            </a:r>
            <a:r>
              <a:rPr lang="en-US" sz="1600" dirty="0" err="1">
                <a:solidFill>
                  <a:srgbClr val="000000"/>
                </a:solidFill>
              </a:rPr>
              <a:t>Course_ID</a:t>
            </a:r>
            <a:r>
              <a:rPr lang="en-US" sz="1600" dirty="0">
                <a:solidFill>
                  <a:srgbClr val="000000"/>
                </a:solidFill>
              </a:rPr>
              <a:t> (Subject Area + Course Number)</a:t>
            </a:r>
          </a:p>
          <a:p>
            <a:pPr lvl="3" defTabSz="457200" fontAlgn="base"/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Also-</a:t>
            </a:r>
            <a:r>
              <a:rPr lang="en-US" sz="2800" dirty="0">
                <a:solidFill>
                  <a:srgbClr val="000000"/>
                </a:solidFill>
              </a:rPr>
              <a:t>Offered-As Course</a:t>
            </a:r>
          </a:p>
          <a:p>
            <a:pPr marL="2114550" lvl="4" indent="-285750" defTabSz="457200" fontAlgn="base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When a course is offered under more than one subject area or more than one course number</a:t>
            </a:r>
          </a:p>
          <a:p>
            <a:pPr marL="1371600" lvl="2" indent="-457200" defTabSz="457200" fontAlgn="base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</a:rPr>
              <a:t>Course Section</a:t>
            </a:r>
          </a:p>
          <a:p>
            <a:pPr marL="1657350" lvl="3" indent="-285750" defTabSz="457200" fontAlgn="base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A scheduled offering of a course in a term, into which students can register  </a:t>
            </a:r>
          </a:p>
          <a:p>
            <a:pPr marL="1657350" lvl="3" indent="-285750" defTabSz="457200" fontAlgn="base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Identified by the </a:t>
            </a:r>
            <a:r>
              <a:rPr lang="en-US" sz="1600" dirty="0" err="1">
                <a:solidFill>
                  <a:srgbClr val="000000"/>
                </a:solidFill>
              </a:rPr>
              <a:t>Section_ID</a:t>
            </a:r>
            <a:r>
              <a:rPr lang="en-US" sz="1600" dirty="0">
                <a:solidFill>
                  <a:srgbClr val="000000"/>
                </a:solidFill>
              </a:rPr>
              <a:t> (Subject Area + Course Number + Section Number) </a:t>
            </a:r>
          </a:p>
          <a:p>
            <a:pPr lvl="3" defTabSz="457200" fontAlgn="base"/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Scheduled-With Course </a:t>
            </a:r>
            <a:r>
              <a:rPr lang="en-US" sz="2800" dirty="0">
                <a:solidFill>
                  <a:srgbClr val="000000"/>
                </a:solidFill>
              </a:rPr>
              <a:t>Sections</a:t>
            </a:r>
          </a:p>
          <a:p>
            <a:pPr marL="2571750" lvl="5" indent="-285750" defTabSz="457200" fontAlgn="base">
              <a:buFont typeface="Arial" panose="020B0604020202020204" pitchFamily="34" charset="0"/>
              <a:buChar char="•"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When </a:t>
            </a:r>
            <a:r>
              <a:rPr lang="en-US" sz="1600" dirty="0">
                <a:solidFill>
                  <a:srgbClr val="000000"/>
                </a:solidFill>
              </a:rPr>
              <a:t>multiple course sections meet on the same day/same time/same location </a:t>
            </a:r>
            <a:br>
              <a:rPr lang="en-US" sz="1600" dirty="0">
                <a:solidFill>
                  <a:srgbClr val="000000"/>
                </a:solidFill>
              </a:rPr>
            </a:br>
            <a:r>
              <a:rPr lang="en-US" sz="1600" dirty="0">
                <a:solidFill>
                  <a:srgbClr val="000000"/>
                </a:solidFill>
              </a:rPr>
              <a:t>taught by the same instructors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November 11, 2021</a:t>
            </a:r>
          </a:p>
        </p:txBody>
      </p:sp>
    </p:spTree>
    <p:extLst>
      <p:ext uri="{BB962C8B-B14F-4D97-AF65-F5344CB8AC3E}">
        <p14:creationId xmlns:p14="http://schemas.microsoft.com/office/powerpoint/2010/main" val="1051047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Also-Offered-As Courses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835851" y="1786888"/>
            <a:ext cx="1069401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defTabSz="45720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Groups of courses in an Also-Offered-As relationship share an </a:t>
            </a:r>
            <a:r>
              <a:rPr lang="en-US" sz="2800" dirty="0" err="1">
                <a:solidFill>
                  <a:srgbClr val="000000"/>
                </a:solidFill>
              </a:rPr>
              <a:t>xlist_family</a:t>
            </a:r>
            <a:r>
              <a:rPr lang="en-US" sz="2800" dirty="0">
                <a:solidFill>
                  <a:srgbClr val="000000"/>
                </a:solidFill>
              </a:rPr>
              <a:t> code in the warehouse, found in both the COURSE and the COURSE_XLIST tables.</a:t>
            </a:r>
          </a:p>
          <a:p>
            <a:pPr marL="742950" lvl="1" indent="-285750" defTabSz="45720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There will always be one and only one course in the </a:t>
            </a:r>
            <a:r>
              <a:rPr lang="en-US" sz="2800" dirty="0" err="1">
                <a:solidFill>
                  <a:srgbClr val="000000"/>
                </a:solidFill>
              </a:rPr>
              <a:t>xlist_family</a:t>
            </a:r>
            <a:r>
              <a:rPr lang="en-US" sz="2800" dirty="0">
                <a:solidFill>
                  <a:srgbClr val="000000"/>
                </a:solidFill>
              </a:rPr>
              <a:t> that is identified as the </a:t>
            </a:r>
            <a:r>
              <a:rPr lang="en-US" sz="2800" i="1" dirty="0">
                <a:solidFill>
                  <a:srgbClr val="000000"/>
                </a:solidFill>
              </a:rPr>
              <a:t>primary.</a:t>
            </a:r>
          </a:p>
          <a:p>
            <a:pPr marL="742950" lvl="1" indent="-285750" defTabSz="45720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Also-Offered-As courses are representations of </a:t>
            </a:r>
            <a:r>
              <a:rPr lang="en-US" sz="2800" b="1" i="1" dirty="0">
                <a:solidFill>
                  <a:srgbClr val="000000"/>
                </a:solidFill>
              </a:rPr>
              <a:t>the same course.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November 11, 2021</a:t>
            </a:r>
          </a:p>
        </p:txBody>
      </p:sp>
    </p:spTree>
    <p:extLst>
      <p:ext uri="{BB962C8B-B14F-4D97-AF65-F5344CB8AC3E}">
        <p14:creationId xmlns:p14="http://schemas.microsoft.com/office/powerpoint/2010/main" val="400136586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4905</TotalTime>
  <Words>1172</Words>
  <Application>Microsoft Office PowerPoint</Application>
  <PresentationFormat>Widescreen</PresentationFormat>
  <Paragraphs>149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-apple-system</vt:lpstr>
      <vt:lpstr>Arial</vt:lpstr>
      <vt:lpstr>Calibri</vt:lpstr>
      <vt:lpstr>Calibri Light</vt:lpstr>
      <vt:lpstr>Wingdings</vt:lpstr>
      <vt:lpstr>Retrospect</vt:lpstr>
      <vt:lpstr>Remote Meetings Best Practices</vt:lpstr>
      <vt:lpstr>PowerPoint Presentation</vt:lpstr>
      <vt:lpstr>Agenda</vt:lpstr>
      <vt:lpstr>Latest Changes to student data collections</vt:lpstr>
      <vt:lpstr>Latest Changes to student data collections</vt:lpstr>
      <vt:lpstr>Latest Changes to student data collections</vt:lpstr>
      <vt:lpstr>Latest Changes to student data collections</vt:lpstr>
      <vt:lpstr>Also-Offered-As Courses, and Scheduled-With Course Sections</vt:lpstr>
      <vt:lpstr>Also-Offered-As Courses</vt:lpstr>
      <vt:lpstr>Where to find Also-Offered-As Courses  in the Pennant Student Records universe</vt:lpstr>
      <vt:lpstr>Demonstration query</vt:lpstr>
      <vt:lpstr>Demonstration query</vt:lpstr>
      <vt:lpstr>Questions about Also-Offered-As courses?</vt:lpstr>
      <vt:lpstr>Scheduled-With Course Sections</vt:lpstr>
      <vt:lpstr>Where to find Scheduled-With Course Sections  in the Pennant Student Records universe</vt:lpstr>
      <vt:lpstr>Demonstration query</vt:lpstr>
      <vt:lpstr>Demonstration query</vt:lpstr>
      <vt:lpstr>Questions about  Scheduled-With course sections?</vt:lpstr>
      <vt:lpstr>Webi public folders</vt:lpstr>
      <vt:lpstr>Some additional resources</vt:lpstr>
      <vt:lpstr>Wrap-up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Collins, Susan Jennifer</dc:creator>
  <cp:lastModifiedBy>Collins, Susan Jennifer</cp:lastModifiedBy>
  <cp:revision>310</cp:revision>
  <dcterms:created xsi:type="dcterms:W3CDTF">2020-03-09T13:56:43Z</dcterms:created>
  <dcterms:modified xsi:type="dcterms:W3CDTF">2021-11-11T16:26:22Z</dcterms:modified>
</cp:coreProperties>
</file>