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86" r:id="rId2"/>
    <p:sldId id="270" r:id="rId3"/>
    <p:sldId id="271" r:id="rId4"/>
    <p:sldId id="330" r:id="rId5"/>
    <p:sldId id="331" r:id="rId6"/>
    <p:sldId id="352" r:id="rId7"/>
    <p:sldId id="340" r:id="rId8"/>
    <p:sldId id="347" r:id="rId9"/>
    <p:sldId id="333" r:id="rId10"/>
    <p:sldId id="334" r:id="rId11"/>
    <p:sldId id="341" r:id="rId12"/>
    <p:sldId id="343" r:id="rId13"/>
    <p:sldId id="356" r:id="rId14"/>
    <p:sldId id="335" r:id="rId15"/>
    <p:sldId id="344" r:id="rId16"/>
    <p:sldId id="345" r:id="rId17"/>
    <p:sldId id="355" r:id="rId18"/>
    <p:sldId id="337" r:id="rId19"/>
    <p:sldId id="288" r:id="rId20"/>
    <p:sldId id="348" r:id="rId21"/>
    <p:sldId id="35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6357" autoAdjust="0"/>
  </p:normalViewPr>
  <p:slideViewPr>
    <p:cSldViewPr snapToGrid="0">
      <p:cViewPr varScale="1">
        <p:scale>
          <a:sx n="128" d="100"/>
          <a:sy n="128" d="100"/>
        </p:scale>
        <p:origin x="384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A67E8-C664-436D-8C5B-387DF15F47B9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FB9AD77-4416-4260-A213-6F0A63580221}">
      <dgm:prSet custT="1"/>
      <dgm:spPr/>
      <dgm:t>
        <a:bodyPr/>
        <a:lstStyle/>
        <a:p>
          <a:pPr algn="ctr"/>
          <a:r>
            <a:rPr lang="en-US" sz="2400" dirty="0"/>
            <a:t>Main points covered today:                                               </a:t>
          </a:r>
        </a:p>
      </dgm:t>
    </dgm:pt>
    <dgm:pt modelId="{71FE8D9E-CE96-4325-8D3B-69F3F9F3D88C}" type="parTrans" cxnId="{813FEFB3-FC40-4FAA-9763-FC3B29609B96}">
      <dgm:prSet/>
      <dgm:spPr/>
      <dgm:t>
        <a:bodyPr/>
        <a:lstStyle/>
        <a:p>
          <a:endParaRPr lang="en-US"/>
        </a:p>
      </dgm:t>
    </dgm:pt>
    <dgm:pt modelId="{05D62AC8-413B-474C-BFAF-C9410DAFA4E8}" type="sibTrans" cxnId="{813FEFB3-FC40-4FAA-9763-FC3B29609B96}">
      <dgm:prSet/>
      <dgm:spPr/>
      <dgm:t>
        <a:bodyPr/>
        <a:lstStyle/>
        <a:p>
          <a:endParaRPr lang="en-US"/>
        </a:p>
      </dgm:t>
    </dgm:pt>
    <dgm:pt modelId="{94858C66-51F6-483C-8B8E-A236DB6DB6B1}">
      <dgm:prSet custT="1"/>
      <dgm:spPr/>
      <dgm:t>
        <a:bodyPr/>
        <a:lstStyle/>
        <a:p>
          <a:r>
            <a:rPr lang="en-US" sz="2000" dirty="0"/>
            <a:t>The Course (aka catalog) data are now in the production warehouse.                                            (for </a:t>
          </a:r>
          <a:r>
            <a:rPr lang="en-US" sz="2000" dirty="0" err="1"/>
            <a:t>Webi</a:t>
          </a:r>
          <a:r>
            <a:rPr lang="en-US" sz="2000" dirty="0"/>
            <a:t> users: </a:t>
          </a:r>
          <a:r>
            <a:rPr lang="en-US" sz="2000" i="1" dirty="0"/>
            <a:t>Pennant Student Records </a:t>
          </a:r>
          <a:r>
            <a:rPr lang="en-US" sz="2000" dirty="0"/>
            <a:t>universe)</a:t>
          </a:r>
        </a:p>
      </dgm:t>
    </dgm:pt>
    <dgm:pt modelId="{EEFB32FD-BA29-4AFA-8ED1-D38BECC5C7A6}" type="parTrans" cxnId="{B99F9C36-E721-4188-9DC2-3135E81222CF}">
      <dgm:prSet/>
      <dgm:spPr/>
      <dgm:t>
        <a:bodyPr/>
        <a:lstStyle/>
        <a:p>
          <a:endParaRPr lang="en-US"/>
        </a:p>
      </dgm:t>
    </dgm:pt>
    <dgm:pt modelId="{A55AA242-53ED-485C-9461-CD39DD4FC417}" type="sibTrans" cxnId="{B99F9C36-E721-4188-9DC2-3135E81222CF}">
      <dgm:prSet/>
      <dgm:spPr/>
      <dgm:t>
        <a:bodyPr/>
        <a:lstStyle/>
        <a:p>
          <a:endParaRPr lang="en-US"/>
        </a:p>
      </dgm:t>
    </dgm:pt>
    <dgm:pt modelId="{C4679ED7-9337-4304-B90F-B168721067E4}">
      <dgm:prSet custT="1"/>
      <dgm:spPr/>
      <dgm:t>
        <a:bodyPr/>
        <a:lstStyle/>
        <a:p>
          <a:endParaRPr lang="en-US" sz="2000" dirty="0"/>
        </a:p>
      </dgm:t>
    </dgm:pt>
    <dgm:pt modelId="{6024DF0B-2E63-4A77-8283-CD06FFB3734B}" type="parTrans" cxnId="{AC053420-CB9A-4BD0-87FD-37522E2DF9F2}">
      <dgm:prSet/>
      <dgm:spPr/>
      <dgm:t>
        <a:bodyPr/>
        <a:lstStyle/>
        <a:p>
          <a:endParaRPr lang="en-US"/>
        </a:p>
      </dgm:t>
    </dgm:pt>
    <dgm:pt modelId="{A327B35B-302C-40DB-8789-248BD5B369CA}" type="sibTrans" cxnId="{AC053420-CB9A-4BD0-87FD-37522E2DF9F2}">
      <dgm:prSet/>
      <dgm:spPr/>
      <dgm:t>
        <a:bodyPr/>
        <a:lstStyle/>
        <a:p>
          <a:endParaRPr lang="en-US"/>
        </a:p>
      </dgm:t>
    </dgm:pt>
    <dgm:pt modelId="{2CA00142-42F5-400B-80A7-4EF7C7BDAD2A}">
      <dgm:prSet custT="1"/>
      <dgm:spPr/>
      <dgm:t>
        <a:bodyPr/>
        <a:lstStyle/>
        <a:p>
          <a:r>
            <a:rPr lang="en-US" sz="2000" dirty="0"/>
            <a:t>Course data are term-effective in Banner. To facilitate warehouse reporting, we are storing the Course data term-by-term.</a:t>
          </a:r>
        </a:p>
      </dgm:t>
    </dgm:pt>
    <dgm:pt modelId="{7C566160-1A73-40E1-94B8-3E8C39F31000}" type="parTrans" cxnId="{B3BBC6F1-FB21-42A9-AFAE-08106A18C885}">
      <dgm:prSet/>
      <dgm:spPr/>
      <dgm:t>
        <a:bodyPr/>
        <a:lstStyle/>
        <a:p>
          <a:endParaRPr lang="en-US"/>
        </a:p>
      </dgm:t>
    </dgm:pt>
    <dgm:pt modelId="{6ED8732A-828E-4044-8601-AD82B68CE8E7}" type="sibTrans" cxnId="{B3BBC6F1-FB21-42A9-AFAE-08106A18C885}">
      <dgm:prSet/>
      <dgm:spPr/>
      <dgm:t>
        <a:bodyPr/>
        <a:lstStyle/>
        <a:p>
          <a:endParaRPr lang="en-US"/>
        </a:p>
      </dgm:t>
    </dgm:pt>
    <dgm:pt modelId="{D59068C4-0E03-45A4-81CF-C42282F654D0}">
      <dgm:prSet custT="1"/>
      <dgm:spPr/>
      <dgm:t>
        <a:bodyPr/>
        <a:lstStyle/>
        <a:p>
          <a:r>
            <a:rPr lang="en-US" sz="2000" dirty="0"/>
            <a:t>There are numerous tables that join to COURSE on </a:t>
          </a:r>
          <a:r>
            <a:rPr lang="en-US" sz="2000" dirty="0" err="1"/>
            <a:t>Course_ID</a:t>
          </a:r>
          <a:r>
            <a:rPr lang="en-US" sz="2000" dirty="0"/>
            <a:t> and Term.</a:t>
          </a:r>
        </a:p>
      </dgm:t>
    </dgm:pt>
    <dgm:pt modelId="{278D8DBB-AAB4-431D-8E76-7A6D086D2A14}" type="parTrans" cxnId="{3A0D98D5-E7A1-437A-A184-E79152AB43CD}">
      <dgm:prSet/>
      <dgm:spPr/>
      <dgm:t>
        <a:bodyPr/>
        <a:lstStyle/>
        <a:p>
          <a:endParaRPr lang="en-US"/>
        </a:p>
      </dgm:t>
    </dgm:pt>
    <dgm:pt modelId="{80B19635-8690-4AD1-A3C5-540AD016FB48}" type="sibTrans" cxnId="{3A0D98D5-E7A1-437A-A184-E79152AB43CD}">
      <dgm:prSet/>
      <dgm:spPr/>
      <dgm:t>
        <a:bodyPr/>
        <a:lstStyle/>
        <a:p>
          <a:endParaRPr lang="en-US"/>
        </a:p>
      </dgm:t>
    </dgm:pt>
    <dgm:pt modelId="{CD4CB6A9-1D2C-4D84-82D8-DE522243462C}">
      <dgm:prSet custT="1"/>
      <dgm:spPr/>
      <dgm:t>
        <a:bodyPr/>
        <a:lstStyle/>
        <a:p>
          <a:r>
            <a:rPr lang="en-US" sz="2000" dirty="0"/>
            <a:t>The relationship between COURSE and the other tables is “one-to-many”.</a:t>
          </a:r>
        </a:p>
      </dgm:t>
    </dgm:pt>
    <dgm:pt modelId="{6FBB4A58-76FF-4554-9E25-217CFEC9909C}" type="parTrans" cxnId="{CD038E3E-922D-403B-9E03-4EA8C3FFED9C}">
      <dgm:prSet/>
      <dgm:spPr/>
      <dgm:t>
        <a:bodyPr/>
        <a:lstStyle/>
        <a:p>
          <a:endParaRPr lang="en-US"/>
        </a:p>
      </dgm:t>
    </dgm:pt>
    <dgm:pt modelId="{4B5327D3-624C-4B0B-9B16-ACC0D6B35158}" type="sibTrans" cxnId="{CD038E3E-922D-403B-9E03-4EA8C3FFED9C}">
      <dgm:prSet/>
      <dgm:spPr/>
      <dgm:t>
        <a:bodyPr/>
        <a:lstStyle/>
        <a:p>
          <a:endParaRPr lang="en-US"/>
        </a:p>
      </dgm:t>
    </dgm:pt>
    <dgm:pt modelId="{4E4D3F80-97B8-4D6F-9A81-6B9697458D1B}">
      <dgm:prSet custT="1"/>
      <dgm:spPr/>
      <dgm:t>
        <a:bodyPr/>
        <a:lstStyle/>
        <a:p>
          <a:endParaRPr lang="en-US" sz="2000" dirty="0"/>
        </a:p>
      </dgm:t>
    </dgm:pt>
    <dgm:pt modelId="{24D5E70B-6EF3-4A4E-9D55-789857DD55BA}" type="parTrans" cxnId="{372932C4-0027-4358-98C0-1247905E005C}">
      <dgm:prSet/>
      <dgm:spPr/>
      <dgm:t>
        <a:bodyPr/>
        <a:lstStyle/>
        <a:p>
          <a:endParaRPr lang="en-US"/>
        </a:p>
      </dgm:t>
    </dgm:pt>
    <dgm:pt modelId="{78FEB0B2-2F33-4B42-B08D-B2495C88F6CE}" type="sibTrans" cxnId="{372932C4-0027-4358-98C0-1247905E005C}">
      <dgm:prSet/>
      <dgm:spPr/>
      <dgm:t>
        <a:bodyPr/>
        <a:lstStyle/>
        <a:p>
          <a:endParaRPr lang="en-US"/>
        </a:p>
      </dgm:t>
    </dgm:pt>
    <dgm:pt modelId="{B0159144-B797-4981-BAC6-88E74DE1E8E5}">
      <dgm:prSet custT="1"/>
      <dgm:spPr/>
      <dgm:t>
        <a:bodyPr/>
        <a:lstStyle/>
        <a:p>
          <a:endParaRPr lang="en-US" sz="2000" dirty="0"/>
        </a:p>
      </dgm:t>
    </dgm:pt>
    <dgm:pt modelId="{4F32CB7F-E84A-4FC8-975C-3F982A189EB9}" type="parTrans" cxnId="{9007AB98-6719-4BDA-BDD7-50AB69E7DE60}">
      <dgm:prSet/>
      <dgm:spPr/>
      <dgm:t>
        <a:bodyPr/>
        <a:lstStyle/>
        <a:p>
          <a:endParaRPr lang="en-US"/>
        </a:p>
      </dgm:t>
    </dgm:pt>
    <dgm:pt modelId="{6E317DC0-F79C-44DB-B455-8E22CC582E93}" type="sibTrans" cxnId="{9007AB98-6719-4BDA-BDD7-50AB69E7DE60}">
      <dgm:prSet/>
      <dgm:spPr/>
      <dgm:t>
        <a:bodyPr/>
        <a:lstStyle/>
        <a:p>
          <a:endParaRPr lang="en-US"/>
        </a:p>
      </dgm:t>
    </dgm:pt>
    <dgm:pt modelId="{5D58A427-0335-4057-981C-7CD7D0C8F4F3}">
      <dgm:prSet custT="1"/>
      <dgm:spPr/>
      <dgm:t>
        <a:bodyPr/>
        <a:lstStyle/>
        <a:p>
          <a:endParaRPr lang="en-US" sz="2000" dirty="0"/>
        </a:p>
      </dgm:t>
    </dgm:pt>
    <dgm:pt modelId="{65784940-B049-4B9C-B18F-3F918B663BEB}" type="parTrans" cxnId="{85B599BA-D264-431F-89FB-19B9C99DCFA7}">
      <dgm:prSet/>
      <dgm:spPr/>
      <dgm:t>
        <a:bodyPr/>
        <a:lstStyle/>
        <a:p>
          <a:endParaRPr lang="en-US"/>
        </a:p>
      </dgm:t>
    </dgm:pt>
    <dgm:pt modelId="{4AD8E978-A4D4-487E-AE33-B8F2400559E6}" type="sibTrans" cxnId="{85B599BA-D264-431F-89FB-19B9C99DCFA7}">
      <dgm:prSet/>
      <dgm:spPr/>
      <dgm:t>
        <a:bodyPr/>
        <a:lstStyle/>
        <a:p>
          <a:endParaRPr lang="en-US"/>
        </a:p>
      </dgm:t>
    </dgm:pt>
    <dgm:pt modelId="{E0E0335C-AE51-43B1-971B-7F7E2C2869D7}" type="pres">
      <dgm:prSet presAssocID="{7C8A67E8-C664-436D-8C5B-387DF15F47B9}" presName="linear" presStyleCnt="0">
        <dgm:presLayoutVars>
          <dgm:animLvl val="lvl"/>
          <dgm:resizeHandles val="exact"/>
        </dgm:presLayoutVars>
      </dgm:prSet>
      <dgm:spPr/>
    </dgm:pt>
    <dgm:pt modelId="{BC3887FF-433C-4ED9-B929-693B4BBEFBEC}" type="pres">
      <dgm:prSet presAssocID="{AFB9AD77-4416-4260-A213-6F0A63580221}" presName="parentText" presStyleLbl="node1" presStyleIdx="0" presStyleCnt="1" custScaleX="46801" custScaleY="46118" custLinFactNeighborX="-21704" custLinFactNeighborY="-21850">
        <dgm:presLayoutVars>
          <dgm:chMax val="0"/>
          <dgm:bulletEnabled val="1"/>
        </dgm:presLayoutVars>
      </dgm:prSet>
      <dgm:spPr/>
    </dgm:pt>
    <dgm:pt modelId="{9230F69D-8699-44BA-8F04-15692F71513C}" type="pres">
      <dgm:prSet presAssocID="{AFB9AD77-4416-4260-A213-6F0A63580221}" presName="childText" presStyleLbl="revTx" presStyleIdx="0" presStyleCnt="1" custScaleY="107650" custLinFactNeighborX="6858" custLinFactNeighborY="-30529">
        <dgm:presLayoutVars>
          <dgm:bulletEnabled val="1"/>
        </dgm:presLayoutVars>
      </dgm:prSet>
      <dgm:spPr/>
    </dgm:pt>
  </dgm:ptLst>
  <dgm:cxnLst>
    <dgm:cxn modelId="{AC053420-CB9A-4BD0-87FD-37522E2DF9F2}" srcId="{AFB9AD77-4416-4260-A213-6F0A63580221}" destId="{C4679ED7-9337-4304-B90F-B168721067E4}" srcOrd="7" destOrd="0" parTransId="{6024DF0B-2E63-4A77-8283-CD06FFB3734B}" sibTransId="{A327B35B-302C-40DB-8789-248BD5B369CA}"/>
    <dgm:cxn modelId="{51C49327-68CC-4FCD-A4CB-0B691CA4D6BD}" type="presOf" srcId="{7C8A67E8-C664-436D-8C5B-387DF15F47B9}" destId="{E0E0335C-AE51-43B1-971B-7F7E2C2869D7}" srcOrd="0" destOrd="0" presId="urn:microsoft.com/office/officeart/2005/8/layout/vList2"/>
    <dgm:cxn modelId="{B99F9C36-E721-4188-9DC2-3135E81222CF}" srcId="{AFB9AD77-4416-4260-A213-6F0A63580221}" destId="{94858C66-51F6-483C-8B8E-A236DB6DB6B1}" srcOrd="0" destOrd="0" parTransId="{EEFB32FD-BA29-4AFA-8ED1-D38BECC5C7A6}" sibTransId="{A55AA242-53ED-485C-9461-CD39DD4FC417}"/>
    <dgm:cxn modelId="{36EA0E37-FCC9-45F8-BA03-05D85D7F8B94}" type="presOf" srcId="{D59068C4-0E03-45A4-81CF-C42282F654D0}" destId="{9230F69D-8699-44BA-8F04-15692F71513C}" srcOrd="0" destOrd="4" presId="urn:microsoft.com/office/officeart/2005/8/layout/vList2"/>
    <dgm:cxn modelId="{A8B87F38-9289-41FA-94A0-84CEA5F40B23}" type="presOf" srcId="{B0159144-B797-4981-BAC6-88E74DE1E8E5}" destId="{9230F69D-8699-44BA-8F04-15692F71513C}" srcOrd="0" destOrd="3" presId="urn:microsoft.com/office/officeart/2005/8/layout/vList2"/>
    <dgm:cxn modelId="{CD038E3E-922D-403B-9E03-4EA8C3FFED9C}" srcId="{AFB9AD77-4416-4260-A213-6F0A63580221}" destId="{CD4CB6A9-1D2C-4D84-82D8-DE522243462C}" srcOrd="6" destOrd="0" parTransId="{6FBB4A58-76FF-4554-9E25-217CFEC9909C}" sibTransId="{4B5327D3-624C-4B0B-9B16-ACC0D6B35158}"/>
    <dgm:cxn modelId="{71EA1B4C-31E3-4A7B-A616-34A971B81FD2}" type="presOf" srcId="{94858C66-51F6-483C-8B8E-A236DB6DB6B1}" destId="{9230F69D-8699-44BA-8F04-15692F71513C}" srcOrd="0" destOrd="0" presId="urn:microsoft.com/office/officeart/2005/8/layout/vList2"/>
    <dgm:cxn modelId="{F334E950-08AB-407E-9577-76CAE5F2F09C}" type="presOf" srcId="{5D58A427-0335-4057-981C-7CD7D0C8F4F3}" destId="{9230F69D-8699-44BA-8F04-15692F71513C}" srcOrd="0" destOrd="5" presId="urn:microsoft.com/office/officeart/2005/8/layout/vList2"/>
    <dgm:cxn modelId="{9007AB98-6719-4BDA-BDD7-50AB69E7DE60}" srcId="{AFB9AD77-4416-4260-A213-6F0A63580221}" destId="{B0159144-B797-4981-BAC6-88E74DE1E8E5}" srcOrd="3" destOrd="0" parTransId="{4F32CB7F-E84A-4FC8-975C-3F982A189EB9}" sibTransId="{6E317DC0-F79C-44DB-B455-8E22CC582E93}"/>
    <dgm:cxn modelId="{33CD8E9B-FBBA-49DB-9B04-5A81DC58764F}" type="presOf" srcId="{C4679ED7-9337-4304-B90F-B168721067E4}" destId="{9230F69D-8699-44BA-8F04-15692F71513C}" srcOrd="0" destOrd="7" presId="urn:microsoft.com/office/officeart/2005/8/layout/vList2"/>
    <dgm:cxn modelId="{813FEFB3-FC40-4FAA-9763-FC3B29609B96}" srcId="{7C8A67E8-C664-436D-8C5B-387DF15F47B9}" destId="{AFB9AD77-4416-4260-A213-6F0A63580221}" srcOrd="0" destOrd="0" parTransId="{71FE8D9E-CE96-4325-8D3B-69F3F9F3D88C}" sibTransId="{05D62AC8-413B-474C-BFAF-C9410DAFA4E8}"/>
    <dgm:cxn modelId="{85B599BA-D264-431F-89FB-19B9C99DCFA7}" srcId="{AFB9AD77-4416-4260-A213-6F0A63580221}" destId="{5D58A427-0335-4057-981C-7CD7D0C8F4F3}" srcOrd="5" destOrd="0" parTransId="{65784940-B049-4B9C-B18F-3F918B663BEB}" sibTransId="{4AD8E978-A4D4-487E-AE33-B8F2400559E6}"/>
    <dgm:cxn modelId="{372932C4-0027-4358-98C0-1247905E005C}" srcId="{AFB9AD77-4416-4260-A213-6F0A63580221}" destId="{4E4D3F80-97B8-4D6F-9A81-6B9697458D1B}" srcOrd="1" destOrd="0" parTransId="{24D5E70B-6EF3-4A4E-9D55-789857DD55BA}" sibTransId="{78FEB0B2-2F33-4B42-B08D-B2495C88F6CE}"/>
    <dgm:cxn modelId="{5C94E4C5-DC62-4047-A306-A35D08EE9015}" type="presOf" srcId="{2CA00142-42F5-400B-80A7-4EF7C7BDAD2A}" destId="{9230F69D-8699-44BA-8F04-15692F71513C}" srcOrd="0" destOrd="2" presId="urn:microsoft.com/office/officeart/2005/8/layout/vList2"/>
    <dgm:cxn modelId="{3CA15DD2-99A2-4E17-8512-FF2E5E82E101}" type="presOf" srcId="{4E4D3F80-97B8-4D6F-9A81-6B9697458D1B}" destId="{9230F69D-8699-44BA-8F04-15692F71513C}" srcOrd="0" destOrd="1" presId="urn:microsoft.com/office/officeart/2005/8/layout/vList2"/>
    <dgm:cxn modelId="{3A0D98D5-E7A1-437A-A184-E79152AB43CD}" srcId="{AFB9AD77-4416-4260-A213-6F0A63580221}" destId="{D59068C4-0E03-45A4-81CF-C42282F654D0}" srcOrd="4" destOrd="0" parTransId="{278D8DBB-AAB4-431D-8E76-7A6D086D2A14}" sibTransId="{80B19635-8690-4AD1-A3C5-540AD016FB48}"/>
    <dgm:cxn modelId="{7DBFB0E0-CFF1-441E-850D-51EBB63ADBB0}" type="presOf" srcId="{CD4CB6A9-1D2C-4D84-82D8-DE522243462C}" destId="{9230F69D-8699-44BA-8F04-15692F71513C}" srcOrd="0" destOrd="6" presId="urn:microsoft.com/office/officeart/2005/8/layout/vList2"/>
    <dgm:cxn modelId="{B3BBC6F1-FB21-42A9-AFAE-08106A18C885}" srcId="{AFB9AD77-4416-4260-A213-6F0A63580221}" destId="{2CA00142-42F5-400B-80A7-4EF7C7BDAD2A}" srcOrd="2" destOrd="0" parTransId="{7C566160-1A73-40E1-94B8-3E8C39F31000}" sibTransId="{6ED8732A-828E-4044-8601-AD82B68CE8E7}"/>
    <dgm:cxn modelId="{6A582CFA-520D-4AE5-A03C-115031581711}" type="presOf" srcId="{AFB9AD77-4416-4260-A213-6F0A63580221}" destId="{BC3887FF-433C-4ED9-B929-693B4BBEFBEC}" srcOrd="0" destOrd="0" presId="urn:microsoft.com/office/officeart/2005/8/layout/vList2"/>
    <dgm:cxn modelId="{751CEC1F-FAF2-4013-BB63-F8DCCEEE6750}" type="presParOf" srcId="{E0E0335C-AE51-43B1-971B-7F7E2C2869D7}" destId="{BC3887FF-433C-4ED9-B929-693B4BBEFBEC}" srcOrd="0" destOrd="0" presId="urn:microsoft.com/office/officeart/2005/8/layout/vList2"/>
    <dgm:cxn modelId="{6620F6EF-B16A-461F-A850-140370F48F2A}" type="presParOf" srcId="{E0E0335C-AE51-43B1-971B-7F7E2C2869D7}" destId="{9230F69D-8699-44BA-8F04-15692F71513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8A67E8-C664-436D-8C5B-387DF15F47B9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FB9AD77-4416-4260-A213-6F0A63580221}">
      <dgm:prSet custT="1"/>
      <dgm:spPr/>
      <dgm:t>
        <a:bodyPr/>
        <a:lstStyle/>
        <a:p>
          <a:r>
            <a:rPr lang="en-US" sz="2400" dirty="0"/>
            <a:t>Main points covered today:</a:t>
          </a:r>
        </a:p>
      </dgm:t>
    </dgm:pt>
    <dgm:pt modelId="{71FE8D9E-CE96-4325-8D3B-69F3F9F3D88C}" type="parTrans" cxnId="{813FEFB3-FC40-4FAA-9763-FC3B29609B96}">
      <dgm:prSet/>
      <dgm:spPr/>
      <dgm:t>
        <a:bodyPr/>
        <a:lstStyle/>
        <a:p>
          <a:endParaRPr lang="en-US"/>
        </a:p>
      </dgm:t>
    </dgm:pt>
    <dgm:pt modelId="{05D62AC8-413B-474C-BFAF-C9410DAFA4E8}" type="sibTrans" cxnId="{813FEFB3-FC40-4FAA-9763-FC3B29609B96}">
      <dgm:prSet/>
      <dgm:spPr/>
      <dgm:t>
        <a:bodyPr/>
        <a:lstStyle/>
        <a:p>
          <a:endParaRPr lang="en-US"/>
        </a:p>
      </dgm:t>
    </dgm:pt>
    <dgm:pt modelId="{94858C66-51F6-483C-8B8E-A236DB6DB6B1}">
      <dgm:prSet custT="1"/>
      <dgm:spPr/>
      <dgm:t>
        <a:bodyPr/>
        <a:lstStyle/>
        <a:p>
          <a:r>
            <a:rPr lang="en-US" sz="2000" dirty="0"/>
            <a:t>The Course Section tables are now in the production warehouse  (</a:t>
          </a:r>
          <a:r>
            <a:rPr lang="en-US" sz="2000" i="1" dirty="0"/>
            <a:t>Pennant Student Records </a:t>
          </a:r>
          <a:r>
            <a:rPr lang="en-US" sz="2000" dirty="0"/>
            <a:t>universe) but </a:t>
          </a:r>
          <a:r>
            <a:rPr lang="en-US" sz="2000" b="1" i="1" dirty="0"/>
            <a:t>not section data</a:t>
          </a:r>
          <a:r>
            <a:rPr lang="en-US" sz="2000" dirty="0"/>
            <a:t>. Expect to start seeing section data in November 2021, for sections scheduled for Summer 2022 and Fall 2022.</a:t>
          </a:r>
        </a:p>
      </dgm:t>
    </dgm:pt>
    <dgm:pt modelId="{EEFB32FD-BA29-4AFA-8ED1-D38BECC5C7A6}" type="parTrans" cxnId="{B99F9C36-E721-4188-9DC2-3135E81222CF}">
      <dgm:prSet/>
      <dgm:spPr/>
      <dgm:t>
        <a:bodyPr/>
        <a:lstStyle/>
        <a:p>
          <a:endParaRPr lang="en-US"/>
        </a:p>
      </dgm:t>
    </dgm:pt>
    <dgm:pt modelId="{A55AA242-53ED-485C-9461-CD39DD4FC417}" type="sibTrans" cxnId="{B99F9C36-E721-4188-9DC2-3135E81222CF}">
      <dgm:prSet/>
      <dgm:spPr/>
      <dgm:t>
        <a:bodyPr/>
        <a:lstStyle/>
        <a:p>
          <a:endParaRPr lang="en-US"/>
        </a:p>
      </dgm:t>
    </dgm:pt>
    <dgm:pt modelId="{8F0291B9-7DCD-4E5F-9BBF-D0E2DB30DEB3}">
      <dgm:prSet custT="1"/>
      <dgm:spPr/>
      <dgm:t>
        <a:bodyPr/>
        <a:lstStyle/>
        <a:p>
          <a:r>
            <a:rPr lang="en-US" sz="2000" dirty="0"/>
            <a:t>The relationship between CRSE_SECTION and the other tables is “one-to-many”; the universe joins are on CRN and Term.</a:t>
          </a:r>
        </a:p>
      </dgm:t>
    </dgm:pt>
    <dgm:pt modelId="{76BF6813-9671-4D06-948C-A25B9B297DCB}" type="parTrans" cxnId="{3DF90765-0C08-4676-BD6D-FF385D830FD1}">
      <dgm:prSet/>
      <dgm:spPr/>
      <dgm:t>
        <a:bodyPr/>
        <a:lstStyle/>
        <a:p>
          <a:endParaRPr lang="en-US"/>
        </a:p>
      </dgm:t>
    </dgm:pt>
    <dgm:pt modelId="{2BD49DCD-069D-400D-BA21-009ABC268030}" type="sibTrans" cxnId="{3DF90765-0C08-4676-BD6D-FF385D830FD1}">
      <dgm:prSet/>
      <dgm:spPr/>
      <dgm:t>
        <a:bodyPr/>
        <a:lstStyle/>
        <a:p>
          <a:endParaRPr lang="en-US"/>
        </a:p>
      </dgm:t>
    </dgm:pt>
    <dgm:pt modelId="{3019EBE9-5A3E-49B5-956D-F26CD9E0903A}">
      <dgm:prSet custT="1"/>
      <dgm:spPr/>
      <dgm:t>
        <a:bodyPr/>
        <a:lstStyle/>
        <a:p>
          <a:r>
            <a:rPr lang="en-US" sz="2000" dirty="0"/>
            <a:t>We have some new terminology and new ways of looking at section data. </a:t>
          </a:r>
        </a:p>
      </dgm:t>
    </dgm:pt>
    <dgm:pt modelId="{41BAAB2A-291E-4DA4-8D16-4CFA1A00A901}" type="parTrans" cxnId="{77E95E4F-D11D-4B2C-8B14-AB4E5C252973}">
      <dgm:prSet/>
      <dgm:spPr/>
      <dgm:t>
        <a:bodyPr/>
        <a:lstStyle/>
        <a:p>
          <a:endParaRPr lang="en-US"/>
        </a:p>
      </dgm:t>
    </dgm:pt>
    <dgm:pt modelId="{33967DC2-0657-42DF-9282-5A69ADFA275F}" type="sibTrans" cxnId="{77E95E4F-D11D-4B2C-8B14-AB4E5C252973}">
      <dgm:prSet/>
      <dgm:spPr/>
      <dgm:t>
        <a:bodyPr/>
        <a:lstStyle/>
        <a:p>
          <a:endParaRPr lang="en-US"/>
        </a:p>
      </dgm:t>
    </dgm:pt>
    <dgm:pt modelId="{18289665-0898-43F4-B1BE-19C814782C10}">
      <dgm:prSet custT="1"/>
      <dgm:spPr/>
      <dgm:t>
        <a:bodyPr/>
        <a:lstStyle/>
        <a:p>
          <a:r>
            <a:rPr lang="en-US" sz="2000" dirty="0"/>
            <a:t>You can explore the new tables with test data </a:t>
          </a:r>
          <a:r>
            <a:rPr lang="en-US" sz="2000" b="0" u="sng" dirty="0"/>
            <a:t>now</a:t>
          </a:r>
          <a:r>
            <a:rPr lang="en-US" sz="2000" dirty="0"/>
            <a:t> in the development warehouse (</a:t>
          </a:r>
          <a:r>
            <a:rPr lang="en-US" sz="2000" i="1" dirty="0"/>
            <a:t>Pennant Student Records–DWHE </a:t>
          </a:r>
          <a:r>
            <a:rPr lang="en-US" sz="2000" i="0" dirty="0"/>
            <a:t>universe</a:t>
          </a:r>
          <a:r>
            <a:rPr lang="en-US" sz="2000" dirty="0"/>
            <a:t>)</a:t>
          </a:r>
        </a:p>
      </dgm:t>
    </dgm:pt>
    <dgm:pt modelId="{BE1D1F2D-BDF8-4FF2-BE1F-9034B320115E}" type="parTrans" cxnId="{AD68DD13-38B9-44D4-9CCF-73C03D2975F0}">
      <dgm:prSet/>
      <dgm:spPr/>
      <dgm:t>
        <a:bodyPr/>
        <a:lstStyle/>
        <a:p>
          <a:endParaRPr lang="en-US"/>
        </a:p>
      </dgm:t>
    </dgm:pt>
    <dgm:pt modelId="{B254EF89-063A-410D-84A4-10D139E73F2E}" type="sibTrans" cxnId="{AD68DD13-38B9-44D4-9CCF-73C03D2975F0}">
      <dgm:prSet/>
      <dgm:spPr/>
      <dgm:t>
        <a:bodyPr/>
        <a:lstStyle/>
        <a:p>
          <a:endParaRPr lang="en-US"/>
        </a:p>
      </dgm:t>
    </dgm:pt>
    <dgm:pt modelId="{C4679ED7-9337-4304-B90F-B168721067E4}">
      <dgm:prSet custT="1"/>
      <dgm:spPr/>
      <dgm:t>
        <a:bodyPr/>
        <a:lstStyle/>
        <a:p>
          <a:endParaRPr lang="en-US" sz="2000" dirty="0"/>
        </a:p>
      </dgm:t>
    </dgm:pt>
    <dgm:pt modelId="{6024DF0B-2E63-4A77-8283-CD06FFB3734B}" type="parTrans" cxnId="{AC053420-CB9A-4BD0-87FD-37522E2DF9F2}">
      <dgm:prSet/>
      <dgm:spPr/>
      <dgm:t>
        <a:bodyPr/>
        <a:lstStyle/>
        <a:p>
          <a:endParaRPr lang="en-US"/>
        </a:p>
      </dgm:t>
    </dgm:pt>
    <dgm:pt modelId="{A327B35B-302C-40DB-8789-248BD5B369CA}" type="sibTrans" cxnId="{AC053420-CB9A-4BD0-87FD-37522E2DF9F2}">
      <dgm:prSet/>
      <dgm:spPr/>
      <dgm:t>
        <a:bodyPr/>
        <a:lstStyle/>
        <a:p>
          <a:endParaRPr lang="en-US"/>
        </a:p>
      </dgm:t>
    </dgm:pt>
    <dgm:pt modelId="{BBE03F6B-3DEF-4E02-ABB3-DE14DE7950B8}">
      <dgm:prSet custT="1"/>
      <dgm:spPr/>
      <dgm:t>
        <a:bodyPr/>
        <a:lstStyle/>
        <a:p>
          <a:endParaRPr lang="en-US" sz="2000" dirty="0"/>
        </a:p>
      </dgm:t>
    </dgm:pt>
    <dgm:pt modelId="{304663F5-99C9-4356-A430-02DC2AD2E842}" type="parTrans" cxnId="{D7378E95-EB63-4D3B-B206-0EFB5A2331D6}">
      <dgm:prSet/>
      <dgm:spPr/>
      <dgm:t>
        <a:bodyPr/>
        <a:lstStyle/>
        <a:p>
          <a:endParaRPr lang="en-US"/>
        </a:p>
      </dgm:t>
    </dgm:pt>
    <dgm:pt modelId="{FA921707-3FBE-4D4B-BCDC-1980CF52C793}" type="sibTrans" cxnId="{D7378E95-EB63-4D3B-B206-0EFB5A2331D6}">
      <dgm:prSet/>
      <dgm:spPr/>
      <dgm:t>
        <a:bodyPr/>
        <a:lstStyle/>
        <a:p>
          <a:endParaRPr lang="en-US"/>
        </a:p>
      </dgm:t>
    </dgm:pt>
    <dgm:pt modelId="{B2CAA2EE-50FB-4882-9F3B-1A416F4C0F81}">
      <dgm:prSet custT="1"/>
      <dgm:spPr/>
      <dgm:t>
        <a:bodyPr/>
        <a:lstStyle/>
        <a:p>
          <a:endParaRPr lang="en-US" sz="2000" dirty="0"/>
        </a:p>
      </dgm:t>
    </dgm:pt>
    <dgm:pt modelId="{8CB1716D-0959-4DB7-85E7-43A5616A961D}" type="parTrans" cxnId="{410750B2-CC0D-4602-AC21-788C7DDA7247}">
      <dgm:prSet/>
      <dgm:spPr/>
      <dgm:t>
        <a:bodyPr/>
        <a:lstStyle/>
        <a:p>
          <a:endParaRPr lang="en-US"/>
        </a:p>
      </dgm:t>
    </dgm:pt>
    <dgm:pt modelId="{E2207AF5-281D-4826-9673-52817AA97E74}" type="sibTrans" cxnId="{410750B2-CC0D-4602-AC21-788C7DDA7247}">
      <dgm:prSet/>
      <dgm:spPr/>
      <dgm:t>
        <a:bodyPr/>
        <a:lstStyle/>
        <a:p>
          <a:endParaRPr lang="en-US"/>
        </a:p>
      </dgm:t>
    </dgm:pt>
    <dgm:pt modelId="{E0E0335C-AE51-43B1-971B-7F7E2C2869D7}" type="pres">
      <dgm:prSet presAssocID="{7C8A67E8-C664-436D-8C5B-387DF15F47B9}" presName="linear" presStyleCnt="0">
        <dgm:presLayoutVars>
          <dgm:animLvl val="lvl"/>
          <dgm:resizeHandles val="exact"/>
        </dgm:presLayoutVars>
      </dgm:prSet>
      <dgm:spPr/>
    </dgm:pt>
    <dgm:pt modelId="{BC3887FF-433C-4ED9-B929-693B4BBEFBEC}" type="pres">
      <dgm:prSet presAssocID="{AFB9AD77-4416-4260-A213-6F0A63580221}" presName="parentText" presStyleLbl="node1" presStyleIdx="0" presStyleCnt="1" custScaleX="89843" custScaleY="46118" custLinFactNeighborX="413" custLinFactNeighborY="-38057">
        <dgm:presLayoutVars>
          <dgm:chMax val="0"/>
          <dgm:bulletEnabled val="1"/>
        </dgm:presLayoutVars>
      </dgm:prSet>
      <dgm:spPr/>
    </dgm:pt>
    <dgm:pt modelId="{9230F69D-8699-44BA-8F04-15692F71513C}" type="pres">
      <dgm:prSet presAssocID="{AFB9AD77-4416-4260-A213-6F0A63580221}" presName="childText" presStyleLbl="revTx" presStyleIdx="0" presStyleCnt="1" custScaleY="116093" custLinFactNeighborX="-372" custLinFactNeighborY="-30529">
        <dgm:presLayoutVars>
          <dgm:bulletEnabled val="1"/>
        </dgm:presLayoutVars>
      </dgm:prSet>
      <dgm:spPr/>
    </dgm:pt>
  </dgm:ptLst>
  <dgm:cxnLst>
    <dgm:cxn modelId="{AD68DD13-38B9-44D4-9CCF-73C03D2975F0}" srcId="{AFB9AD77-4416-4260-A213-6F0A63580221}" destId="{18289665-0898-43F4-B1BE-19C814782C10}" srcOrd="6" destOrd="0" parTransId="{BE1D1F2D-BDF8-4FF2-BE1F-9034B320115E}" sibTransId="{B254EF89-063A-410D-84A4-10D139E73F2E}"/>
    <dgm:cxn modelId="{AC053420-CB9A-4BD0-87FD-37522E2DF9F2}" srcId="{AFB9AD77-4416-4260-A213-6F0A63580221}" destId="{C4679ED7-9337-4304-B90F-B168721067E4}" srcOrd="3" destOrd="0" parTransId="{6024DF0B-2E63-4A77-8283-CD06FFB3734B}" sibTransId="{A327B35B-302C-40DB-8789-248BD5B369CA}"/>
    <dgm:cxn modelId="{51C49327-68CC-4FCD-A4CB-0B691CA4D6BD}" type="presOf" srcId="{7C8A67E8-C664-436D-8C5B-387DF15F47B9}" destId="{E0E0335C-AE51-43B1-971B-7F7E2C2869D7}" srcOrd="0" destOrd="0" presId="urn:microsoft.com/office/officeart/2005/8/layout/vList2"/>
    <dgm:cxn modelId="{B99F9C36-E721-4188-9DC2-3135E81222CF}" srcId="{AFB9AD77-4416-4260-A213-6F0A63580221}" destId="{94858C66-51F6-483C-8B8E-A236DB6DB6B1}" srcOrd="0" destOrd="0" parTransId="{EEFB32FD-BA29-4AFA-8ED1-D38BECC5C7A6}" sibTransId="{A55AA242-53ED-485C-9461-CD39DD4FC417}"/>
    <dgm:cxn modelId="{AB482E43-8995-4049-9D95-05565E044B03}" type="presOf" srcId="{BBE03F6B-3DEF-4E02-ABB3-DE14DE7950B8}" destId="{9230F69D-8699-44BA-8F04-15692F71513C}" srcOrd="0" destOrd="5" presId="urn:microsoft.com/office/officeart/2005/8/layout/vList2"/>
    <dgm:cxn modelId="{3DF90765-0C08-4676-BD6D-FF385D830FD1}" srcId="{AFB9AD77-4416-4260-A213-6F0A63580221}" destId="{8F0291B9-7DCD-4E5F-9BBF-D0E2DB30DEB3}" srcOrd="2" destOrd="0" parTransId="{76BF6813-9671-4D06-948C-A25B9B297DCB}" sibTransId="{2BD49DCD-069D-400D-BA21-009ABC268030}"/>
    <dgm:cxn modelId="{71EA1B4C-31E3-4A7B-A616-34A971B81FD2}" type="presOf" srcId="{94858C66-51F6-483C-8B8E-A236DB6DB6B1}" destId="{9230F69D-8699-44BA-8F04-15692F71513C}" srcOrd="0" destOrd="0" presId="urn:microsoft.com/office/officeart/2005/8/layout/vList2"/>
    <dgm:cxn modelId="{77E95E4F-D11D-4B2C-8B14-AB4E5C252973}" srcId="{AFB9AD77-4416-4260-A213-6F0A63580221}" destId="{3019EBE9-5A3E-49B5-956D-F26CD9E0903A}" srcOrd="4" destOrd="0" parTransId="{41BAAB2A-291E-4DA4-8D16-4CFA1A00A901}" sibTransId="{33967DC2-0657-42DF-9282-5A69ADFA275F}"/>
    <dgm:cxn modelId="{2C97668B-E3EA-4F9F-BF24-70D0F0C798A2}" type="presOf" srcId="{18289665-0898-43F4-B1BE-19C814782C10}" destId="{9230F69D-8699-44BA-8F04-15692F71513C}" srcOrd="0" destOrd="6" presId="urn:microsoft.com/office/officeart/2005/8/layout/vList2"/>
    <dgm:cxn modelId="{D7378E95-EB63-4D3B-B206-0EFB5A2331D6}" srcId="{AFB9AD77-4416-4260-A213-6F0A63580221}" destId="{BBE03F6B-3DEF-4E02-ABB3-DE14DE7950B8}" srcOrd="5" destOrd="0" parTransId="{304663F5-99C9-4356-A430-02DC2AD2E842}" sibTransId="{FA921707-3FBE-4D4B-BCDC-1980CF52C793}"/>
    <dgm:cxn modelId="{33CD8E9B-FBBA-49DB-9B04-5A81DC58764F}" type="presOf" srcId="{C4679ED7-9337-4304-B90F-B168721067E4}" destId="{9230F69D-8699-44BA-8F04-15692F71513C}" srcOrd="0" destOrd="3" presId="urn:microsoft.com/office/officeart/2005/8/layout/vList2"/>
    <dgm:cxn modelId="{1407E99F-E567-44EC-9760-7106D019BBF7}" type="presOf" srcId="{3019EBE9-5A3E-49B5-956D-F26CD9E0903A}" destId="{9230F69D-8699-44BA-8F04-15692F71513C}" srcOrd="0" destOrd="4" presId="urn:microsoft.com/office/officeart/2005/8/layout/vList2"/>
    <dgm:cxn modelId="{F2F8B0A0-D500-4523-A4C9-4FF53C5D6201}" type="presOf" srcId="{8F0291B9-7DCD-4E5F-9BBF-D0E2DB30DEB3}" destId="{9230F69D-8699-44BA-8F04-15692F71513C}" srcOrd="0" destOrd="2" presId="urn:microsoft.com/office/officeart/2005/8/layout/vList2"/>
    <dgm:cxn modelId="{410750B2-CC0D-4602-AC21-788C7DDA7247}" srcId="{AFB9AD77-4416-4260-A213-6F0A63580221}" destId="{B2CAA2EE-50FB-4882-9F3B-1A416F4C0F81}" srcOrd="1" destOrd="0" parTransId="{8CB1716D-0959-4DB7-85E7-43A5616A961D}" sibTransId="{E2207AF5-281D-4826-9673-52817AA97E74}"/>
    <dgm:cxn modelId="{813FEFB3-FC40-4FAA-9763-FC3B29609B96}" srcId="{7C8A67E8-C664-436D-8C5B-387DF15F47B9}" destId="{AFB9AD77-4416-4260-A213-6F0A63580221}" srcOrd="0" destOrd="0" parTransId="{71FE8D9E-CE96-4325-8D3B-69F3F9F3D88C}" sibTransId="{05D62AC8-413B-474C-BFAF-C9410DAFA4E8}"/>
    <dgm:cxn modelId="{83655AD6-1E2C-40D7-9410-74B0715DA69B}" type="presOf" srcId="{B2CAA2EE-50FB-4882-9F3B-1A416F4C0F81}" destId="{9230F69D-8699-44BA-8F04-15692F71513C}" srcOrd="0" destOrd="1" presId="urn:microsoft.com/office/officeart/2005/8/layout/vList2"/>
    <dgm:cxn modelId="{6A582CFA-520D-4AE5-A03C-115031581711}" type="presOf" srcId="{AFB9AD77-4416-4260-A213-6F0A63580221}" destId="{BC3887FF-433C-4ED9-B929-693B4BBEFBEC}" srcOrd="0" destOrd="0" presId="urn:microsoft.com/office/officeart/2005/8/layout/vList2"/>
    <dgm:cxn modelId="{751CEC1F-FAF2-4013-BB63-F8DCCEEE6750}" type="presParOf" srcId="{E0E0335C-AE51-43B1-971B-7F7E2C2869D7}" destId="{BC3887FF-433C-4ED9-B929-693B4BBEFBEC}" srcOrd="0" destOrd="0" presId="urn:microsoft.com/office/officeart/2005/8/layout/vList2"/>
    <dgm:cxn modelId="{6620F6EF-B16A-461F-A850-140370F48F2A}" type="presParOf" srcId="{E0E0335C-AE51-43B1-971B-7F7E2C2869D7}" destId="{9230F69D-8699-44BA-8F04-15692F71513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887FF-433C-4ED9-B929-693B4BBEFBEC}">
      <dsp:nvSpPr>
        <dsp:cNvPr id="0" name=""/>
        <dsp:cNvSpPr/>
      </dsp:nvSpPr>
      <dsp:spPr>
        <a:xfrm>
          <a:off x="424196" y="0"/>
          <a:ext cx="4055319" cy="5787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Main points covered today:                                               </a:t>
          </a:r>
        </a:p>
      </dsp:txBody>
      <dsp:txXfrm>
        <a:off x="452446" y="28250"/>
        <a:ext cx="3998819" cy="522200"/>
      </dsp:txXfrm>
    </dsp:sp>
    <dsp:sp modelId="{9230F69D-8699-44BA-8F04-15692F71513C}">
      <dsp:nvSpPr>
        <dsp:cNvPr id="0" name=""/>
        <dsp:cNvSpPr/>
      </dsp:nvSpPr>
      <dsp:spPr>
        <a:xfrm>
          <a:off x="0" y="631296"/>
          <a:ext cx="8665028" cy="3548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11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The Course (aka catalog) data are now in the production warehouse.                                            (for </a:t>
          </a:r>
          <a:r>
            <a:rPr lang="en-US" sz="2000" kern="1200" dirty="0" err="1"/>
            <a:t>Webi</a:t>
          </a:r>
          <a:r>
            <a:rPr lang="en-US" sz="2000" kern="1200" dirty="0"/>
            <a:t> users: </a:t>
          </a:r>
          <a:r>
            <a:rPr lang="en-US" sz="2000" i="1" kern="1200" dirty="0"/>
            <a:t>Pennant Student Records </a:t>
          </a:r>
          <a:r>
            <a:rPr lang="en-US" sz="2000" kern="1200" dirty="0"/>
            <a:t>universe)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Course data are term-effective in Banner. To facilitate warehouse reporting, we are storing the Course data term-by-term.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There are numerous tables that join to COURSE on </a:t>
          </a:r>
          <a:r>
            <a:rPr lang="en-US" sz="2000" kern="1200" dirty="0" err="1"/>
            <a:t>Course_ID</a:t>
          </a:r>
          <a:r>
            <a:rPr lang="en-US" sz="2000" kern="1200" dirty="0"/>
            <a:t> and Term.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The relationship between COURSE and the other tables is “one-to-many”.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</dsp:txBody>
      <dsp:txXfrm>
        <a:off x="0" y="631296"/>
        <a:ext cx="8665028" cy="3548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887FF-433C-4ED9-B929-693B4BBEFBEC}">
      <dsp:nvSpPr>
        <dsp:cNvPr id="0" name=""/>
        <dsp:cNvSpPr/>
      </dsp:nvSpPr>
      <dsp:spPr>
        <a:xfrm>
          <a:off x="554030" y="0"/>
          <a:ext cx="9064153" cy="5787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Main points covered today:</a:t>
          </a:r>
        </a:p>
      </dsp:txBody>
      <dsp:txXfrm>
        <a:off x="582280" y="28250"/>
        <a:ext cx="9007653" cy="522200"/>
      </dsp:txXfrm>
    </dsp:sp>
    <dsp:sp modelId="{9230F69D-8699-44BA-8F04-15692F71513C}">
      <dsp:nvSpPr>
        <dsp:cNvPr id="0" name=""/>
        <dsp:cNvSpPr/>
      </dsp:nvSpPr>
      <dsp:spPr>
        <a:xfrm>
          <a:off x="0" y="677002"/>
          <a:ext cx="10088881" cy="4061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32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The Course Section tables are now in the production warehouse  (</a:t>
          </a:r>
          <a:r>
            <a:rPr lang="en-US" sz="2000" i="1" kern="1200" dirty="0"/>
            <a:t>Pennant Student Records </a:t>
          </a:r>
          <a:r>
            <a:rPr lang="en-US" sz="2000" kern="1200" dirty="0"/>
            <a:t>universe) but </a:t>
          </a:r>
          <a:r>
            <a:rPr lang="en-US" sz="2000" b="1" i="1" kern="1200" dirty="0"/>
            <a:t>not section data</a:t>
          </a:r>
          <a:r>
            <a:rPr lang="en-US" sz="2000" kern="1200" dirty="0"/>
            <a:t>. Expect to start seeing section data in November 2021, for sections scheduled for Summer 2022 and Fall 2022.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The relationship between CRSE_SECTION and the other tables is “one-to-many”; the universe joins are on CRN and Term.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We have some new terminology and new ways of looking at section data.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You can explore the new tables with test data </a:t>
          </a:r>
          <a:r>
            <a:rPr lang="en-US" sz="2000" b="0" u="sng" kern="1200" dirty="0"/>
            <a:t>now</a:t>
          </a:r>
          <a:r>
            <a:rPr lang="en-US" sz="2000" kern="1200" dirty="0"/>
            <a:t> in the development warehouse (</a:t>
          </a:r>
          <a:r>
            <a:rPr lang="en-US" sz="2000" i="1" kern="1200" dirty="0"/>
            <a:t>Pennant Student Records–DWHE </a:t>
          </a:r>
          <a:r>
            <a:rPr lang="en-US" sz="2000" i="0" kern="1200" dirty="0"/>
            <a:t>universe</a:t>
          </a:r>
          <a:r>
            <a:rPr lang="en-US" sz="2000" kern="1200" dirty="0"/>
            <a:t>)</a:t>
          </a:r>
        </a:p>
      </dsp:txBody>
      <dsp:txXfrm>
        <a:off x="0" y="677002"/>
        <a:ext cx="10088881" cy="4061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CEC136-8F10-41F8-A063-C8A3A2ABE5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0EDA9B-2D69-4239-A072-A25C8E2DCB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1F20-13A9-41F9-950D-7B2A6016616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E71DB-0849-4828-B58F-D75790B604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C456D-9376-4F8B-A7C7-D49FEF6ABF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C6FF6-3E9E-4E86-A5BE-3FB444FC2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7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22C16-4412-44DB-8BDD-44297705834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B151-57E1-4B3E-927D-6CAB4D636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D0B151-57E1-4B3E-927D-6CAB4D636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8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9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5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7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0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12124F-2DB4-464F-B60E-6E587D1CEA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79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c.upenn.edu/pennant-student-records/Special_Program_Mapping_for_training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c.upenn.edu/pennant-student-records/Special_Program_Mapping_for_training.xls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-wh@lists.upenn.edu" TargetMode="External"/><Relationship Id="rId2" Type="http://schemas.openxmlformats.org/officeDocument/2006/relationships/hyperlink" Target="mailto:da-staff@isc.upenn.ed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22" y="850766"/>
            <a:ext cx="10168156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Remote Meetings Best Practices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965792"/>
            <a:ext cx="10357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Turn off your video function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go on </a:t>
            </a:r>
            <a:r>
              <a:rPr lang="en-US" sz="2400" b="1" dirty="0"/>
              <a:t>Mute</a:t>
            </a:r>
            <a:r>
              <a:rPr lang="en-US" sz="2400" dirty="0"/>
              <a:t> unless you are speaking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</a:t>
            </a:r>
            <a:r>
              <a:rPr lang="en-US" sz="2400" b="1" dirty="0"/>
              <a:t>enter your questions in the chat function</a:t>
            </a:r>
            <a:r>
              <a:rPr lang="en-US" sz="2400" dirty="0"/>
              <a:t>. When your question is being answered, you can go off </a:t>
            </a:r>
            <a:r>
              <a:rPr lang="en-US" sz="2400" b="1" dirty="0"/>
              <a:t>Mute</a:t>
            </a:r>
            <a:r>
              <a:rPr lang="en-US" sz="2400" dirty="0"/>
              <a:t> to ask follow-up questions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do not use the chat function for off-topic discussions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EF80BBC-5BD9-46DA-ABA3-BD4B556D80C3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</p:spTree>
    <p:extLst>
      <p:ext uri="{BB962C8B-B14F-4D97-AF65-F5344CB8AC3E}">
        <p14:creationId xmlns:p14="http://schemas.microsoft.com/office/powerpoint/2010/main" val="273731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The COURSE table, and related tables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CA91AC-BE42-4686-905B-F9EEBC7F4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363" y="1848920"/>
            <a:ext cx="5293360" cy="40443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F6C930-EDE8-4887-A167-7C5972CBFBD5}"/>
              </a:ext>
            </a:extLst>
          </p:cNvPr>
          <p:cNvSpPr txBox="1"/>
          <p:nvPr/>
        </p:nvSpPr>
        <p:spPr>
          <a:xfrm>
            <a:off x="1165054" y="5708619"/>
            <a:ext cx="986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Descriptions of the tables and what they contain: </a:t>
            </a:r>
            <a:r>
              <a:rPr lang="en-US" dirty="0">
                <a:hlinkClick r:id="rId3"/>
              </a:rPr>
              <a:t>https://www.isc.upenn.edu/pennant-student-records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6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3" y="426720"/>
            <a:ext cx="10170333" cy="1084580"/>
          </a:xfrm>
        </p:spPr>
        <p:txBody>
          <a:bodyPr>
            <a:noAutofit/>
          </a:bodyPr>
          <a:lstStyle/>
          <a:p>
            <a:r>
              <a:rPr lang="en-US" sz="3600" b="1" dirty="0"/>
              <a:t>Course records are term-effective in the source (Banner), </a:t>
            </a:r>
            <a:br>
              <a:rPr lang="en-US" sz="3600" b="1" dirty="0"/>
            </a:br>
            <a:r>
              <a:rPr lang="en-US" sz="3600" b="1" dirty="0"/>
              <a:t>but are stored term-by-term in the warehouse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D0C3B-3F06-474A-A797-2A9877952B2C}"/>
              </a:ext>
            </a:extLst>
          </p:cNvPr>
          <p:cNvSpPr txBox="1"/>
          <p:nvPr/>
        </p:nvSpPr>
        <p:spPr>
          <a:xfrm>
            <a:off x="1185644" y="1988761"/>
            <a:ext cx="391395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 the legacy </a:t>
            </a:r>
            <a:r>
              <a:rPr lang="en-US" dirty="0" err="1"/>
              <a:t>Course_Inventory</a:t>
            </a:r>
            <a:endParaRPr lang="en-US" dirty="0"/>
          </a:p>
          <a:p>
            <a:r>
              <a:rPr lang="en-US" dirty="0"/>
              <a:t>table, we had to look at the start/end</a:t>
            </a:r>
          </a:p>
          <a:p>
            <a:r>
              <a:rPr lang="en-US" dirty="0"/>
              <a:t>Terms. In Pennant Student Records,</a:t>
            </a:r>
          </a:p>
          <a:p>
            <a:r>
              <a:rPr lang="en-US" dirty="0"/>
              <a:t>we will have one row per term.</a:t>
            </a:r>
          </a:p>
          <a:p>
            <a:endParaRPr lang="en-US" dirty="0"/>
          </a:p>
          <a:p>
            <a:r>
              <a:rPr lang="en-US" dirty="0"/>
              <a:t>This makes it easier to join between</a:t>
            </a:r>
          </a:p>
          <a:p>
            <a:r>
              <a:rPr lang="en-US" dirty="0"/>
              <a:t>Course tables, and to join to the</a:t>
            </a:r>
          </a:p>
          <a:p>
            <a:r>
              <a:rPr lang="en-US" dirty="0"/>
              <a:t>Course Section tables, using Term.</a:t>
            </a:r>
          </a:p>
          <a:p>
            <a:endParaRPr lang="en-US" dirty="0"/>
          </a:p>
          <a:p>
            <a:r>
              <a:rPr lang="en-US" dirty="0"/>
              <a:t>To get just one row per Course,</a:t>
            </a:r>
          </a:p>
          <a:p>
            <a:r>
              <a:rPr lang="en-US" b="1" dirty="0"/>
              <a:t>always specify the Term</a:t>
            </a:r>
          </a:p>
          <a:p>
            <a:r>
              <a:rPr lang="en-US" dirty="0"/>
              <a:t>in your queries.  Otherwise, you’ll get multiple rows back, as in this example: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3849B08-786C-4E4D-AFF8-5BE1AEC6C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233001"/>
              </p:ext>
            </p:extLst>
          </p:nvPr>
        </p:nvGraphicFramePr>
        <p:xfrm>
          <a:off x="5099598" y="2691918"/>
          <a:ext cx="6080480" cy="2096901"/>
        </p:xfrm>
        <a:graphic>
          <a:graphicData uri="http://schemas.openxmlformats.org/drawingml/2006/table">
            <a:tbl>
              <a:tblPr/>
              <a:tblGrid>
                <a:gridCol w="1065792">
                  <a:extLst>
                    <a:ext uri="{9D8B030D-6E8A-4147-A177-3AD203B41FA5}">
                      <a16:colId xmlns:a16="http://schemas.microsoft.com/office/drawing/2014/main" val="1399740519"/>
                    </a:ext>
                  </a:extLst>
                </a:gridCol>
                <a:gridCol w="1352736">
                  <a:extLst>
                    <a:ext uri="{9D8B030D-6E8A-4147-A177-3AD203B41FA5}">
                      <a16:colId xmlns:a16="http://schemas.microsoft.com/office/drawing/2014/main" val="496793970"/>
                    </a:ext>
                  </a:extLst>
                </a:gridCol>
                <a:gridCol w="1011136">
                  <a:extLst>
                    <a:ext uri="{9D8B030D-6E8A-4147-A177-3AD203B41FA5}">
                      <a16:colId xmlns:a16="http://schemas.microsoft.com/office/drawing/2014/main" val="1794750245"/>
                    </a:ext>
                  </a:extLst>
                </a:gridCol>
                <a:gridCol w="2650816">
                  <a:extLst>
                    <a:ext uri="{9D8B030D-6E8A-4147-A177-3AD203B41FA5}">
                      <a16:colId xmlns:a16="http://schemas.microsoft.com/office/drawing/2014/main" val="3171523362"/>
                    </a:ext>
                  </a:extLst>
                </a:gridCol>
              </a:tblGrid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 ID (Crse)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Term (Crse)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(Crse)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 (Crse)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49289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Mesopotamia 2200-1600bce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03878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Mesopotamia 2200-1600bce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23826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Mesopotamia 2200-1600bce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74924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Mesopotamia 2200-1600bce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36590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Narrative in Ancient Art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361960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Narrative in Ancient Art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62088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Narrative in Ancient Art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45736"/>
                  </a:ext>
                </a:extLst>
              </a:tr>
              <a:tr h="232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AAMW5230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Comparative Narratives in Art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9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9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531223"/>
            <a:ext cx="9994434" cy="980077"/>
          </a:xfrm>
        </p:spPr>
        <p:txBody>
          <a:bodyPr>
            <a:noAutofit/>
          </a:bodyPr>
          <a:lstStyle/>
          <a:p>
            <a:r>
              <a:rPr lang="en-US" sz="3600" b="1" dirty="0"/>
              <a:t>How the COURSE table relates to other tables with course information</a:t>
            </a:r>
            <a:endParaRPr lang="en-US" sz="32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C3D01D-073E-41F7-A820-1EA5F2B00D53}"/>
              </a:ext>
            </a:extLst>
          </p:cNvPr>
          <p:cNvSpPr txBox="1"/>
          <p:nvPr/>
        </p:nvSpPr>
        <p:spPr>
          <a:xfrm>
            <a:off x="1185644" y="1850161"/>
            <a:ext cx="10069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“One-to-Many”</a:t>
            </a:r>
          </a:p>
          <a:p>
            <a:endParaRPr lang="en-US" dirty="0"/>
          </a:p>
          <a:p>
            <a:r>
              <a:rPr lang="en-US" dirty="0"/>
              <a:t>For example: In a specified term, for on specified course, there can be multiple available grade modes: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28D80D-DF58-42F0-8566-EFA9B5EF3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327" y="2710484"/>
            <a:ext cx="9793067" cy="295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4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82C24A-0FF5-4879-961F-523A3C1F5D79}"/>
              </a:ext>
            </a:extLst>
          </p:cNvPr>
          <p:cNvSpPr txBox="1">
            <a:spLocks/>
          </p:cNvSpPr>
          <p:nvPr/>
        </p:nvSpPr>
        <p:spPr>
          <a:xfrm>
            <a:off x="1358537" y="542684"/>
            <a:ext cx="9056913" cy="5605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Recap: reporting on Course data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C8414668-AD62-4560-9468-DE10EB6BE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248330"/>
              </p:ext>
            </p:extLst>
          </p:nvPr>
        </p:nvGraphicFramePr>
        <p:xfrm>
          <a:off x="1358537" y="1409642"/>
          <a:ext cx="8665028" cy="4998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721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FC1E6902-30F3-49DE-9538-18E4F2CB5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050" y="1785353"/>
            <a:ext cx="7869148" cy="40805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E4615F-679F-4DB6-80DE-643F2B28C668}"/>
              </a:ext>
            </a:extLst>
          </p:cNvPr>
          <p:cNvSpPr txBox="1"/>
          <p:nvPr/>
        </p:nvSpPr>
        <p:spPr>
          <a:xfrm>
            <a:off x="1536568" y="2036189"/>
            <a:ext cx="17439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Table: CRSE_SECTION</a:t>
            </a:r>
          </a:p>
          <a:p>
            <a:endParaRPr lang="en-US" dirty="0"/>
          </a:p>
          <a:p>
            <a:r>
              <a:rPr lang="en-US" dirty="0"/>
              <a:t>Universe folder:</a:t>
            </a:r>
          </a:p>
          <a:p>
            <a:r>
              <a:rPr lang="en-US" dirty="0"/>
              <a:t>Course Section</a:t>
            </a:r>
          </a:p>
          <a:p>
            <a:endParaRPr lang="en-US" dirty="0"/>
          </a:p>
          <a:p>
            <a:r>
              <a:rPr lang="en-US" dirty="0"/>
              <a:t>Data for Summer 2022 and Fall 2022 sections will be in the warehouse in November 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5C4AF5-7089-489B-9722-A26EFC97915D}"/>
              </a:ext>
            </a:extLst>
          </p:cNvPr>
          <p:cNvSpPr txBox="1"/>
          <p:nvPr/>
        </p:nvSpPr>
        <p:spPr>
          <a:xfrm>
            <a:off x="1274976" y="889575"/>
            <a:ext cx="9160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+mj-lt"/>
              </a:rPr>
              <a:t>Coming Soon: Course Section data</a:t>
            </a:r>
          </a:p>
        </p:txBody>
      </p:sp>
    </p:spTree>
    <p:extLst>
      <p:ext uri="{BB962C8B-B14F-4D97-AF65-F5344CB8AC3E}">
        <p14:creationId xmlns:p14="http://schemas.microsoft.com/office/powerpoint/2010/main" val="182668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000" b="1" dirty="0"/>
              <a:t>The CRSE_SECTION table, and related tables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39E095-C59E-4E3E-884B-E10B2AE2F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823" y="1785353"/>
            <a:ext cx="6468441" cy="37187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DE4623-CDDB-4F10-9C50-44E9F96D0B88}"/>
              </a:ext>
            </a:extLst>
          </p:cNvPr>
          <p:cNvSpPr txBox="1"/>
          <p:nvPr/>
        </p:nvSpPr>
        <p:spPr>
          <a:xfrm>
            <a:off x="1317057" y="5593531"/>
            <a:ext cx="986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Descriptions of the tables and what they contain: </a:t>
            </a:r>
            <a:r>
              <a:rPr lang="en-US" dirty="0">
                <a:hlinkClick r:id="rId3"/>
              </a:rPr>
              <a:t>https://www.isc.upenn.edu/pennant-student-records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34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000" b="1" dirty="0"/>
              <a:t>Some new vocabulary for Course Sections </a:t>
            </a:r>
            <a:endParaRPr lang="en-US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CRN vs Section ID</a:t>
            </a:r>
          </a:p>
          <a:p>
            <a:pPr lvl="1"/>
            <a:r>
              <a:rPr lang="en-US" dirty="0"/>
              <a:t>The CRN, or Course Reference Number, is Banner’s internal identifier for a course section.</a:t>
            </a:r>
          </a:p>
          <a:p>
            <a:pPr lvl="1"/>
            <a:r>
              <a:rPr lang="en-US" dirty="0"/>
              <a:t>Section ID is something we use in the warehouse to uniquely identify a course section. It is the concatenation of the Subject area, the Course number, and the Section number.</a:t>
            </a:r>
          </a:p>
          <a:p>
            <a:pPr lvl="1"/>
            <a:r>
              <a:rPr lang="en-US" dirty="0"/>
              <a:t>EITHER ONE can be used to uniquely identify a course section in the warehouse Pennant Student Records data collection.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Scheduled With</a:t>
            </a:r>
          </a:p>
          <a:p>
            <a:pPr lvl="1"/>
            <a:r>
              <a:rPr lang="en-US" dirty="0"/>
              <a:t>In the legacy system, we referred to course sections that were offered at the same time in the same location taught by the same instructors as “cross-listed”</a:t>
            </a:r>
          </a:p>
          <a:p>
            <a:pPr lvl="1"/>
            <a:r>
              <a:rPr lang="en-US" dirty="0"/>
              <a:t>In Pennant, these are now referred to as sections that are “scheduled with” each other. </a:t>
            </a:r>
          </a:p>
          <a:p>
            <a:pPr lvl="1"/>
            <a:endParaRPr lang="en-US" dirty="0"/>
          </a:p>
          <a:p>
            <a:r>
              <a:rPr lang="en-US" dirty="0"/>
              <a:t>We will have a more detailed look at course sections at an upcoming SDUG meeting.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</p:spTree>
    <p:extLst>
      <p:ext uri="{BB962C8B-B14F-4D97-AF65-F5344CB8AC3E}">
        <p14:creationId xmlns:p14="http://schemas.microsoft.com/office/powerpoint/2010/main" val="1560832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82C24A-0FF5-4879-961F-523A3C1F5D79}"/>
              </a:ext>
            </a:extLst>
          </p:cNvPr>
          <p:cNvSpPr txBox="1">
            <a:spLocks/>
          </p:cNvSpPr>
          <p:nvPr/>
        </p:nvSpPr>
        <p:spPr>
          <a:xfrm>
            <a:off x="1184366" y="432222"/>
            <a:ext cx="9056913" cy="5605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b="1" dirty="0"/>
              <a:t>Recap: reporting on Course Section data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C8414668-AD62-4560-9468-DE10EB6BE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916848"/>
              </p:ext>
            </p:extLst>
          </p:nvPr>
        </p:nvGraphicFramePr>
        <p:xfrm>
          <a:off x="718456" y="1379733"/>
          <a:ext cx="10088881" cy="5602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910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Announcements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5707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DB87B6-A72F-41B9-86B0-110640AA4269}"/>
              </a:ext>
            </a:extLst>
          </p:cNvPr>
          <p:cNvSpPr txBox="1"/>
          <p:nvPr/>
        </p:nvSpPr>
        <p:spPr>
          <a:xfrm>
            <a:off x="1263192" y="2064470"/>
            <a:ext cx="811593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University Registrar’s census date this term is Monday, October 18.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SRS Census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will be available in the warehouse on Tuesday, October 19.  </a:t>
            </a:r>
          </a:p>
        </p:txBody>
      </p:sp>
    </p:spTree>
    <p:extLst>
      <p:ext uri="{BB962C8B-B14F-4D97-AF65-F5344CB8AC3E}">
        <p14:creationId xmlns:p14="http://schemas.microsoft.com/office/powerpoint/2010/main" val="285396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Wrap-up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Questions/comments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/>
              </a:rPr>
              <a:t>Feedback/ Suggestions for future meetings?</a:t>
            </a: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questions/comments: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da-staff@isc.upenn.edu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Discussions about student data: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student-wh@lists.upenn.edu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4376461-903A-4A6E-88AD-FBEA905F83C4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</p:spTree>
    <p:extLst>
      <p:ext uri="{BB962C8B-B14F-4D97-AF65-F5344CB8AC3E}">
        <p14:creationId xmlns:p14="http://schemas.microsoft.com/office/powerpoint/2010/main" val="339026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E0DED3-344C-4204-B96E-A7DEA9FF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284" y="1058779"/>
            <a:ext cx="9779933" cy="301445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Data Warehouse 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Student Data User Group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October 14, 2021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052FF8E-C06C-4AC6-AF13-2C732A6975FB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</p:spTree>
    <p:extLst>
      <p:ext uri="{BB962C8B-B14F-4D97-AF65-F5344CB8AC3E}">
        <p14:creationId xmlns:p14="http://schemas.microsoft.com/office/powerpoint/2010/main" val="1101811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444137"/>
            <a:ext cx="9994434" cy="1067163"/>
          </a:xfrm>
        </p:spPr>
        <p:txBody>
          <a:bodyPr>
            <a:noAutofit/>
          </a:bodyPr>
          <a:lstStyle/>
          <a:p>
            <a:r>
              <a:rPr lang="en-US" sz="3200" b="1" dirty="0"/>
              <a:t>Appendix: Changes to specified tables in </a:t>
            </a:r>
            <a:br>
              <a:rPr lang="en-US" sz="3200" b="1" dirty="0"/>
            </a:br>
            <a:r>
              <a:rPr lang="en-US" sz="3200" b="1" dirty="0"/>
              <a:t>the Development Pennant Student Records data collection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077858" y="2090882"/>
            <a:ext cx="10344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Changes to ST_DEGREE_TERM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54710F-6964-45BF-8E45-5F9EAD301034}"/>
              </a:ext>
            </a:extLst>
          </p:cNvPr>
          <p:cNvGraphicFramePr>
            <a:graphicFrameLocks noGrp="1"/>
          </p:cNvGraphicFramePr>
          <p:nvPr/>
        </p:nvGraphicFramePr>
        <p:xfrm>
          <a:off x="1960775" y="2676843"/>
          <a:ext cx="8578392" cy="3073512"/>
        </p:xfrm>
        <a:graphic>
          <a:graphicData uri="http://schemas.openxmlformats.org/drawingml/2006/table">
            <a:tbl>
              <a:tblPr/>
              <a:tblGrid>
                <a:gridCol w="8578392">
                  <a:extLst>
                    <a:ext uri="{9D8B030D-6E8A-4147-A177-3AD203B41FA5}">
                      <a16:colId xmlns:a16="http://schemas.microsoft.com/office/drawing/2014/main" val="578078555"/>
                    </a:ext>
                  </a:extLst>
                </a:gridCol>
              </a:tblGrid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TERM_GPA_CREDIT                                     to     TERM_GPA_HOURS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951975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TERM_CUMULATIVE_EARNED_CREDIT    to     TERM_CUM_EARNED_CREDIT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571860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TERM_CUMULATIVE_QUALITY_POINTS   to     TERM_CUM_QUALITY_POINTS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926395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TERM_CUMULATIVE_GPA_CREDIT           to      TERM_CUM_GPA_HOURS 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789724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Added these columns: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06360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TERM_ATTEMPTED_CREDIT_BU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25238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TERM_EARNED_CREDIT_BU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23427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TERM_QUALITY_POINTS_BU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600623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TERM_GPA_HOURS_BU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39180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TERM_CUM_EARNED_CREDIT_BU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33004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TERM_CUM_QUALITY_POINTS_BU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148344"/>
                  </a:ext>
                </a:extLst>
              </a:tr>
              <a:tr h="256126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TERM_CUM_GPA_HOURS_BU</a:t>
                      </a:r>
                    </a:p>
                  </a:txBody>
                  <a:tcPr marL="25400" marR="25400" marT="19050" marB="19050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00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058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444137"/>
            <a:ext cx="9994434" cy="1067163"/>
          </a:xfrm>
        </p:spPr>
        <p:txBody>
          <a:bodyPr>
            <a:noAutofit/>
          </a:bodyPr>
          <a:lstStyle/>
          <a:p>
            <a:r>
              <a:rPr lang="en-US" sz="3200" b="1" dirty="0"/>
              <a:t>Appendix (continued): Changes to specified tables in </a:t>
            </a:r>
            <a:br>
              <a:rPr lang="en-US" sz="3200" b="1" dirty="0"/>
            </a:br>
            <a:r>
              <a:rPr lang="en-US" sz="3200" b="1" dirty="0"/>
              <a:t>the Development Pennant Student Records data collection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8985A0-9020-4C08-8F5C-9A0EE7DE71E6}"/>
              </a:ext>
            </a:extLst>
          </p:cNvPr>
          <p:cNvSpPr/>
          <p:nvPr/>
        </p:nvSpPr>
        <p:spPr>
          <a:xfrm>
            <a:off x="1077858" y="2090882"/>
            <a:ext cx="3286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Changes to </a:t>
            </a:r>
          </a:p>
          <a:p>
            <a:r>
              <a:rPr lang="en-US" sz="2400" dirty="0"/>
              <a:t>ST_DEGREE_PURSUAL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2942BE-D4C4-42C0-94A3-C03A72BA9425}"/>
              </a:ext>
            </a:extLst>
          </p:cNvPr>
          <p:cNvGraphicFramePr>
            <a:graphicFrameLocks noGrp="1"/>
          </p:cNvGraphicFramePr>
          <p:nvPr/>
        </p:nvGraphicFramePr>
        <p:xfrm>
          <a:off x="4458879" y="1777117"/>
          <a:ext cx="7079530" cy="4525699"/>
        </p:xfrm>
        <a:graphic>
          <a:graphicData uri="http://schemas.openxmlformats.org/drawingml/2006/table">
            <a:tbl>
              <a:tblPr/>
              <a:tblGrid>
                <a:gridCol w="7079530">
                  <a:extLst>
                    <a:ext uri="{9D8B030D-6E8A-4147-A177-3AD203B41FA5}">
                      <a16:colId xmlns:a16="http://schemas.microsoft.com/office/drawing/2014/main" val="599006807"/>
                    </a:ext>
                  </a:extLst>
                </a:gridCol>
              </a:tblGrid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LAST_DEG_TERM_STATUS             to       LAST_ENROLLED_TERM_STATUS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38291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LAST_DEG_TERM_STATUS_DESC  to       LAST_ENROLLED_TERM_STATUS_DESC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46299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HRS_ATTEMPTED_PENN                to       ATTEMPTED_CREDIT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18010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HRS_ATTEMPTED_PENN_BU         to       ATTEMPTED_CREDIT_BU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41917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HRS_EARNED_PENN                        to      EARNED_CREDIT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57220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HRS_EARNED_PENN_BU                to      EARNED_CREDIT_BU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330826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HRS_EARNED_EXT                          to       TRANSFER_CREDIT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62165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HRS_EARNED_EXT_BU                  to       TRANSFER_CREDIT_BU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98158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QUAL_PTS_PENN                           to        QUALITY_POINTS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19772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 QUAL_PTS_PENN_BU                    to        QUALITY_POINTS_BU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34055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renamed</a:t>
                      </a:r>
                      <a:r>
                        <a:rPr lang="nn-NO" sz="1400" dirty="0">
                          <a:effectLst/>
                        </a:rPr>
                        <a:t> PENN_GPA                                      to        GPA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10360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Deleted these 12 columns:  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37097"/>
                  </a:ext>
                </a:extLst>
              </a:tr>
              <a:tr h="468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HRS_ATTEMPTED_EXT, HRS_ATTEMPTED_EXT_BU, HRS_ATTEMPTED_TOTAL, HRS_ATTEMPTED_TOTAL_BU, HRS_EARNED_TOTAL, HRS_EARNED_TOTAL, HRS_EARNED_TOTAL_BU, OVERALL_GPA, QUAL_PTS_EXT, QUAL_PTS_EXT_BU, QUAL_PTS_TOTAL, QUAL_PTS_TOTAL_BU, TRANSFER_GPA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02505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Added these 2  columns: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627196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GPA_HOURS 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51073"/>
                  </a:ext>
                </a:extLst>
              </a:tr>
              <a:tr h="263827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GPA_HOURS_BU </a:t>
                      </a:r>
                    </a:p>
                  </a:txBody>
                  <a:tcPr marL="13102" marR="13102" marT="9827" marB="9827" anchor="ctr">
                    <a:lnL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0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77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835851" y="1786888"/>
            <a:ext cx="1069401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buFont typeface="Wingdings" panose="05000000000000000000" pitchFamily="2" charset="2"/>
              <a:buChar char="v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186F20-9A5E-4C80-A6FA-78CFB8373353}"/>
              </a:ext>
            </a:extLst>
          </p:cNvPr>
          <p:cNvSpPr txBox="1"/>
          <p:nvPr/>
        </p:nvSpPr>
        <p:spPr>
          <a:xfrm>
            <a:off x="1036949" y="2403835"/>
            <a:ext cx="91014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overview of the various environments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Pointing to SIT and how that impacts people using DWHE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/>
              <a:t>Recent Changes in Development Pennant Student collection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Aid update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Reporting on Course data in production WHSE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Getting ready for Section data – coming to prod soon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Announcements and wrap-up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8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707010"/>
            <a:ext cx="9994434" cy="804290"/>
          </a:xfrm>
        </p:spPr>
        <p:txBody>
          <a:bodyPr>
            <a:noAutofit/>
          </a:bodyPr>
          <a:lstStyle/>
          <a:p>
            <a:r>
              <a:rPr lang="en-US" sz="2800" b="1" dirty="0"/>
              <a:t>Over the coming weeks and months… for Student Records *, we will be working in multiple places, concurrently: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F6830639-1E53-4080-8204-D5FEBAD0F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91748"/>
              </p:ext>
            </p:extLst>
          </p:nvPr>
        </p:nvGraphicFramePr>
        <p:xfrm>
          <a:off x="565114" y="1869163"/>
          <a:ext cx="11061772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925">
                  <a:extLst>
                    <a:ext uri="{9D8B030D-6E8A-4147-A177-3AD203B41FA5}">
                      <a16:colId xmlns:a16="http://schemas.microsoft.com/office/drawing/2014/main" val="3235321574"/>
                    </a:ext>
                  </a:extLst>
                </a:gridCol>
                <a:gridCol w="1132357">
                  <a:extLst>
                    <a:ext uri="{9D8B030D-6E8A-4147-A177-3AD203B41FA5}">
                      <a16:colId xmlns:a16="http://schemas.microsoft.com/office/drawing/2014/main" val="1935126582"/>
                    </a:ext>
                  </a:extLst>
                </a:gridCol>
                <a:gridCol w="1421141">
                  <a:extLst>
                    <a:ext uri="{9D8B030D-6E8A-4147-A177-3AD203B41FA5}">
                      <a16:colId xmlns:a16="http://schemas.microsoft.com/office/drawing/2014/main" val="1613786077"/>
                    </a:ext>
                  </a:extLst>
                </a:gridCol>
                <a:gridCol w="3498349">
                  <a:extLst>
                    <a:ext uri="{9D8B030D-6E8A-4147-A177-3AD203B41FA5}">
                      <a16:colId xmlns:a16="http://schemas.microsoft.com/office/drawing/2014/main" val="623898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Name/description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universes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99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PRODUCTION Legacy Student Data Collection </a:t>
                      </a:r>
                    </a:p>
                    <a:p>
                      <a:endParaRPr lang="en-US" b="1" dirty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DWADMIN, </a:t>
                      </a:r>
                    </a:p>
                    <a:p>
                      <a:r>
                        <a:rPr lang="en-US" dirty="0"/>
                        <a:t>DWST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STDTCANQ, </a:t>
                      </a:r>
                    </a:p>
                    <a:p>
                      <a:r>
                        <a:rPr lang="en-US" dirty="0"/>
                        <a:t>STDTTERM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733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DEVELOPMENT Pennant data collection </a:t>
                      </a:r>
                      <a:endParaRPr lang="en-US" dirty="0"/>
                    </a:p>
                    <a:p>
                      <a:r>
                        <a:rPr lang="en-US" dirty="0"/>
                        <a:t>Source is a non-production Banner region.</a:t>
                      </a:r>
                    </a:p>
                    <a:p>
                      <a:r>
                        <a:rPr lang="en-US" dirty="0"/>
                        <a:t>More about that in the next slide…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DWHE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DWNGSS, DWNGSS_PS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Pennant Student Records - DWHE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86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PRODUCTION Pennant data collection </a:t>
                      </a:r>
                      <a:r>
                        <a:rPr lang="en-US" b="0" dirty="0"/>
                        <a:t>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Source is production Banner.  In Sept. 2021, we started with Course </a:t>
                      </a:r>
                      <a:r>
                        <a:rPr lang="en-US" b="0"/>
                        <a:t>data tables.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DWNGSS, DWNGSS_PS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Pennant Student Records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58447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BDA7A6-C583-4E05-9789-26347A01AC58}"/>
              </a:ext>
            </a:extLst>
          </p:cNvPr>
          <p:cNvSpPr txBox="1"/>
          <p:nvPr/>
        </p:nvSpPr>
        <p:spPr>
          <a:xfrm>
            <a:off x="1149811" y="5768347"/>
            <a:ext cx="10411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note: this slide is specifically about Student Records data, but the same environments apply to Financial Aid</a:t>
            </a:r>
          </a:p>
        </p:txBody>
      </p:sp>
    </p:spTree>
    <p:extLst>
      <p:ext uri="{BB962C8B-B14F-4D97-AF65-F5344CB8AC3E}">
        <p14:creationId xmlns:p14="http://schemas.microsoft.com/office/powerpoint/2010/main" val="347467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461913"/>
            <a:ext cx="9994434" cy="1049387"/>
          </a:xfrm>
        </p:spPr>
        <p:txBody>
          <a:bodyPr>
            <a:noAutofit/>
          </a:bodyPr>
          <a:lstStyle/>
          <a:p>
            <a:r>
              <a:rPr lang="en-US" sz="4000" b="1" dirty="0"/>
              <a:t>New Source for the </a:t>
            </a:r>
            <a:br>
              <a:rPr lang="en-US" sz="4000" b="1" dirty="0"/>
            </a:br>
            <a:r>
              <a:rPr lang="en-US" sz="4000" b="1" dirty="0"/>
              <a:t>Development Pennant data collections</a:t>
            </a:r>
            <a:endParaRPr lang="en-US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01B3A0-2E8B-4D2D-B0C1-5CEAE38FE2AB}"/>
              </a:ext>
            </a:extLst>
          </p:cNvPr>
          <p:cNvSpPr txBox="1"/>
          <p:nvPr/>
        </p:nvSpPr>
        <p:spPr>
          <a:xfrm>
            <a:off x="1185644" y="2031574"/>
            <a:ext cx="77066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Coming this week – the source for the development warehouse data will change from the project’s Functional Object Testing to the System Integration Testing (SIT)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data will still be in the development warehouse, only the underlying source will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data in SIT is more complete – especially in terms of Degree Term, Outcomes, Major, and Minor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SIT testing later this fall, a complete test of registration processes will run – meaning that there will be more current term registrations available for querying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9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68451" y="2062352"/>
            <a:ext cx="10143983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ST_DEGREE_TERM: </a:t>
            </a:r>
            <a:r>
              <a:rPr lang="en-US" sz="2000" dirty="0"/>
              <a:t>New and renamed columns; See Appendix for details.</a:t>
            </a:r>
          </a:p>
          <a:p>
            <a:endParaRPr lang="en-US" dirty="0"/>
          </a:p>
          <a:p>
            <a:r>
              <a:rPr lang="en-US" sz="2400" dirty="0"/>
              <a:t>ST_DEGREE_PURSUAL: </a:t>
            </a:r>
            <a:r>
              <a:rPr lang="en-US" sz="2000" dirty="0"/>
              <a:t>New, renamed, and removed columns; See Appendix for details.</a:t>
            </a:r>
          </a:p>
          <a:p>
            <a:endParaRPr lang="en-US" dirty="0"/>
          </a:p>
          <a:p>
            <a:r>
              <a:rPr lang="en-US" sz="2400" dirty="0"/>
              <a:t>ALLOWABLE_GRADES: </a:t>
            </a:r>
            <a:r>
              <a:rPr lang="en-US" sz="2000" dirty="0"/>
              <a:t>New table</a:t>
            </a:r>
          </a:p>
          <a:p>
            <a:endParaRPr lang="en-US" sz="1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Grades that an Instructor can use on course section grading sheets for any TERM, LEVEL, and GRADE_MODE.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Sample usage:  Join from ST_ENROLLMENT to ALLOWABLE_GRADES on term, primary student level, and grade mode.</a:t>
            </a:r>
          </a:p>
          <a:p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E1980D-9CA2-4863-8D3D-C442F4E773A8}"/>
              </a:ext>
            </a:extLst>
          </p:cNvPr>
          <p:cNvSpPr txBox="1">
            <a:spLocks/>
          </p:cNvSpPr>
          <p:nvPr/>
        </p:nvSpPr>
        <p:spPr>
          <a:xfrm>
            <a:off x="1168451" y="403813"/>
            <a:ext cx="9994434" cy="11194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Recent Changes in </a:t>
            </a:r>
            <a:br>
              <a:rPr lang="en-US" sz="4000" b="1" dirty="0"/>
            </a:br>
            <a:r>
              <a:rPr lang="en-US" sz="4000" b="1" dirty="0"/>
              <a:t>Development</a:t>
            </a:r>
            <a:r>
              <a:rPr lang="en-US" sz="4000" b="1" i="1" dirty="0"/>
              <a:t> </a:t>
            </a:r>
            <a:r>
              <a:rPr lang="en-US" sz="4000" b="1" dirty="0"/>
              <a:t>Pennant Student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242589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077858" y="2090882"/>
            <a:ext cx="1034422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New columns in the CRSE_SECTION table:</a:t>
            </a:r>
          </a:p>
          <a:p>
            <a:pPr lvl="1"/>
            <a:r>
              <a:rPr lang="en-US" dirty="0"/>
              <a:t>FINAL_GRADE_IND</a:t>
            </a:r>
          </a:p>
          <a:p>
            <a:pPr lvl="1"/>
            <a:r>
              <a:rPr lang="en-US" dirty="0"/>
              <a:t>PART_OF_TERM_DESC</a:t>
            </a:r>
          </a:p>
          <a:p>
            <a:pPr lvl="1"/>
            <a:r>
              <a:rPr lang="en-US" dirty="0"/>
              <a:t>SPECIAL_APPROVAL_DESC</a:t>
            </a:r>
          </a:p>
          <a:p>
            <a:pPr lvl="1"/>
            <a:r>
              <a:rPr lang="en-US" dirty="0"/>
              <a:t>SYLLABUS_URL</a:t>
            </a:r>
          </a:p>
          <a:p>
            <a:pPr lvl="1"/>
            <a:endParaRPr lang="en-US" dirty="0"/>
          </a:p>
          <a:p>
            <a:r>
              <a:rPr lang="en-US" sz="2000" dirty="0"/>
              <a:t>And COURSE_ID was added to the following tables:</a:t>
            </a:r>
          </a:p>
          <a:p>
            <a:pPr lvl="1"/>
            <a:r>
              <a:rPr lang="en-US" dirty="0"/>
              <a:t>CRSE_SECT_ATTTRIBUTE</a:t>
            </a:r>
          </a:p>
          <a:p>
            <a:pPr lvl="1"/>
            <a:r>
              <a:rPr lang="en-US" dirty="0"/>
              <a:t>CRSE_SECT_INSTRUCTOR</a:t>
            </a:r>
          </a:p>
          <a:p>
            <a:pPr lvl="1"/>
            <a:r>
              <a:rPr lang="en-US" dirty="0"/>
              <a:t>CRSE_SECT_MEETING</a:t>
            </a:r>
          </a:p>
          <a:p>
            <a:pPr lvl="1"/>
            <a:r>
              <a:rPr lang="en-US" dirty="0"/>
              <a:t>CRSE_SECT_OVERRIDE</a:t>
            </a:r>
          </a:p>
          <a:p>
            <a:pPr lvl="1"/>
            <a:r>
              <a:rPr lang="en-US" dirty="0"/>
              <a:t>CRSE_SECT_SCHED_WITH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F1F8EE-181B-4C70-8BC4-F9DCA22BBB92}"/>
              </a:ext>
            </a:extLst>
          </p:cNvPr>
          <p:cNvSpPr txBox="1">
            <a:spLocks/>
          </p:cNvSpPr>
          <p:nvPr/>
        </p:nvSpPr>
        <p:spPr>
          <a:xfrm>
            <a:off x="1098783" y="425095"/>
            <a:ext cx="9994434" cy="11194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Recent Changes in </a:t>
            </a:r>
            <a:br>
              <a:rPr lang="en-US" sz="4000" b="1" dirty="0"/>
            </a:br>
            <a:r>
              <a:rPr lang="en-US" sz="4000" b="1" dirty="0"/>
              <a:t>Development</a:t>
            </a:r>
            <a:r>
              <a:rPr lang="en-US" sz="4000" b="1" i="1" dirty="0"/>
              <a:t> </a:t>
            </a:r>
            <a:r>
              <a:rPr lang="en-US" sz="4000" b="1" dirty="0"/>
              <a:t>Pennant Student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2561313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850766"/>
            <a:ext cx="9994434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Financial Aid update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45F70-FDEA-44E7-8443-8C9A910D0339}"/>
              </a:ext>
            </a:extLst>
          </p:cNvPr>
          <p:cNvSpPr txBox="1"/>
          <p:nvPr/>
        </p:nvSpPr>
        <p:spPr>
          <a:xfrm>
            <a:off x="1185644" y="2228671"/>
            <a:ext cx="90535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Pennant Aid (DWNGSS_PF) tables in production have been live since October 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Main source of data is from Banner.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Being used for aid applicants for the next aid year (2022-2023)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SAM and current Financial Aid data warehouse tables (DWSFA) are main source of data for current aid year.</a:t>
            </a:r>
          </a:p>
          <a:p>
            <a:endParaRPr lang="en-US" dirty="0"/>
          </a:p>
          <a:p>
            <a:r>
              <a:rPr lang="en-US" dirty="0" err="1"/>
              <a:t>Eform</a:t>
            </a:r>
            <a:r>
              <a:rPr lang="en-US" dirty="0"/>
              <a:t> to request access to the Pennant Aid information has been available since October 4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37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207390"/>
            <a:ext cx="6819969" cy="1303910"/>
          </a:xfrm>
        </p:spPr>
        <p:txBody>
          <a:bodyPr>
            <a:noAutofit/>
          </a:bodyPr>
          <a:lstStyle/>
          <a:p>
            <a:r>
              <a:rPr lang="en-US" sz="4400" b="1" dirty="0"/>
              <a:t>Now in Production:</a:t>
            </a:r>
            <a:br>
              <a:rPr lang="en-US" sz="4400" b="1" dirty="0"/>
            </a:br>
            <a:r>
              <a:rPr lang="en-US" sz="4400" b="1" dirty="0"/>
              <a:t>Course and Course Section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785353"/>
            <a:ext cx="103442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October 14,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E7668F-403D-43B7-9068-2B2F9F3D3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464" y="297753"/>
            <a:ext cx="3126555" cy="59749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030296-1597-49B8-9BBF-5683FE7EECF5}"/>
              </a:ext>
            </a:extLst>
          </p:cNvPr>
          <p:cNvSpPr txBox="1"/>
          <p:nvPr/>
        </p:nvSpPr>
        <p:spPr>
          <a:xfrm>
            <a:off x="1185644" y="1970018"/>
            <a:ext cx="609442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In the production warehouse and in the production universe </a:t>
            </a:r>
            <a:r>
              <a:rPr lang="en-US" sz="2400" i="1" dirty="0"/>
              <a:t>Pennant Student Records</a:t>
            </a:r>
            <a:r>
              <a:rPr lang="en-US" sz="2400" dirty="0"/>
              <a:t> you now can see the tables and views for Course and Course Section</a:t>
            </a:r>
            <a:br>
              <a:rPr lang="en-US" sz="2000" dirty="0"/>
            </a:br>
            <a:r>
              <a:rPr lang="en-US" sz="2000" dirty="0"/>
              <a:t>(along with the rules and validation tables and views)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All other tables and views are only available in the development warehouse and in the development universe: </a:t>
            </a:r>
          </a:p>
          <a:p>
            <a:pPr marL="0" indent="0">
              <a:buNone/>
            </a:pPr>
            <a:r>
              <a:rPr lang="en-US" sz="1600" i="1" dirty="0"/>
              <a:t>Pennant Student Records - DWHE</a:t>
            </a:r>
          </a:p>
        </p:txBody>
      </p:sp>
    </p:spTree>
    <p:extLst>
      <p:ext uri="{BB962C8B-B14F-4D97-AF65-F5344CB8AC3E}">
        <p14:creationId xmlns:p14="http://schemas.microsoft.com/office/powerpoint/2010/main" val="37632294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3846</TotalTime>
  <Words>1941</Words>
  <Application>Microsoft Office PowerPoint</Application>
  <PresentationFormat>Widescreen</PresentationFormat>
  <Paragraphs>251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Retrospect</vt:lpstr>
      <vt:lpstr>Remote Meetings Best Practices</vt:lpstr>
      <vt:lpstr>PowerPoint Presentation</vt:lpstr>
      <vt:lpstr>Agenda</vt:lpstr>
      <vt:lpstr>Over the coming weeks and months… for Student Records *, we will be working in multiple places, concurrently:</vt:lpstr>
      <vt:lpstr>New Source for the  Development Pennant data collections</vt:lpstr>
      <vt:lpstr>PowerPoint Presentation</vt:lpstr>
      <vt:lpstr>PowerPoint Presentation</vt:lpstr>
      <vt:lpstr>Financial Aid update</vt:lpstr>
      <vt:lpstr>Now in Production: Course and Course Section</vt:lpstr>
      <vt:lpstr>The COURSE table, and related tables</vt:lpstr>
      <vt:lpstr>Course records are term-effective in the source (Banner),  but are stored term-by-term in the warehouse</vt:lpstr>
      <vt:lpstr>How the COURSE table relates to other tables with course information</vt:lpstr>
      <vt:lpstr>PowerPoint Presentation</vt:lpstr>
      <vt:lpstr>PowerPoint Presentation</vt:lpstr>
      <vt:lpstr>The CRSE_SECTION table, and related tables</vt:lpstr>
      <vt:lpstr>Some new vocabulary for Course Sections </vt:lpstr>
      <vt:lpstr>PowerPoint Presentation</vt:lpstr>
      <vt:lpstr>Announcements</vt:lpstr>
      <vt:lpstr>Wrap-up</vt:lpstr>
      <vt:lpstr>Appendix: Changes to specified tables in  the Development Pennant Student Records data collection</vt:lpstr>
      <vt:lpstr>Appendix (continued): Changes to specified tables in  the Development Pennant Student Records 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Collins, Susan Jennifer</dc:creator>
  <cp:lastModifiedBy>Budischak, Mike</cp:lastModifiedBy>
  <cp:revision>284</cp:revision>
  <dcterms:created xsi:type="dcterms:W3CDTF">2020-03-09T13:56:43Z</dcterms:created>
  <dcterms:modified xsi:type="dcterms:W3CDTF">2021-10-14T20:02:37Z</dcterms:modified>
</cp:coreProperties>
</file>