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86" r:id="rId2"/>
    <p:sldId id="270" r:id="rId3"/>
    <p:sldId id="271" r:id="rId4"/>
    <p:sldId id="330" r:id="rId5"/>
    <p:sldId id="331" r:id="rId6"/>
    <p:sldId id="341" r:id="rId7"/>
    <p:sldId id="333" r:id="rId8"/>
    <p:sldId id="334" r:id="rId9"/>
    <p:sldId id="335" r:id="rId10"/>
    <p:sldId id="339" r:id="rId11"/>
    <p:sldId id="336" r:id="rId12"/>
    <p:sldId id="338" r:id="rId13"/>
    <p:sldId id="340" r:id="rId14"/>
    <p:sldId id="337" r:id="rId15"/>
    <p:sldId id="288" r:id="rId16"/>
    <p:sldId id="342" r:id="rId17"/>
    <p:sldId id="34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471" autoAdjust="0"/>
    <p:restoredTop sz="96357" autoAdjust="0"/>
  </p:normalViewPr>
  <p:slideViewPr>
    <p:cSldViewPr snapToGrid="0">
      <p:cViewPr varScale="1">
        <p:scale>
          <a:sx n="68" d="100"/>
          <a:sy n="68" d="100"/>
        </p:scale>
        <p:origin x="904" y="5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9/9/2021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9/9/2021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1</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9/9/2021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9/9/2021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9/9/2021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isc.upenn.edu/curriculum-management-data-collection"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www.isc.upenn.edu/pennant-student-records"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3785652"/>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When your question is being answered, you can go off </a:t>
            </a:r>
            <a:r>
              <a:rPr lang="en-US" sz="2400" b="1" dirty="0"/>
              <a:t>Mute</a:t>
            </a:r>
            <a:r>
              <a:rPr lang="en-US" sz="2400" dirty="0"/>
              <a:t> to ask follow-up questions</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do not use the chat function for off-topic discussions</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273731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600" b="1" dirty="0"/>
              <a:t>Pennant Student Records Universe</a:t>
            </a:r>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80" y="2582334"/>
            <a:ext cx="4554436" cy="3378200"/>
          </a:xfrm>
        </p:spPr>
        <p:txBody>
          <a:bodyPr>
            <a:normAutofit lnSpcReduction="10000"/>
          </a:bodyPr>
          <a:lstStyle/>
          <a:p>
            <a:r>
              <a:rPr lang="en-US" sz="2800" b="1" dirty="0">
                <a:solidFill>
                  <a:srgbClr val="000000"/>
                </a:solidFill>
                <a:latin typeface="Arial" panose="020B0604020202020204" pitchFamily="34" charset="0"/>
              </a:rPr>
              <a:t>Pennant Student Records </a:t>
            </a:r>
            <a:r>
              <a:rPr lang="en-US" dirty="0">
                <a:solidFill>
                  <a:srgbClr val="000000"/>
                </a:solidFill>
                <a:latin typeface="Arial" panose="020B0604020202020204" pitchFamily="34" charset="0"/>
              </a:rPr>
              <a:t>Universe in production will only display the folders and objects related to Courses and Course Sections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The validation tables will be at the bottom of the list of classes</a:t>
            </a:r>
          </a:p>
          <a:p>
            <a:endParaRPr lang="en-US" dirty="0">
              <a:solidFill>
                <a:srgbClr val="000000"/>
              </a:solidFill>
              <a:latin typeface="Arial" panose="020B0604020202020204" pitchFamily="34" charset="0"/>
            </a:endParaRPr>
          </a:p>
          <a:p>
            <a:r>
              <a:rPr lang="en-US" dirty="0">
                <a:solidFill>
                  <a:srgbClr val="000000"/>
                </a:solidFill>
                <a:latin typeface="Arial" panose="020B0604020202020204" pitchFamily="34" charset="0"/>
              </a:rPr>
              <a:t>The rest of the production universe will be available in March of 2022</a:t>
            </a:r>
          </a:p>
          <a:p>
            <a:endParaRPr lang="en-US" dirty="0"/>
          </a:p>
        </p:txBody>
      </p:sp>
      <p:pic>
        <p:nvPicPr>
          <p:cNvPr id="10" name="Content Placeholder 9">
            <a:extLst>
              <a:ext uri="{FF2B5EF4-FFF2-40B4-BE49-F238E27FC236}">
                <a16:creationId xmlns:a16="http://schemas.microsoft.com/office/drawing/2014/main" id="{D31FD251-6224-478F-B7D0-3EA99A4F9B32}"/>
              </a:ext>
            </a:extLst>
          </p:cNvPr>
          <p:cNvPicPr>
            <a:picLocks noGrp="1" noChangeAspect="1"/>
          </p:cNvPicPr>
          <p:nvPr>
            <p:ph sz="quarter" idx="4"/>
          </p:nvPr>
        </p:nvPicPr>
        <p:blipFill>
          <a:blip r:embed="rId2"/>
          <a:stretch>
            <a:fillRect/>
          </a:stretch>
        </p:blipFill>
        <p:spPr>
          <a:xfrm>
            <a:off x="6540285" y="1989909"/>
            <a:ext cx="3427808" cy="3834845"/>
          </a:xfrm>
        </p:spPr>
      </p:pic>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3019803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600" b="1" dirty="0"/>
              <a:t>Pennant Student Records Universe, continued</a:t>
            </a:r>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80" y="2582334"/>
            <a:ext cx="4106356" cy="2175646"/>
          </a:xfrm>
        </p:spPr>
        <p:txBody>
          <a:bodyPr/>
          <a:lstStyle/>
          <a:p>
            <a:r>
              <a:rPr lang="en-US" dirty="0">
                <a:solidFill>
                  <a:srgbClr val="000000"/>
                </a:solidFill>
                <a:latin typeface="Arial" panose="020B0604020202020204" pitchFamily="34" charset="0"/>
              </a:rPr>
              <a:t>A note about validation tables and views:  </a:t>
            </a:r>
          </a:p>
          <a:p>
            <a:r>
              <a:rPr lang="en-US" dirty="0">
                <a:solidFill>
                  <a:srgbClr val="000000"/>
                </a:solidFill>
                <a:latin typeface="Arial" panose="020B0604020202020204" pitchFamily="34" charset="0"/>
              </a:rPr>
              <a:t>When a validation table contains a long description, there will be two classes in the Universe…</a:t>
            </a:r>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pic>
        <p:nvPicPr>
          <p:cNvPr id="14" name="Content Placeholder 13">
            <a:extLst>
              <a:ext uri="{FF2B5EF4-FFF2-40B4-BE49-F238E27FC236}">
                <a16:creationId xmlns:a16="http://schemas.microsoft.com/office/drawing/2014/main" id="{EE9CD129-F80D-445C-8C8D-55E824C15F84}"/>
              </a:ext>
            </a:extLst>
          </p:cNvPr>
          <p:cNvPicPr>
            <a:picLocks noGrp="1" noChangeAspect="1"/>
          </p:cNvPicPr>
          <p:nvPr>
            <p:ph sz="quarter" idx="4"/>
          </p:nvPr>
        </p:nvPicPr>
        <p:blipFill>
          <a:blip r:embed="rId2"/>
          <a:stretch>
            <a:fillRect/>
          </a:stretch>
        </p:blipFill>
        <p:spPr>
          <a:xfrm>
            <a:off x="5203636" y="2154265"/>
            <a:ext cx="6995242" cy="3518116"/>
          </a:xfrm>
        </p:spPr>
      </p:pic>
    </p:spTree>
    <p:extLst>
      <p:ext uri="{BB962C8B-B14F-4D97-AF65-F5344CB8AC3E}">
        <p14:creationId xmlns:p14="http://schemas.microsoft.com/office/powerpoint/2010/main" val="2911611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600" b="1" dirty="0"/>
              <a:t>Pennant Student Records Universe, continued</a:t>
            </a:r>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79" y="2582863"/>
            <a:ext cx="5164035" cy="1973639"/>
          </a:xfrm>
        </p:spPr>
        <p:txBody>
          <a:bodyPr/>
          <a:lstStyle/>
          <a:p>
            <a:r>
              <a:rPr lang="en-US" dirty="0">
                <a:solidFill>
                  <a:srgbClr val="000000"/>
                </a:solidFill>
                <a:latin typeface="Arial" panose="020B0604020202020204" pitchFamily="34" charset="0"/>
              </a:rPr>
              <a:t>If you do not need the long description, in most situations you might not even need to go to the validation tables because the universe classes will contain both the code and the Banner description</a:t>
            </a:r>
            <a:r>
              <a:rPr lang="en-US" b="1" dirty="0">
                <a:solidFill>
                  <a:srgbClr val="000000"/>
                </a:solidFill>
                <a:latin typeface="Arial" panose="020B0604020202020204" pitchFamily="34" charset="0"/>
              </a:rPr>
              <a:t>.</a:t>
            </a:r>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pic>
        <p:nvPicPr>
          <p:cNvPr id="8" name="Content Placeholder 7">
            <a:extLst>
              <a:ext uri="{FF2B5EF4-FFF2-40B4-BE49-F238E27FC236}">
                <a16:creationId xmlns:a16="http://schemas.microsoft.com/office/drawing/2014/main" id="{AB33C68D-90FE-4953-8C8E-C7AA7DF455E0}"/>
              </a:ext>
            </a:extLst>
          </p:cNvPr>
          <p:cNvPicPr>
            <a:picLocks noGrp="1" noChangeAspect="1"/>
          </p:cNvPicPr>
          <p:nvPr>
            <p:ph sz="quarter" idx="4"/>
          </p:nvPr>
        </p:nvPicPr>
        <p:blipFill>
          <a:blip r:embed="rId2"/>
          <a:stretch>
            <a:fillRect/>
          </a:stretch>
        </p:blipFill>
        <p:spPr>
          <a:xfrm>
            <a:off x="6772759" y="1805079"/>
            <a:ext cx="3533614" cy="4554246"/>
          </a:xfrm>
        </p:spPr>
      </p:pic>
    </p:spTree>
    <p:extLst>
      <p:ext uri="{BB962C8B-B14F-4D97-AF65-F5344CB8AC3E}">
        <p14:creationId xmlns:p14="http://schemas.microsoft.com/office/powerpoint/2010/main" val="2186317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600" b="1" dirty="0"/>
              <a:t>Pennant Student Records Universe, continued</a:t>
            </a:r>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80" y="2582334"/>
            <a:ext cx="4106356" cy="2175646"/>
          </a:xfrm>
        </p:spPr>
        <p:txBody>
          <a:bodyPr/>
          <a:lstStyle/>
          <a:p>
            <a:r>
              <a:rPr lang="en-US" dirty="0">
                <a:solidFill>
                  <a:srgbClr val="000000"/>
                </a:solidFill>
                <a:latin typeface="Arial" panose="020B0604020202020204" pitchFamily="34" charset="0"/>
              </a:rPr>
              <a:t>If you are getting a long description from a validation table, be sure to include the join in your universe query filters</a:t>
            </a:r>
          </a:p>
          <a:p>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pic>
        <p:nvPicPr>
          <p:cNvPr id="8" name="Content Placeholder 7">
            <a:extLst>
              <a:ext uri="{FF2B5EF4-FFF2-40B4-BE49-F238E27FC236}">
                <a16:creationId xmlns:a16="http://schemas.microsoft.com/office/drawing/2014/main" id="{65D56BCF-B200-4093-8ABD-93E69A41CFE0}"/>
              </a:ext>
            </a:extLst>
          </p:cNvPr>
          <p:cNvPicPr>
            <a:picLocks noGrp="1" noChangeAspect="1"/>
          </p:cNvPicPr>
          <p:nvPr>
            <p:ph sz="quarter" idx="4"/>
          </p:nvPr>
        </p:nvPicPr>
        <p:blipFill>
          <a:blip r:embed="rId2"/>
          <a:stretch>
            <a:fillRect/>
          </a:stretch>
        </p:blipFill>
        <p:spPr>
          <a:xfrm>
            <a:off x="6633894" y="2582863"/>
            <a:ext cx="4105812" cy="3378200"/>
          </a:xfrm>
        </p:spPr>
      </p:pic>
    </p:spTree>
    <p:extLst>
      <p:ext uri="{BB962C8B-B14F-4D97-AF65-F5344CB8AC3E}">
        <p14:creationId xmlns:p14="http://schemas.microsoft.com/office/powerpoint/2010/main" val="351202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600" b="1" dirty="0"/>
              <a:t>Pennant Student Records data</a:t>
            </a:r>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79" y="1989056"/>
            <a:ext cx="10058083" cy="3652327"/>
          </a:xfrm>
        </p:spPr>
        <p:txBody>
          <a:bodyPr>
            <a:normAutofit lnSpcReduction="10000"/>
          </a:bodyPr>
          <a:lstStyle/>
          <a:p>
            <a:r>
              <a:rPr lang="en-US" dirty="0">
                <a:solidFill>
                  <a:srgbClr val="000000"/>
                </a:solidFill>
                <a:latin typeface="Arial" panose="020B0604020202020204" pitchFamily="34" charset="0"/>
              </a:rPr>
              <a:t>Initially, the only data you will see in production Pennant Student Records will be for </a:t>
            </a:r>
            <a:r>
              <a:rPr lang="en-US" u="sng" dirty="0">
                <a:solidFill>
                  <a:srgbClr val="000000"/>
                </a:solidFill>
                <a:latin typeface="Arial" panose="020B0604020202020204" pitchFamily="34" charset="0"/>
              </a:rPr>
              <a:t>Courses</a:t>
            </a:r>
            <a:r>
              <a:rPr lang="en-US" dirty="0">
                <a:solidFill>
                  <a:srgbClr val="000000"/>
                </a:solidFill>
                <a:latin typeface="Arial" panose="020B0604020202020204" pitchFamily="34" charset="0"/>
              </a:rPr>
              <a:t> (data coming from the Course Catalog).</a:t>
            </a:r>
          </a:p>
          <a:p>
            <a:r>
              <a:rPr lang="en-US" dirty="0">
                <a:solidFill>
                  <a:srgbClr val="000000"/>
                </a:solidFill>
                <a:latin typeface="Arial" panose="020B0604020202020204" pitchFamily="34" charset="0"/>
              </a:rPr>
              <a:t>Later on, as departments begin to create their section data in CLSS, we will begin to see some </a:t>
            </a:r>
            <a:r>
              <a:rPr lang="en-US" u="sng" dirty="0">
                <a:solidFill>
                  <a:srgbClr val="000000"/>
                </a:solidFill>
                <a:latin typeface="Arial" panose="020B0604020202020204" pitchFamily="34" charset="0"/>
              </a:rPr>
              <a:t>Course Section</a:t>
            </a:r>
            <a:r>
              <a:rPr lang="en-US" dirty="0">
                <a:solidFill>
                  <a:srgbClr val="000000"/>
                </a:solidFill>
                <a:latin typeface="Arial" panose="020B0604020202020204" pitchFamily="34" charset="0"/>
              </a:rPr>
              <a:t> data, for course sections that will be offered in the 202220 (Summer 2022) and 202230 (Fall 2022).</a:t>
            </a:r>
          </a:p>
          <a:p>
            <a:r>
              <a:rPr lang="en-US" dirty="0">
                <a:solidFill>
                  <a:srgbClr val="000000"/>
                </a:solidFill>
                <a:latin typeface="Arial" panose="020B0604020202020204" pitchFamily="34" charset="0"/>
              </a:rPr>
              <a:t>Reminder: No student data is included in this release.</a:t>
            </a:r>
          </a:p>
          <a:p>
            <a:r>
              <a:rPr lang="en-US" dirty="0">
                <a:solidFill>
                  <a:srgbClr val="000000"/>
                </a:solidFill>
                <a:latin typeface="Arial" panose="020B0604020202020204" pitchFamily="34" charset="0"/>
              </a:rPr>
              <a:t>If you are in “development mode” and working on getting your queries Pennant-ready, we recommend that you continue to use the development environment.  That universe is now named:</a:t>
            </a:r>
          </a:p>
          <a:p>
            <a:pPr algn="ctr"/>
            <a:r>
              <a:rPr lang="en-US" sz="2800" dirty="0">
                <a:solidFill>
                  <a:srgbClr val="000000"/>
                </a:solidFill>
                <a:latin typeface="Arial" panose="020B0604020202020204" pitchFamily="34" charset="0"/>
              </a:rPr>
              <a:t>Pennant Student Records - DWHE</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3298953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3390262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200" b="1" dirty="0"/>
              <a:t>Post-meeting demo: pointing a </a:t>
            </a:r>
            <a:r>
              <a:rPr lang="en-US" sz="3200" b="1" dirty="0" err="1"/>
              <a:t>Webi</a:t>
            </a:r>
            <a:r>
              <a:rPr lang="en-US" sz="3200" b="1" dirty="0"/>
              <a:t> query to a different universe</a:t>
            </a:r>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79" y="1989056"/>
            <a:ext cx="10058083" cy="3652327"/>
          </a:xfrm>
        </p:spPr>
        <p:txBody>
          <a:bodyPr>
            <a:normAutofit/>
          </a:bodyPr>
          <a:lstStyle/>
          <a:p>
            <a:r>
              <a:rPr lang="en-US" sz="1800" dirty="0">
                <a:solidFill>
                  <a:srgbClr val="000000"/>
                </a:solidFill>
                <a:latin typeface="Arial" panose="020B0604020202020204" pitchFamily="34" charset="0"/>
              </a:rPr>
              <a:t>If you already have </a:t>
            </a:r>
            <a:r>
              <a:rPr lang="en-US" sz="1800" dirty="0" err="1">
                <a:solidFill>
                  <a:srgbClr val="000000"/>
                </a:solidFill>
                <a:latin typeface="Arial" panose="020B0604020202020204" pitchFamily="34" charset="0"/>
              </a:rPr>
              <a:t>Webi</a:t>
            </a:r>
            <a:r>
              <a:rPr lang="en-US" sz="1800" dirty="0">
                <a:solidFill>
                  <a:srgbClr val="000000"/>
                </a:solidFill>
                <a:latin typeface="Arial" panose="020B0604020202020204" pitchFamily="34" charset="0"/>
              </a:rPr>
              <a:t> queries that pointed to Pennant Student Records, and you want to continue developing and thus need to point them to Pennant Student Records – DWHE, do the following:</a:t>
            </a:r>
          </a:p>
          <a:p>
            <a:r>
              <a:rPr lang="en-US" sz="1800" dirty="0">
                <a:solidFill>
                  <a:srgbClr val="000000"/>
                </a:solidFill>
                <a:latin typeface="Arial" panose="020B0604020202020204" pitchFamily="34" charset="0"/>
              </a:rPr>
              <a:t>1. Modify the report. From the Data Access tab, select</a:t>
            </a:r>
            <a:br>
              <a:rPr lang="en-US" sz="1800" dirty="0">
                <a:solidFill>
                  <a:srgbClr val="000000"/>
                </a:solidFill>
                <a:latin typeface="Arial" panose="020B0604020202020204" pitchFamily="34" charset="0"/>
              </a:rPr>
            </a:br>
            <a:r>
              <a:rPr lang="en-US" sz="1800" dirty="0">
                <a:solidFill>
                  <a:srgbClr val="000000"/>
                </a:solidFill>
                <a:latin typeface="Arial" panose="020B0604020202020204" pitchFamily="34" charset="0"/>
              </a:rPr>
              <a:t>the Tools sub-tab, and click on Change Source, and select your query.</a:t>
            </a:r>
          </a:p>
          <a:p>
            <a:endParaRPr lang="en-US" sz="2800" dirty="0">
              <a:solidFill>
                <a:srgbClr val="000000"/>
              </a:solidFill>
              <a:latin typeface="Arial" panose="020B060402020202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pic>
        <p:nvPicPr>
          <p:cNvPr id="12" name="Picture 11">
            <a:extLst>
              <a:ext uri="{FF2B5EF4-FFF2-40B4-BE49-F238E27FC236}">
                <a16:creationId xmlns:a16="http://schemas.microsoft.com/office/drawing/2014/main" id="{1600D3B5-958D-4855-9337-F1106AFF5532}"/>
              </a:ext>
            </a:extLst>
          </p:cNvPr>
          <p:cNvPicPr>
            <a:picLocks noChangeAspect="1"/>
          </p:cNvPicPr>
          <p:nvPr/>
        </p:nvPicPr>
        <p:blipFill>
          <a:blip r:embed="rId2"/>
          <a:stretch>
            <a:fillRect/>
          </a:stretch>
        </p:blipFill>
        <p:spPr>
          <a:xfrm>
            <a:off x="4714284" y="3733217"/>
            <a:ext cx="3582296" cy="1658915"/>
          </a:xfrm>
          <a:prstGeom prst="rect">
            <a:avLst/>
          </a:prstGeom>
        </p:spPr>
      </p:pic>
    </p:spTree>
    <p:extLst>
      <p:ext uri="{BB962C8B-B14F-4D97-AF65-F5344CB8AC3E}">
        <p14:creationId xmlns:p14="http://schemas.microsoft.com/office/powerpoint/2010/main" val="2771417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3200" b="1" dirty="0"/>
              <a:t>Pointing to a different universe</a:t>
            </a:r>
            <a:br>
              <a:rPr lang="en-US" sz="3200" b="1" dirty="0"/>
            </a:br>
            <a:r>
              <a:rPr lang="en-US" sz="2000" b="1" dirty="0"/>
              <a:t>(continued)</a:t>
            </a:r>
            <a:br>
              <a:rPr lang="en-US" sz="2000" b="1" dirty="0"/>
            </a:br>
            <a:endParaRPr lang="en-US" sz="2000" b="1" dirty="0"/>
          </a:p>
        </p:txBody>
      </p:sp>
      <p:sp>
        <p:nvSpPr>
          <p:cNvPr id="6" name="Content Placeholder 5">
            <a:extLst>
              <a:ext uri="{FF2B5EF4-FFF2-40B4-BE49-F238E27FC236}">
                <a16:creationId xmlns:a16="http://schemas.microsoft.com/office/drawing/2014/main" id="{68F067AE-E09B-4DF1-828C-022FBB2B0B31}"/>
              </a:ext>
            </a:extLst>
          </p:cNvPr>
          <p:cNvSpPr>
            <a:spLocks noGrp="1"/>
          </p:cNvSpPr>
          <p:nvPr>
            <p:ph sz="half" idx="2"/>
          </p:nvPr>
        </p:nvSpPr>
        <p:spPr>
          <a:xfrm>
            <a:off x="1097279" y="1989056"/>
            <a:ext cx="10058083" cy="3652327"/>
          </a:xfrm>
        </p:spPr>
        <p:txBody>
          <a:bodyPr>
            <a:normAutofit fontScale="92500" lnSpcReduction="10000"/>
          </a:bodyPr>
          <a:lstStyle/>
          <a:p>
            <a:r>
              <a:rPr lang="en-US" sz="1800" dirty="0">
                <a:solidFill>
                  <a:srgbClr val="000000"/>
                </a:solidFill>
                <a:latin typeface="Arial" panose="020B0604020202020204" pitchFamily="34" charset="0"/>
              </a:rPr>
              <a:t>2. A Change Data Source window will open. Click on </a:t>
            </a:r>
            <a:br>
              <a:rPr lang="en-US" sz="1800" dirty="0">
                <a:solidFill>
                  <a:srgbClr val="000000"/>
                </a:solidFill>
                <a:latin typeface="Arial" panose="020B0604020202020204" pitchFamily="34" charset="0"/>
              </a:rPr>
            </a:br>
            <a:r>
              <a:rPr lang="en-US" sz="1800" dirty="0">
                <a:solidFill>
                  <a:srgbClr val="000000"/>
                </a:solidFill>
                <a:latin typeface="Arial" panose="020B0604020202020204" pitchFamily="34" charset="0"/>
              </a:rPr>
              <a:t>the radio button for “Specify a new data source”, and</a:t>
            </a:r>
            <a:br>
              <a:rPr lang="en-US" sz="1800" dirty="0">
                <a:solidFill>
                  <a:srgbClr val="000000"/>
                </a:solidFill>
                <a:latin typeface="Arial" panose="020B0604020202020204" pitchFamily="34" charset="0"/>
              </a:rPr>
            </a:br>
            <a:r>
              <a:rPr lang="en-US" sz="1800" dirty="0">
                <a:solidFill>
                  <a:srgbClr val="000000"/>
                </a:solidFill>
                <a:latin typeface="Arial" panose="020B0604020202020204" pitchFamily="34" charset="0"/>
              </a:rPr>
              <a:t>select Universe…</a:t>
            </a:r>
          </a:p>
          <a:p>
            <a:endParaRPr lang="en-US" sz="1800" dirty="0">
              <a:solidFill>
                <a:srgbClr val="000000"/>
              </a:solidFill>
              <a:latin typeface="Arial" panose="020B0604020202020204" pitchFamily="34" charset="0"/>
            </a:endParaRPr>
          </a:p>
          <a:p>
            <a:endParaRPr lang="en-US" sz="1800" dirty="0">
              <a:solidFill>
                <a:srgbClr val="000000"/>
              </a:solidFill>
              <a:latin typeface="Arial" panose="020B0604020202020204" pitchFamily="34" charset="0"/>
            </a:endParaRPr>
          </a:p>
          <a:p>
            <a:r>
              <a:rPr lang="en-US" sz="1200" i="1" dirty="0">
                <a:solidFill>
                  <a:srgbClr val="000000"/>
                </a:solidFill>
                <a:latin typeface="Arial" panose="020B0604020202020204" pitchFamily="34" charset="0"/>
              </a:rPr>
              <a:t>Not shown:</a:t>
            </a:r>
          </a:p>
          <a:p>
            <a:r>
              <a:rPr lang="en-US" sz="1800" dirty="0">
                <a:solidFill>
                  <a:srgbClr val="000000"/>
                </a:solidFill>
                <a:latin typeface="Arial" panose="020B0604020202020204" pitchFamily="34" charset="0"/>
              </a:rPr>
              <a:t>3. Select </a:t>
            </a:r>
            <a:r>
              <a:rPr lang="en-US" b="1" dirty="0">
                <a:solidFill>
                  <a:srgbClr val="000000"/>
                </a:solidFill>
                <a:latin typeface="Arial" panose="020B0604020202020204" pitchFamily="34" charset="0"/>
              </a:rPr>
              <a:t>Pennant Student Records – DWHE </a:t>
            </a:r>
            <a:br>
              <a:rPr lang="en-US" sz="1800" dirty="0">
                <a:solidFill>
                  <a:srgbClr val="000000"/>
                </a:solidFill>
                <a:latin typeface="Arial" panose="020B0604020202020204" pitchFamily="34" charset="0"/>
              </a:rPr>
            </a:br>
            <a:r>
              <a:rPr lang="en-US" sz="1800" dirty="0">
                <a:solidFill>
                  <a:srgbClr val="000000"/>
                </a:solidFill>
                <a:latin typeface="Arial" panose="020B0604020202020204" pitchFamily="34" charset="0"/>
              </a:rPr>
              <a:t>from the available universe list.</a:t>
            </a:r>
          </a:p>
          <a:p>
            <a:r>
              <a:rPr lang="en-US" sz="1800" dirty="0">
                <a:solidFill>
                  <a:srgbClr val="000000"/>
                </a:solidFill>
                <a:latin typeface="Arial" panose="020B0604020202020204" pitchFamily="34" charset="0"/>
              </a:rPr>
              <a:t>4. Click on OK, then click on Next (twice). </a:t>
            </a:r>
            <a:br>
              <a:rPr lang="en-US" sz="1800" dirty="0">
                <a:solidFill>
                  <a:srgbClr val="000000"/>
                </a:solidFill>
                <a:latin typeface="Arial" panose="020B0604020202020204" pitchFamily="34" charset="0"/>
              </a:rPr>
            </a:br>
            <a:r>
              <a:rPr lang="en-US" sz="1800" dirty="0">
                <a:solidFill>
                  <a:srgbClr val="000000"/>
                </a:solidFill>
                <a:latin typeface="Arial" panose="020B0604020202020204" pitchFamily="34" charset="0"/>
              </a:rPr>
              <a:t>You’ll notice that all of the same objects are in </a:t>
            </a:r>
            <a:br>
              <a:rPr lang="en-US" sz="1800" dirty="0">
                <a:solidFill>
                  <a:srgbClr val="000000"/>
                </a:solidFill>
                <a:latin typeface="Arial" panose="020B0604020202020204" pitchFamily="34" charset="0"/>
              </a:rPr>
            </a:br>
            <a:r>
              <a:rPr lang="en-US" sz="1800" dirty="0">
                <a:solidFill>
                  <a:srgbClr val="000000"/>
                </a:solidFill>
                <a:latin typeface="Arial" panose="020B0604020202020204" pitchFamily="34" charset="0"/>
              </a:rPr>
              <a:t>both universes.  </a:t>
            </a:r>
          </a:p>
          <a:p>
            <a:r>
              <a:rPr lang="en-US" sz="1800" dirty="0">
                <a:solidFill>
                  <a:srgbClr val="000000"/>
                </a:solidFill>
                <a:latin typeface="Arial" panose="020B0604020202020204" pitchFamily="34" charset="0"/>
              </a:rPr>
              <a:t>5. Click on Finish and refresh your report.</a:t>
            </a:r>
          </a:p>
          <a:p>
            <a:endParaRPr lang="en-US" sz="2800" dirty="0">
              <a:solidFill>
                <a:srgbClr val="000000"/>
              </a:solidFill>
              <a:latin typeface="Arial" panose="020B060402020202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pic>
        <p:nvPicPr>
          <p:cNvPr id="4" name="Picture 3">
            <a:extLst>
              <a:ext uri="{FF2B5EF4-FFF2-40B4-BE49-F238E27FC236}">
                <a16:creationId xmlns:a16="http://schemas.microsoft.com/office/drawing/2014/main" id="{049CB715-5D1B-4BCC-9289-82E81BE88B1D}"/>
              </a:ext>
            </a:extLst>
          </p:cNvPr>
          <p:cNvPicPr>
            <a:picLocks noChangeAspect="1"/>
          </p:cNvPicPr>
          <p:nvPr/>
        </p:nvPicPr>
        <p:blipFill>
          <a:blip r:embed="rId2"/>
          <a:stretch>
            <a:fillRect/>
          </a:stretch>
        </p:blipFill>
        <p:spPr>
          <a:xfrm>
            <a:off x="6956981" y="1311258"/>
            <a:ext cx="4285218" cy="3337299"/>
          </a:xfrm>
          <a:prstGeom prst="rect">
            <a:avLst/>
          </a:prstGeom>
        </p:spPr>
      </p:pic>
    </p:spTree>
    <p:extLst>
      <p:ext uri="{BB962C8B-B14F-4D97-AF65-F5344CB8AC3E}">
        <p14:creationId xmlns:p14="http://schemas.microsoft.com/office/powerpoint/2010/main" val="2082619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SEPTEMBER 9,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110181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835851" y="1786888"/>
            <a:ext cx="10694019" cy="800219"/>
          </a:xfrm>
          <a:prstGeom prst="rect">
            <a:avLst/>
          </a:prstGeom>
        </p:spPr>
        <p:txBody>
          <a:bodyPr wrap="square">
            <a:spAutoFit/>
          </a:bodyPr>
          <a:lstStyle/>
          <a:p>
            <a:pPr marL="457200" indent="-457200" defTabSz="457200" fontAlgn="base">
              <a:buFont typeface="Wingdings" panose="05000000000000000000" pitchFamily="2" charset="2"/>
              <a:buChar char="v"/>
            </a:pP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
        <p:nvSpPr>
          <p:cNvPr id="4" name="TextBox 3">
            <a:extLst>
              <a:ext uri="{FF2B5EF4-FFF2-40B4-BE49-F238E27FC236}">
                <a16:creationId xmlns:a16="http://schemas.microsoft.com/office/drawing/2014/main" id="{11186F20-9A5E-4C80-A6FA-78CFB8373353}"/>
              </a:ext>
            </a:extLst>
          </p:cNvPr>
          <p:cNvSpPr txBox="1"/>
          <p:nvPr/>
        </p:nvSpPr>
        <p:spPr>
          <a:xfrm>
            <a:off x="2017337" y="2403835"/>
            <a:ext cx="4959371" cy="1569660"/>
          </a:xfrm>
          <a:prstGeom prst="rect">
            <a:avLst/>
          </a:prstGeom>
          <a:noFill/>
        </p:spPr>
        <p:txBody>
          <a:bodyPr wrap="none" rtlCol="0">
            <a:spAutoFit/>
          </a:bodyPr>
          <a:lstStyle/>
          <a:p>
            <a:pPr marL="285750" indent="-285750">
              <a:buFont typeface="Wingdings" panose="05000000000000000000" pitchFamily="2" charset="2"/>
              <a:buChar char="v"/>
            </a:pPr>
            <a:r>
              <a:rPr lang="en-US" sz="2400" dirty="0"/>
              <a:t>Announcements</a:t>
            </a:r>
          </a:p>
          <a:p>
            <a:pPr marL="285750" indent="-285750">
              <a:buFont typeface="Wingdings" panose="05000000000000000000" pitchFamily="2" charset="2"/>
              <a:buChar char="v"/>
            </a:pPr>
            <a:r>
              <a:rPr lang="en-US" sz="2400" dirty="0"/>
              <a:t>Release 1: Pennant Financial Aid </a:t>
            </a:r>
          </a:p>
          <a:p>
            <a:pPr marL="285750" indent="-285750">
              <a:buFont typeface="Wingdings" panose="05000000000000000000" pitchFamily="2" charset="2"/>
              <a:buChar char="v"/>
            </a:pPr>
            <a:r>
              <a:rPr lang="en-US" sz="2400" dirty="0"/>
              <a:t>Release 1: Pennant Student Records</a:t>
            </a:r>
          </a:p>
          <a:p>
            <a:pPr marL="285750" indent="-285750">
              <a:buFont typeface="Wingdings" panose="05000000000000000000" pitchFamily="2" charset="2"/>
              <a:buChar char="v"/>
            </a:pPr>
            <a:r>
              <a:rPr lang="en-US" sz="2400" dirty="0"/>
              <a:t>Wrap-up</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Announcements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785353"/>
            <a:ext cx="10344226" cy="1231106"/>
          </a:xfrm>
          <a:prstGeom prst="rect">
            <a:avLst/>
          </a:prstGeom>
        </p:spPr>
        <p:txBody>
          <a:bodyPr wrap="square">
            <a:spAutoFit/>
          </a:bodyPr>
          <a:lstStyle/>
          <a:p>
            <a:pPr marL="0" marR="0">
              <a:spcBef>
                <a:spcPts val="0"/>
              </a:spcBef>
              <a:spcAft>
                <a:spcPts val="0"/>
              </a:spcAft>
            </a:pPr>
            <a:endParaRPr lang="en-US" sz="2800" b="1" i="0" dirty="0">
              <a:latin typeface="Calibri" panose="020F0502020204030204" pitchFamily="34" charset="0"/>
              <a:cs typeface="Times New Roman" panose="02020603050405020304" pitchFamily="18" charset="0"/>
            </a:endParaRPr>
          </a:p>
          <a:p>
            <a:pPr marL="0" marR="0">
              <a:spcBef>
                <a:spcPts val="0"/>
              </a:spcBef>
              <a:spcAft>
                <a:spcPts val="0"/>
              </a:spcAft>
            </a:pPr>
            <a:endParaRPr lang="en-US" sz="2800" b="1" dirty="0">
              <a:effectLst/>
              <a:latin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
        <p:nvSpPr>
          <p:cNvPr id="6" name="TextBox 5">
            <a:extLst>
              <a:ext uri="{FF2B5EF4-FFF2-40B4-BE49-F238E27FC236}">
                <a16:creationId xmlns:a16="http://schemas.microsoft.com/office/drawing/2014/main" id="{01DC0EB4-74D3-42C2-A7EC-31F244C33306}"/>
              </a:ext>
            </a:extLst>
          </p:cNvPr>
          <p:cNvSpPr txBox="1"/>
          <p:nvPr/>
        </p:nvSpPr>
        <p:spPr>
          <a:xfrm>
            <a:off x="1185644" y="2150911"/>
            <a:ext cx="9820712" cy="3441776"/>
          </a:xfrm>
          <a:prstGeom prst="rect">
            <a:avLst/>
          </a:prstGeom>
          <a:noFill/>
        </p:spPr>
        <p:txBody>
          <a:bodyPr wrap="square">
            <a:spAutoFit/>
          </a:bodyPr>
          <a:lstStyle/>
          <a:p>
            <a:pPr marR="0" lvl="0">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Changes and additions to tables:</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ST_TERM column name changes:  BILLING_RATE  to RATE and BILLING_RATE_DESC to RATE_DESC</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CRSE_SECT_INSTRUCTOR new column: INSTRUCTOR_EMAIL</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ST_ACTIVITY new column: ACTIVITY_DESC</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V_SUBJECT and V_SUBJECT_V new columns: SCHOOL_CODE and ORG_CODE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ST_DEGREE_PURSUAL and ST_DEGREE_TERM new columns:  ACAD_PROG_TYPE, ACAD_PROG_TYPE_DESC, CREDENTIAL_IND, DEGREE_SEEKING_IND</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ST_TERM and ST_DEGREE_TERM: Graduation Term and Graduation Date have been </a:t>
            </a:r>
            <a:r>
              <a:rPr lang="en-US" sz="1800" i="1" dirty="0">
                <a:effectLst/>
                <a:latin typeface="Calibri" panose="020F0502020204030204" pitchFamily="34" charset="0"/>
                <a:ea typeface="Calibri" panose="020F0502020204030204" pitchFamily="34" charset="0"/>
                <a:cs typeface="Times New Roman" panose="02020603050405020304" pitchFamily="18" charset="0"/>
              </a:rPr>
              <a:t>removed</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in ST_DEGREE_PURSUAL, we now have GRADUATION_TERM, GRADUATION_DATE, and GRADUATION_ACAD_YEAR</a:t>
            </a:r>
          </a:p>
        </p:txBody>
      </p:sp>
    </p:spTree>
    <p:extLst>
      <p:ext uri="{BB962C8B-B14F-4D97-AF65-F5344CB8AC3E}">
        <p14:creationId xmlns:p14="http://schemas.microsoft.com/office/powerpoint/2010/main" val="347467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Announcements, continued</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785353"/>
            <a:ext cx="10344226" cy="1231106"/>
          </a:xfrm>
          <a:prstGeom prst="rect">
            <a:avLst/>
          </a:prstGeom>
        </p:spPr>
        <p:txBody>
          <a:bodyPr wrap="square">
            <a:spAutoFit/>
          </a:bodyPr>
          <a:lstStyle/>
          <a:p>
            <a:pPr marL="0" marR="0">
              <a:spcBef>
                <a:spcPts val="0"/>
              </a:spcBef>
              <a:spcAft>
                <a:spcPts val="0"/>
              </a:spcAft>
            </a:pPr>
            <a:endParaRPr lang="en-US" sz="2800" b="1" i="0" dirty="0">
              <a:latin typeface="Calibri" panose="020F0502020204030204" pitchFamily="34" charset="0"/>
              <a:cs typeface="Times New Roman" panose="02020603050405020304" pitchFamily="18" charset="0"/>
            </a:endParaRPr>
          </a:p>
          <a:p>
            <a:pPr marL="0" marR="0">
              <a:spcBef>
                <a:spcPts val="0"/>
              </a:spcBef>
              <a:spcAft>
                <a:spcPts val="0"/>
              </a:spcAft>
            </a:pPr>
            <a:endParaRPr lang="en-US" sz="2800" b="1" dirty="0">
              <a:effectLst/>
              <a:latin typeface="Calibri" panose="020F0502020204030204" pitchFamily="34" charset="0"/>
              <a:cs typeface="Times New Roman" panose="02020603050405020304" pitchFamily="18" charset="0"/>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lang="en-US" dirty="0">
              <a:solidFill>
                <a:srgbClr val="000000"/>
              </a:solidFill>
              <a:latin typeface="Arial" panose="020B060402020202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
        <p:nvSpPr>
          <p:cNvPr id="6" name="TextBox 5">
            <a:extLst>
              <a:ext uri="{FF2B5EF4-FFF2-40B4-BE49-F238E27FC236}">
                <a16:creationId xmlns:a16="http://schemas.microsoft.com/office/drawing/2014/main" id="{0CD28609-9E71-41CB-8092-290842485194}"/>
              </a:ext>
            </a:extLst>
          </p:cNvPr>
          <p:cNvSpPr txBox="1"/>
          <p:nvPr/>
        </p:nvSpPr>
        <p:spPr>
          <a:xfrm>
            <a:off x="1117750" y="2088786"/>
            <a:ext cx="9888606" cy="2846933"/>
          </a:xfrm>
          <a:prstGeom prst="rect">
            <a:avLst/>
          </a:prstGeom>
          <a:noFill/>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Curriculum Management enhancements and new columns</a:t>
            </a:r>
          </a:p>
          <a:p>
            <a:pPr lvl="1">
              <a:lnSpc>
                <a:spcPct val="107000"/>
              </a:lnSpc>
            </a:pPr>
            <a:r>
              <a:rPr lang="en-US" sz="1400" dirty="0">
                <a:effectLst/>
                <a:latin typeface="Calibri" panose="020F0502020204030204" pitchFamily="34" charset="0"/>
                <a:ea typeface="Calibri" panose="020F0502020204030204" pitchFamily="34" charset="0"/>
                <a:cs typeface="Times New Roman" panose="02020603050405020304" pitchFamily="18" charset="0"/>
              </a:rPr>
              <a:t>Banner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prereqs</a:t>
            </a:r>
            <a:r>
              <a:rPr lang="en-US" sz="1400" dirty="0">
                <a:effectLst/>
                <a:latin typeface="Calibri" panose="020F0502020204030204" pitchFamily="34" charset="0"/>
                <a:ea typeface="Calibri" panose="020F0502020204030204" pitchFamily="34" charset="0"/>
                <a:cs typeface="Times New Roman" panose="02020603050405020304" pitchFamily="18" charset="0"/>
              </a:rPr>
              <a:t> and Banner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prereqs</a:t>
            </a:r>
            <a:r>
              <a:rPr lang="en-US" sz="1400" dirty="0">
                <a:effectLst/>
                <a:latin typeface="Calibri" panose="020F0502020204030204" pitchFamily="34" charset="0"/>
                <a:ea typeface="Calibri" panose="020F0502020204030204" pitchFamily="34" charset="0"/>
                <a:cs typeface="Times New Roman" panose="02020603050405020304" pitchFamily="18" charset="0"/>
              </a:rPr>
              <a:t> CL, Course attributes, Credits (change to the way it was stored), Schedule type hours, </a:t>
            </a:r>
          </a:p>
          <a:p>
            <a:pPr marR="0" lvl="1">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Multi-term indicator and Multi-term details</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latin typeface="Calibri" panose="020F0502020204030204" pitchFamily="34" charset="0"/>
                <a:ea typeface="Calibri" panose="020F0502020204030204" pitchFamily="34" charset="0"/>
                <a:cs typeface="Times New Roman" panose="02020603050405020304" pitchFamily="18" charset="0"/>
              </a:rPr>
              <a:t>Collection documentation: </a:t>
            </a:r>
            <a:r>
              <a:rPr lang="en-US" sz="1400" dirty="0">
                <a:latin typeface="Calibri" panose="020F0502020204030204" pitchFamily="34" charset="0"/>
                <a:ea typeface="Calibri" panose="020F0502020204030204" pitchFamily="34" charset="0"/>
                <a:cs typeface="Times New Roman" panose="02020603050405020304" pitchFamily="18" charset="0"/>
                <a:hlinkClick r:id="rId2"/>
              </a:rPr>
              <a:t>https://www.isc.upenn.edu/curriculum-management-data-collection</a:t>
            </a: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Student Records Release 1.0 in production in early September</a:t>
            </a:r>
          </a:p>
          <a:p>
            <a:pPr>
              <a:lnSpc>
                <a:spcPct val="107000"/>
              </a:lnSpc>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latin typeface="Calibri" panose="020F0502020204030204" pitchFamily="34" charset="0"/>
                <a:ea typeface="Calibri" panose="020F0502020204030204" pitchFamily="34" charset="0"/>
                <a:cs typeface="Times New Roman" panose="02020603050405020304" pitchFamily="18" charset="0"/>
              </a:rPr>
              <a:t>Financial Aid</a:t>
            </a:r>
            <a:r>
              <a:rPr lang="en-US" sz="1600" dirty="0">
                <a:effectLst/>
                <a:latin typeface="Calibri" panose="020F0502020204030204" pitchFamily="34" charset="0"/>
                <a:ea typeface="Calibri" panose="020F0502020204030204" pitchFamily="34" charset="0"/>
                <a:cs typeface="Times New Roman" panose="02020603050405020304" pitchFamily="18" charset="0"/>
              </a:rPr>
              <a:t> Release 1.0 will be in the production warehouse end of September</a:t>
            </a:r>
          </a:p>
          <a:p>
            <a:pPr marR="0" lvl="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In early October we will be using a different source: SIT or system integration testing environment</a:t>
            </a:r>
            <a:r>
              <a:rPr lang="en-US" sz="1600" dirty="0">
                <a:latin typeface="Calibri" panose="020F0502020204030204" pitchFamily="34" charset="0"/>
                <a:ea typeface="Calibri" panose="020F0502020204030204" pitchFamily="34" charset="0"/>
                <a:cs typeface="Times New Roman" panose="02020603050405020304" pitchFamily="18" charset="0"/>
              </a:rPr>
              <a:t> (</a:t>
            </a:r>
            <a:r>
              <a:rPr lang="en-US" sz="1600" dirty="0">
                <a:effectLst/>
                <a:latin typeface="Calibri" panose="020F0502020204030204" pitchFamily="34" charset="0"/>
                <a:ea typeface="Calibri" panose="020F0502020204030204" pitchFamily="34" charset="0"/>
                <a:cs typeface="Times New Roman" panose="02020603050405020304" pitchFamily="18" charset="0"/>
              </a:rPr>
              <a:t>the data available for development and query re-writing should be more complete than what we have had so far)</a:t>
            </a:r>
          </a:p>
        </p:txBody>
      </p:sp>
    </p:spTree>
    <p:extLst>
      <p:ext uri="{BB962C8B-B14F-4D97-AF65-F5344CB8AC3E}">
        <p14:creationId xmlns:p14="http://schemas.microsoft.com/office/powerpoint/2010/main" val="3329108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B0869A-D3C6-458A-AD2C-F50FB93B5A44}"/>
              </a:ext>
            </a:extLst>
          </p:cNvPr>
          <p:cNvSpPr txBox="1">
            <a:spLocks/>
          </p:cNvSpPr>
          <p:nvPr/>
        </p:nvSpPr>
        <p:spPr>
          <a:xfrm>
            <a:off x="1185644" y="850766"/>
            <a:ext cx="9994434" cy="660534"/>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r>
              <a:rPr lang="en-US" sz="4400" b="1" dirty="0"/>
              <a:t>Release 1: Pennant Financial Aid </a:t>
            </a:r>
          </a:p>
        </p:txBody>
      </p:sp>
      <p:sp>
        <p:nvSpPr>
          <p:cNvPr id="5" name="Rectangle 4">
            <a:extLst>
              <a:ext uri="{FF2B5EF4-FFF2-40B4-BE49-F238E27FC236}">
                <a16:creationId xmlns:a16="http://schemas.microsoft.com/office/drawing/2014/main" id="{73D577ED-21BF-43E2-B441-56F8D770CE17}"/>
              </a:ext>
            </a:extLst>
          </p:cNvPr>
          <p:cNvSpPr/>
          <p:nvPr/>
        </p:nvSpPr>
        <p:spPr>
          <a:xfrm>
            <a:off x="1185644" y="1843463"/>
            <a:ext cx="10357172" cy="4370427"/>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Pennant Financial Aid is the new financial aid data warehouse that uses Banner as the main source of data.</a:t>
            </a:r>
          </a:p>
          <a:p>
            <a:pPr marL="457200" indent="-457200">
              <a:spcBef>
                <a:spcPts val="600"/>
              </a:spcBef>
              <a:buSzPct val="100000"/>
              <a:buFont typeface="Arial" panose="020B0604020202020204" pitchFamily="34" charset="0"/>
              <a:buChar char="•"/>
            </a:pPr>
            <a:r>
              <a:rPr lang="en-US" sz="2400" dirty="0"/>
              <a:t>Pennant Financial Aid tables will be available in production at the end of September.</a:t>
            </a:r>
          </a:p>
          <a:p>
            <a:pPr marL="457200" indent="-457200">
              <a:spcBef>
                <a:spcPts val="600"/>
              </a:spcBef>
              <a:buSzPct val="100000"/>
              <a:buFont typeface="Arial" panose="020B0604020202020204" pitchFamily="34" charset="0"/>
              <a:buChar char="•"/>
            </a:pPr>
            <a:r>
              <a:rPr lang="en-US" sz="2400" dirty="0"/>
              <a:t>An email will be going out to the Financial Aid Data Warehouse user listserv sometime within the next week with link for </a:t>
            </a:r>
            <a:r>
              <a:rPr lang="en-US" sz="2400" dirty="0" err="1"/>
              <a:t>eform</a:t>
            </a:r>
            <a:r>
              <a:rPr lang="en-US" sz="2400" dirty="0"/>
              <a:t> to request access.</a:t>
            </a:r>
          </a:p>
          <a:p>
            <a:pPr marL="457200" indent="-457200">
              <a:spcBef>
                <a:spcPts val="600"/>
              </a:spcBef>
              <a:buSzPct val="100000"/>
              <a:buFont typeface="Arial" panose="020B0604020202020204" pitchFamily="34" charset="0"/>
              <a:buChar char="•"/>
            </a:pPr>
            <a:r>
              <a:rPr lang="en-US" sz="2400" dirty="0"/>
              <a:t>For aid year 2021-2022, SAM and current Financial Aid data warehouse should be source of data analysis. </a:t>
            </a:r>
          </a:p>
          <a:p>
            <a:pPr marL="914400" lvl="1" indent="-457200">
              <a:spcBef>
                <a:spcPts val="600"/>
              </a:spcBef>
              <a:buSzPct val="100000"/>
              <a:buFont typeface="Arial" panose="020B0604020202020204" pitchFamily="34" charset="0"/>
              <a:buChar char="•"/>
            </a:pPr>
            <a:r>
              <a:rPr lang="en-US" sz="2400" dirty="0"/>
              <a:t>For R1 - Banner is being used to process applicants for Fall 2022 (Financial Aid Year 2022-2023)</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0" name="Footer Placeholder 2">
            <a:extLst>
              <a:ext uri="{FF2B5EF4-FFF2-40B4-BE49-F238E27FC236}">
                <a16:creationId xmlns:a16="http://schemas.microsoft.com/office/drawing/2014/main" id="{3B595119-7916-48A5-AF74-45B8AFD96F8C}"/>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787466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565608"/>
            <a:ext cx="9994434" cy="1074656"/>
          </a:xfrm>
        </p:spPr>
        <p:txBody>
          <a:bodyPr>
            <a:noAutofit/>
          </a:bodyPr>
          <a:lstStyle/>
          <a:p>
            <a:r>
              <a:rPr lang="en-US" sz="4400" b="1" dirty="0"/>
              <a:t>Release 1: Pennant Student Records </a:t>
            </a:r>
            <a:br>
              <a:rPr lang="en-US" sz="4400" b="1" dirty="0"/>
            </a:br>
            <a:r>
              <a:rPr lang="en-US" sz="3200" b="1" dirty="0"/>
              <a:t>database tables</a:t>
            </a:r>
          </a:p>
        </p:txBody>
      </p:sp>
      <p:sp>
        <p:nvSpPr>
          <p:cNvPr id="3" name="Rectangle 2">
            <a:extLst>
              <a:ext uri="{FF2B5EF4-FFF2-40B4-BE49-F238E27FC236}">
                <a16:creationId xmlns:a16="http://schemas.microsoft.com/office/drawing/2014/main" id="{7748E445-6CB6-4712-8E58-7D2A7F335B85}"/>
              </a:ext>
            </a:extLst>
          </p:cNvPr>
          <p:cNvSpPr/>
          <p:nvPr/>
        </p:nvSpPr>
        <p:spPr>
          <a:xfrm>
            <a:off x="1110229" y="1511300"/>
            <a:ext cx="10344226" cy="5078313"/>
          </a:xfrm>
          <a:prstGeom prst="rect">
            <a:avLst/>
          </a:prstGeom>
        </p:spPr>
        <p:txBody>
          <a:bodyPr wrap="square" numCol="2">
            <a:spAutoFit/>
          </a:bodyPr>
          <a:lstStyle/>
          <a:p>
            <a:pPr marL="0" marR="0">
              <a:spcBef>
                <a:spcPts val="0"/>
              </a:spcBef>
              <a:spcAft>
                <a:spcPts val="0"/>
              </a:spcAft>
            </a:pPr>
            <a:endParaRPr lang="en-US" sz="2800" b="1" i="0" dirty="0">
              <a:latin typeface="Calibri" panose="020F0502020204030204" pitchFamily="34" charset="0"/>
              <a:cs typeface="Times New Roman" panose="02020603050405020304" pitchFamily="18" charset="0"/>
            </a:endParaRP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Production Database Tables in </a:t>
            </a:r>
            <a:r>
              <a:rPr lang="en-US" b="1" dirty="0">
                <a:solidFill>
                  <a:srgbClr val="000000"/>
                </a:solidFill>
                <a:latin typeface="Arial" panose="020B0604020202020204" pitchFamily="34" charset="0"/>
              </a:rPr>
              <a:t>DWNGSS_PS</a:t>
            </a: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u="sng" dirty="0">
                <a:solidFill>
                  <a:srgbClr val="000000"/>
                </a:solidFill>
                <a:latin typeface="Arial" panose="020B0604020202020204" pitchFamily="34" charset="0"/>
              </a:rPr>
              <a:t>Course tables:</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COURSE</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COURSE_XLIST</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CRSE_ATTRIBUTE</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CRSE_COREQ</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CRSE_EQUIV</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CRSE_GRADE_MODE</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CRSE_LEVEL</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CRSE_MUTUAL_EXCL</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CRSE_PREREQ</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CRSE_SCHED_TYPE</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CRSE_TESTSCORE_PREREQ</a:t>
            </a: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u="sng"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u="sng" dirty="0">
                <a:solidFill>
                  <a:srgbClr val="000000"/>
                </a:solidFill>
                <a:latin typeface="Arial" panose="020B0604020202020204" pitchFamily="34" charset="0"/>
              </a:rPr>
              <a:t>Course Section tables:</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CRSE_SECTION</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CRSE_SECT_ATTRIBUTE</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CRSE_SECT_INSTRUCTOR</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CRSE_SECT_MEETING</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CRSE_SECT_OVERRIDE</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CRSE_SECT_SCHED_WITH</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CRSE_SECT_SCHED_WITH_GRP</a:t>
            </a: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ST_CRSE_FEES</a:t>
            </a: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sz="1400" i="1" dirty="0">
                <a:solidFill>
                  <a:srgbClr val="000000"/>
                </a:solidFill>
                <a:latin typeface="Arial" panose="020B0604020202020204" pitchFamily="34" charset="0"/>
              </a:rPr>
              <a:t>Note: This is the initial list; additional tables may be added later</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286009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Pennant Student Records tables, continued</a:t>
            </a:r>
          </a:p>
        </p:txBody>
      </p:sp>
      <p:sp>
        <p:nvSpPr>
          <p:cNvPr id="3" name="Rectangle 2">
            <a:extLst>
              <a:ext uri="{FF2B5EF4-FFF2-40B4-BE49-F238E27FC236}">
                <a16:creationId xmlns:a16="http://schemas.microsoft.com/office/drawing/2014/main" id="{7748E445-6CB6-4712-8E58-7D2A7F335B85}"/>
              </a:ext>
            </a:extLst>
          </p:cNvPr>
          <p:cNvSpPr/>
          <p:nvPr/>
        </p:nvSpPr>
        <p:spPr>
          <a:xfrm>
            <a:off x="1110229" y="1511300"/>
            <a:ext cx="10344226" cy="4678204"/>
          </a:xfrm>
          <a:prstGeom prst="rect">
            <a:avLst/>
          </a:prstGeom>
        </p:spPr>
        <p:txBody>
          <a:bodyPr wrap="square" numCol="1">
            <a:spAutoFit/>
          </a:bodyPr>
          <a:lstStyle/>
          <a:p>
            <a:pPr marL="0" marR="0">
              <a:spcBef>
                <a:spcPts val="0"/>
              </a:spcBef>
              <a:spcAft>
                <a:spcPts val="0"/>
              </a:spcAft>
            </a:pPr>
            <a:endParaRPr lang="en-US" sz="2800" b="1" i="0" dirty="0">
              <a:latin typeface="Calibri" panose="020F0502020204030204" pitchFamily="34" charset="0"/>
              <a:cs typeface="Times New Roman" panose="02020603050405020304" pitchFamily="18" charset="0"/>
            </a:endParaRP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Production Database Tables in </a:t>
            </a:r>
            <a:r>
              <a:rPr lang="en-US" b="1" dirty="0">
                <a:solidFill>
                  <a:srgbClr val="000000"/>
                </a:solidFill>
                <a:latin typeface="Arial" panose="020B0604020202020204" pitchFamily="34" charset="0"/>
              </a:rPr>
              <a:t>DWNGSS</a:t>
            </a: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dirty="0">
                <a:solidFill>
                  <a:srgbClr val="000000"/>
                </a:solidFill>
                <a:latin typeface="Arial" panose="020B0604020202020204" pitchFamily="34" charset="0"/>
              </a:rPr>
              <a:t>All of the validation tables that support Course and Course Sections: tables all start with V_, </a:t>
            </a:r>
            <a:br>
              <a:rPr lang="en-US" dirty="0">
                <a:solidFill>
                  <a:srgbClr val="000000"/>
                </a:solidFill>
                <a:latin typeface="Arial" panose="020B0604020202020204" pitchFamily="34" charset="0"/>
              </a:rPr>
            </a:br>
            <a:r>
              <a:rPr lang="en-US" b="1" dirty="0">
                <a:solidFill>
                  <a:srgbClr val="000000"/>
                </a:solidFill>
                <a:latin typeface="Arial" panose="020B0604020202020204" pitchFamily="34" charset="0"/>
              </a:rPr>
              <a:t>for example </a:t>
            </a:r>
            <a:r>
              <a:rPr lang="en-US" dirty="0">
                <a:solidFill>
                  <a:srgbClr val="000000"/>
                </a:solidFill>
                <a:latin typeface="Arial" panose="020B0604020202020204" pitchFamily="34" charset="0"/>
              </a:rPr>
              <a:t>(note: </a:t>
            </a:r>
            <a:r>
              <a:rPr lang="en-US" i="1" dirty="0">
                <a:solidFill>
                  <a:srgbClr val="000000"/>
                </a:solidFill>
                <a:latin typeface="Arial" panose="020B0604020202020204" pitchFamily="34" charset="0"/>
              </a:rPr>
              <a:t>the following is not a complete list</a:t>
            </a:r>
            <a:r>
              <a:rPr lang="en-US" dirty="0">
                <a:solidFill>
                  <a:srgbClr val="000000"/>
                </a:solidFill>
                <a:latin typeface="Arial" panose="020B0604020202020204" pitchFamily="34" charset="0"/>
              </a:rPr>
              <a:t>!)</a:t>
            </a: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lvl="2" defTabSz="457200" fontAlgn="base">
              <a:defRPr/>
            </a:pPr>
            <a:r>
              <a:rPr lang="en-US" dirty="0">
                <a:solidFill>
                  <a:srgbClr val="000000"/>
                </a:solidFill>
                <a:latin typeface="Arial" panose="020B0604020202020204" pitchFamily="34" charset="0"/>
              </a:rPr>
              <a:t>V_BUILDING</a:t>
            </a:r>
          </a:p>
          <a:p>
            <a:pPr lvl="2" defTabSz="457200" fontAlgn="base">
              <a:defRPr/>
            </a:pPr>
            <a:r>
              <a:rPr lang="en-US" dirty="0">
                <a:solidFill>
                  <a:srgbClr val="000000"/>
                </a:solidFill>
                <a:latin typeface="Arial" panose="020B0604020202020204" pitchFamily="34" charset="0"/>
              </a:rPr>
              <a:t>V_CAMPUS</a:t>
            </a:r>
          </a:p>
          <a:p>
            <a:pPr lvl="2" defTabSz="457200" fontAlgn="base">
              <a:defRPr/>
            </a:pPr>
            <a:r>
              <a:rPr lang="en-US" dirty="0">
                <a:solidFill>
                  <a:srgbClr val="000000"/>
                </a:solidFill>
                <a:latin typeface="Arial" panose="020B0604020202020204" pitchFamily="34" charset="0"/>
              </a:rPr>
              <a:t>V_CRSE_DURUNIT</a:t>
            </a:r>
          </a:p>
          <a:p>
            <a:pPr lvl="2" defTabSz="457200" fontAlgn="base">
              <a:defRPr/>
            </a:pPr>
            <a:r>
              <a:rPr lang="en-US" dirty="0">
                <a:solidFill>
                  <a:srgbClr val="000000"/>
                </a:solidFill>
                <a:latin typeface="Arial" panose="020B0604020202020204" pitchFamily="34" charset="0"/>
              </a:rPr>
              <a:t>V_CRSE_PROG_ATTR</a:t>
            </a:r>
          </a:p>
          <a:p>
            <a:pPr lvl="2" defTabSz="457200" fontAlgn="base">
              <a:defRPr/>
            </a:pPr>
            <a:r>
              <a:rPr lang="en-US" dirty="0">
                <a:solidFill>
                  <a:srgbClr val="000000"/>
                </a:solidFill>
                <a:latin typeface="Arial" panose="020B0604020202020204" pitchFamily="34" charset="0"/>
              </a:rPr>
              <a:t>V_CRSE_TERMS_OFFR</a:t>
            </a:r>
          </a:p>
          <a:p>
            <a:pPr lvl="2" defTabSz="457200" fontAlgn="base">
              <a:defRPr/>
            </a:pPr>
            <a:r>
              <a:rPr lang="en-US" dirty="0">
                <a:solidFill>
                  <a:srgbClr val="000000"/>
                </a:solidFill>
                <a:latin typeface="Arial" panose="020B0604020202020204" pitchFamily="34" charset="0"/>
              </a:rPr>
              <a:t>V_DEPARTMENT</a:t>
            </a:r>
          </a:p>
          <a:p>
            <a:pPr lvl="2" defTabSz="457200" fontAlgn="base">
              <a:defRPr/>
            </a:pPr>
            <a:r>
              <a:rPr lang="en-US" dirty="0">
                <a:solidFill>
                  <a:srgbClr val="000000"/>
                </a:solidFill>
                <a:latin typeface="Arial" panose="020B0604020202020204" pitchFamily="34" charset="0"/>
              </a:rPr>
              <a:t>V_DIVISION</a:t>
            </a:r>
          </a:p>
          <a:p>
            <a:pPr lvl="2" defTabSz="457200" fontAlgn="base">
              <a:defRPr/>
            </a:pPr>
            <a:r>
              <a:rPr lang="en-US" dirty="0">
                <a:solidFill>
                  <a:srgbClr val="000000"/>
                </a:solidFill>
                <a:latin typeface="Arial" panose="020B0604020202020204" pitchFamily="34" charset="0"/>
              </a:rPr>
              <a:t>V_SCHOOL</a:t>
            </a:r>
          </a:p>
          <a:p>
            <a:pPr defTabSz="457200" fontAlgn="base">
              <a:defRPr/>
            </a:pPr>
            <a:endParaRPr lang="en-US" dirty="0">
              <a:solidFill>
                <a:srgbClr val="000000"/>
              </a:solidFill>
              <a:latin typeface="Arial" panose="020B0604020202020204" pitchFamily="34" charset="0"/>
            </a:endParaRPr>
          </a:p>
          <a:p>
            <a:pPr defTabSz="457200" fontAlgn="base">
              <a:defRPr/>
            </a:pPr>
            <a:r>
              <a:rPr lang="en-US" dirty="0">
                <a:solidFill>
                  <a:srgbClr val="000000"/>
                </a:solidFill>
                <a:latin typeface="Arial" panose="020B0604020202020204" pitchFamily="34" charset="0"/>
              </a:rPr>
              <a:t>See </a:t>
            </a:r>
            <a:r>
              <a:rPr lang="en-US" dirty="0">
                <a:solidFill>
                  <a:srgbClr val="000000"/>
                </a:solidFill>
                <a:latin typeface="Arial" panose="020B0604020202020204" pitchFamily="34" charset="0"/>
                <a:hlinkClick r:id="rId2"/>
              </a:rPr>
              <a:t>https://www.isc.upenn.edu/pennant-student-records</a:t>
            </a:r>
            <a:r>
              <a:rPr lang="en-US" dirty="0">
                <a:solidFill>
                  <a:srgbClr val="000000"/>
                </a:solidFill>
                <a:latin typeface="Arial" panose="020B0604020202020204" pitchFamily="34" charset="0"/>
              </a:rPr>
              <a:t> for the table and element descriptions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spTree>
    <p:extLst>
      <p:ext uri="{BB962C8B-B14F-4D97-AF65-F5344CB8AC3E}">
        <p14:creationId xmlns:p14="http://schemas.microsoft.com/office/powerpoint/2010/main" val="1905920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3600" b="1" dirty="0"/>
              <a:t>Pennant Student Records tables, continued</a:t>
            </a:r>
          </a:p>
        </p:txBody>
      </p:sp>
      <p:sp>
        <p:nvSpPr>
          <p:cNvPr id="3" name="Rectangle 2">
            <a:extLst>
              <a:ext uri="{FF2B5EF4-FFF2-40B4-BE49-F238E27FC236}">
                <a16:creationId xmlns:a16="http://schemas.microsoft.com/office/drawing/2014/main" id="{7748E445-6CB6-4712-8E58-7D2A7F335B85}"/>
              </a:ext>
            </a:extLst>
          </p:cNvPr>
          <p:cNvSpPr/>
          <p:nvPr/>
        </p:nvSpPr>
        <p:spPr>
          <a:xfrm>
            <a:off x="1110229" y="1511300"/>
            <a:ext cx="10344226" cy="4739759"/>
          </a:xfrm>
          <a:prstGeom prst="rect">
            <a:avLst/>
          </a:prstGeom>
        </p:spPr>
        <p:txBody>
          <a:bodyPr wrap="square" numCol="1">
            <a:spAutoFit/>
          </a:bodyPr>
          <a:lstStyle/>
          <a:p>
            <a:pPr marL="0" marR="0">
              <a:spcBef>
                <a:spcPts val="0"/>
              </a:spcBef>
              <a:spcAft>
                <a:spcPts val="0"/>
              </a:spcAft>
            </a:pPr>
            <a:endParaRPr lang="en-US" sz="2800" b="1" i="0" dirty="0">
              <a:latin typeface="Calibri" panose="020F0502020204030204" pitchFamily="34" charset="0"/>
              <a:cs typeface="Times New Roman" panose="02020603050405020304" pitchFamily="18" charset="0"/>
            </a:endParaRPr>
          </a:p>
          <a:p>
            <a:pPr marR="0" lvl="0" algn="l" defTabSz="457200" rtl="0" eaLnBrk="1" fontAlgn="base" latinLnBrk="0" hangingPunct="1">
              <a:lnSpc>
                <a:spcPct val="100000"/>
              </a:lnSpc>
              <a:spcBef>
                <a:spcPts val="0"/>
              </a:spcBef>
              <a:spcAft>
                <a:spcPts val="0"/>
              </a:spcAft>
              <a:buClrTx/>
              <a:buSzTx/>
              <a:tabLst/>
              <a:defRPr/>
            </a:pPr>
            <a:r>
              <a:rPr lang="en-US" sz="1600" dirty="0">
                <a:solidFill>
                  <a:srgbClr val="000000"/>
                </a:solidFill>
                <a:latin typeface="Arial" panose="020B0604020202020204" pitchFamily="34" charset="0"/>
              </a:rPr>
              <a:t>A note about validation tables and views:</a:t>
            </a: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sz="1600" dirty="0">
                <a:solidFill>
                  <a:srgbClr val="000000"/>
                </a:solidFill>
                <a:latin typeface="Arial" panose="020B0604020202020204" pitchFamily="34" charset="0"/>
              </a:rPr>
              <a:t>When a V_ table contains a Long Description, there can be multiple rows: long descriptions have start/end terms.  To get back just one row, with just the most recent long description, use the view related to that table.</a:t>
            </a: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sz="1600" dirty="0">
                <a:solidFill>
                  <a:srgbClr val="000000"/>
                </a:solidFill>
                <a:latin typeface="Arial" panose="020B0604020202020204" pitchFamily="34" charset="0"/>
              </a:rPr>
              <a:t>For example: V_DEPARTMENT has both a short and a long description for each department code.</a:t>
            </a:r>
          </a:p>
          <a:p>
            <a:pPr marR="0" lvl="0" algn="l" defTabSz="457200" rtl="0" eaLnBrk="1" fontAlgn="base" latinLnBrk="0" hangingPunct="1">
              <a:lnSpc>
                <a:spcPct val="100000"/>
              </a:lnSpc>
              <a:spcBef>
                <a:spcPts val="0"/>
              </a:spcBef>
              <a:spcAft>
                <a:spcPts val="0"/>
              </a:spcAft>
              <a:buClrTx/>
              <a:buSzTx/>
              <a:tabLst/>
              <a:defRPr/>
            </a:pPr>
            <a:r>
              <a:rPr lang="en-US" sz="1600" dirty="0">
                <a:solidFill>
                  <a:srgbClr val="000000"/>
                </a:solidFill>
                <a:latin typeface="Arial" panose="020B0604020202020204" pitchFamily="34" charset="0"/>
              </a:rPr>
              <a:t>Over time, departments could potentially have a name change. (below is a made-up example) </a:t>
            </a:r>
          </a:p>
          <a:p>
            <a:pPr marR="0" lvl="0" algn="l" defTabSz="457200" rtl="0" eaLnBrk="1" fontAlgn="base" latinLnBrk="0" hangingPunct="1">
              <a:lnSpc>
                <a:spcPct val="100000"/>
              </a:lnSpc>
              <a:spcBef>
                <a:spcPts val="0"/>
              </a:spcBef>
              <a:spcAft>
                <a:spcPts val="0"/>
              </a:spcAft>
              <a:buClrTx/>
              <a:buSzTx/>
              <a:tabLst/>
              <a:defRPr/>
            </a:pPr>
            <a:endParaRPr lang="en-US"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sz="1600" dirty="0">
                <a:solidFill>
                  <a:srgbClr val="000000"/>
                </a:solidFill>
                <a:latin typeface="Arial" panose="020B0604020202020204" pitchFamily="34" charset="0"/>
              </a:rPr>
              <a:t>The view called V_DEPARTMENT_V will have just the most recent row for each description.</a:t>
            </a: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endParaRPr lang="en-US" sz="1600" dirty="0">
              <a:solidFill>
                <a:srgbClr val="000000"/>
              </a:solidFill>
              <a:latin typeface="Arial" panose="020B0604020202020204" pitchFamily="34" charset="0"/>
            </a:endParaRPr>
          </a:p>
          <a:p>
            <a:pPr marR="0" lvl="0" algn="l" defTabSz="457200" rtl="0" eaLnBrk="1" fontAlgn="base" latinLnBrk="0" hangingPunct="1">
              <a:lnSpc>
                <a:spcPct val="100000"/>
              </a:lnSpc>
              <a:spcBef>
                <a:spcPts val="0"/>
              </a:spcBef>
              <a:spcAft>
                <a:spcPts val="0"/>
              </a:spcAft>
              <a:buClrTx/>
              <a:buSzTx/>
              <a:tabLst/>
              <a:defRPr/>
            </a:pPr>
            <a:r>
              <a:rPr lang="en-US" sz="1600" dirty="0">
                <a:solidFill>
                  <a:srgbClr val="000000"/>
                </a:solidFill>
                <a:latin typeface="Arial" panose="020B0604020202020204" pitchFamily="34" charset="0"/>
              </a:rPr>
              <a:t>See later slide in this presentation for what these will look like in the Pennant Student Records Universe…</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SEPTEMBER 9, 2021</a:t>
            </a:r>
          </a:p>
        </p:txBody>
      </p:sp>
      <p:graphicFrame>
        <p:nvGraphicFramePr>
          <p:cNvPr id="7" name="Table 6">
            <a:extLst>
              <a:ext uri="{FF2B5EF4-FFF2-40B4-BE49-F238E27FC236}">
                <a16:creationId xmlns:a16="http://schemas.microsoft.com/office/drawing/2014/main" id="{CD795E43-0288-4E58-87EF-89BE95AFC86A}"/>
              </a:ext>
            </a:extLst>
          </p:cNvPr>
          <p:cNvGraphicFramePr>
            <a:graphicFrameLocks noGrp="1"/>
          </p:cNvGraphicFramePr>
          <p:nvPr>
            <p:extLst>
              <p:ext uri="{D42A27DB-BD31-4B8C-83A1-F6EECF244321}">
                <p14:modId xmlns:p14="http://schemas.microsoft.com/office/powerpoint/2010/main" val="1116297309"/>
              </p:ext>
            </p:extLst>
          </p:nvPr>
        </p:nvGraphicFramePr>
        <p:xfrm>
          <a:off x="1727819" y="3774854"/>
          <a:ext cx="8910083" cy="946150"/>
        </p:xfrm>
        <a:graphic>
          <a:graphicData uri="http://schemas.openxmlformats.org/drawingml/2006/table">
            <a:tbl>
              <a:tblPr>
                <a:tableStyleId>{5C22544A-7EE6-4342-B048-85BDC9FD1C3A}</a:tableStyleId>
              </a:tblPr>
              <a:tblGrid>
                <a:gridCol w="1063255">
                  <a:extLst>
                    <a:ext uri="{9D8B030D-6E8A-4147-A177-3AD203B41FA5}">
                      <a16:colId xmlns:a16="http://schemas.microsoft.com/office/drawing/2014/main" val="2943794567"/>
                    </a:ext>
                  </a:extLst>
                </a:gridCol>
                <a:gridCol w="2041452">
                  <a:extLst>
                    <a:ext uri="{9D8B030D-6E8A-4147-A177-3AD203B41FA5}">
                      <a16:colId xmlns:a16="http://schemas.microsoft.com/office/drawing/2014/main" val="1281433146"/>
                    </a:ext>
                  </a:extLst>
                </a:gridCol>
                <a:gridCol w="2509283">
                  <a:extLst>
                    <a:ext uri="{9D8B030D-6E8A-4147-A177-3AD203B41FA5}">
                      <a16:colId xmlns:a16="http://schemas.microsoft.com/office/drawing/2014/main" val="3464897820"/>
                    </a:ext>
                  </a:extLst>
                </a:gridCol>
                <a:gridCol w="1552354">
                  <a:extLst>
                    <a:ext uri="{9D8B030D-6E8A-4147-A177-3AD203B41FA5}">
                      <a16:colId xmlns:a16="http://schemas.microsoft.com/office/drawing/2014/main" val="1558197048"/>
                    </a:ext>
                  </a:extLst>
                </a:gridCol>
                <a:gridCol w="1743739">
                  <a:extLst>
                    <a:ext uri="{9D8B030D-6E8A-4147-A177-3AD203B41FA5}">
                      <a16:colId xmlns:a16="http://schemas.microsoft.com/office/drawing/2014/main" val="1417814900"/>
                    </a:ext>
                  </a:extLst>
                </a:gridCol>
              </a:tblGrid>
              <a:tr h="311150">
                <a:tc>
                  <a:txBody>
                    <a:bodyPr/>
                    <a:lstStyle/>
                    <a:p>
                      <a:pPr algn="l" fontAlgn="b"/>
                      <a:r>
                        <a:rPr lang="en-US" sz="1000" u="none" strike="noStrike">
                          <a:effectLst/>
                        </a:rPr>
                        <a:t>DEPT_CODE</a:t>
                      </a:r>
                      <a:endParaRPr lang="en-US" sz="1000" b="0" i="0" u="none" strike="noStrike">
                        <a:solidFill>
                          <a:srgbClr val="000000"/>
                        </a:solidFill>
                        <a:effectLst/>
                        <a:latin typeface="Arial" panose="020B0604020202020204" pitchFamily="34" charset="0"/>
                      </a:endParaRPr>
                    </a:p>
                  </a:txBody>
                  <a:tcPr marL="6350" marR="6350" marT="6350" marB="0" anchor="b">
                    <a:noFill/>
                  </a:tcPr>
                </a:tc>
                <a:tc>
                  <a:txBody>
                    <a:bodyPr/>
                    <a:lstStyle/>
                    <a:p>
                      <a:pPr algn="l" fontAlgn="b"/>
                      <a:r>
                        <a:rPr lang="en-US" sz="1000" u="none" strike="noStrike" dirty="0">
                          <a:effectLst/>
                        </a:rPr>
                        <a:t>DEPT_DESC</a:t>
                      </a:r>
                      <a:endParaRPr lang="en-US" sz="1000" b="0" i="0" u="none" strike="noStrike" dirty="0">
                        <a:solidFill>
                          <a:srgbClr val="000000"/>
                        </a:solidFill>
                        <a:effectLst/>
                        <a:latin typeface="Arial" panose="020B0604020202020204" pitchFamily="34" charset="0"/>
                      </a:endParaRPr>
                    </a:p>
                  </a:txBody>
                  <a:tcPr marL="6350" marR="6350" marT="6350" marB="0" anchor="b">
                    <a:noFill/>
                  </a:tcPr>
                </a:tc>
                <a:tc>
                  <a:txBody>
                    <a:bodyPr/>
                    <a:lstStyle/>
                    <a:p>
                      <a:pPr algn="l" fontAlgn="b"/>
                      <a:r>
                        <a:rPr lang="en-US" sz="1000" u="none" strike="noStrike">
                          <a:effectLst/>
                        </a:rPr>
                        <a:t>DEPT_DESC_LONG</a:t>
                      </a:r>
                      <a:endParaRPr lang="en-US" sz="1000" b="0" i="0" u="none" strike="noStrike">
                        <a:solidFill>
                          <a:srgbClr val="000000"/>
                        </a:solidFill>
                        <a:effectLst/>
                        <a:latin typeface="Arial" panose="020B0604020202020204" pitchFamily="34" charset="0"/>
                      </a:endParaRPr>
                    </a:p>
                  </a:txBody>
                  <a:tcPr marL="6350" marR="6350" marT="6350" marB="0" anchor="b">
                    <a:noFill/>
                  </a:tcPr>
                </a:tc>
                <a:tc>
                  <a:txBody>
                    <a:bodyPr/>
                    <a:lstStyle/>
                    <a:p>
                      <a:pPr algn="l" fontAlgn="b"/>
                      <a:r>
                        <a:rPr lang="en-US" sz="1000" u="none" strike="noStrike">
                          <a:effectLst/>
                        </a:rPr>
                        <a:t>LONG_DESC_START_TERM</a:t>
                      </a:r>
                      <a:endParaRPr lang="en-US" sz="1000" b="0" i="0" u="none" strike="noStrike">
                        <a:solidFill>
                          <a:srgbClr val="000000"/>
                        </a:solidFill>
                        <a:effectLst/>
                        <a:latin typeface="Arial" panose="020B0604020202020204" pitchFamily="34" charset="0"/>
                      </a:endParaRPr>
                    </a:p>
                  </a:txBody>
                  <a:tcPr marL="6350" marR="6350" marT="6350" marB="0" anchor="b">
                    <a:noFill/>
                  </a:tcPr>
                </a:tc>
                <a:tc>
                  <a:txBody>
                    <a:bodyPr/>
                    <a:lstStyle/>
                    <a:p>
                      <a:pPr algn="l" fontAlgn="b"/>
                      <a:r>
                        <a:rPr lang="en-US" sz="1000" u="none" strike="noStrike" dirty="0">
                          <a:effectLst/>
                        </a:rPr>
                        <a:t>LONG_DESC_END_TERM</a:t>
                      </a:r>
                      <a:endParaRPr lang="en-US" sz="1000" b="0" i="0" u="none" strike="noStrike" dirty="0">
                        <a:solidFill>
                          <a:srgbClr val="000000"/>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4175893780"/>
                  </a:ext>
                </a:extLst>
              </a:tr>
              <a:tr h="158750">
                <a:tc>
                  <a:txBody>
                    <a:bodyPr/>
                    <a:lstStyle/>
                    <a:p>
                      <a:pPr algn="l" fontAlgn="b"/>
                      <a:r>
                        <a:rPr lang="en-US" sz="1000" u="none" strike="noStrike">
                          <a:effectLst/>
                        </a:rPr>
                        <a:t>ENGL</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English</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English</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201920</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999999</a:t>
                      </a:r>
                      <a:endParaRPr lang="en-US" sz="10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632226147"/>
                  </a:ext>
                </a:extLst>
              </a:tr>
              <a:tr h="158750">
                <a:tc>
                  <a:txBody>
                    <a:bodyPr/>
                    <a:lstStyle/>
                    <a:p>
                      <a:pPr algn="l" fontAlgn="b"/>
                      <a:r>
                        <a:rPr lang="en-US" sz="1000" u="none" strike="noStrike">
                          <a:effectLst/>
                        </a:rPr>
                        <a:t>WHCP</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Wharton Communication Pgm</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Wharton Communication Program</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201920</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999999</a:t>
                      </a:r>
                      <a:endParaRPr lang="en-US" sz="10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153698318"/>
                  </a:ext>
                </a:extLst>
              </a:tr>
              <a:tr h="158750">
                <a:tc>
                  <a:txBody>
                    <a:bodyPr/>
                    <a:lstStyle/>
                    <a:p>
                      <a:pPr algn="l" fontAlgn="b"/>
                      <a:r>
                        <a:rPr lang="en-US" sz="1000" u="none" strike="noStrike">
                          <a:effectLst/>
                        </a:rPr>
                        <a:t>VBMS</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Veterinary &amp; Biomed Science</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Veterinary &amp; Biomedical Science</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201920</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202220</a:t>
                      </a:r>
                      <a:endParaRPr lang="en-US" sz="10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798914902"/>
                  </a:ext>
                </a:extLst>
              </a:tr>
              <a:tr h="158750">
                <a:tc>
                  <a:txBody>
                    <a:bodyPr/>
                    <a:lstStyle/>
                    <a:p>
                      <a:pPr algn="l" fontAlgn="b"/>
                      <a:r>
                        <a:rPr lang="en-US" sz="1000" u="none" strike="noStrike">
                          <a:effectLst/>
                        </a:rPr>
                        <a:t>VBMS</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Veterinary &amp; Biomed Science</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Veterinary and Biomedical Science</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a:effectLst/>
                        </a:rPr>
                        <a:t>202230</a:t>
                      </a:r>
                      <a:endParaRPr lang="en-US" sz="1000" b="0" i="0" u="none" strike="noStrike">
                        <a:solidFill>
                          <a:srgbClr val="000000"/>
                        </a:solidFill>
                        <a:effectLst/>
                        <a:latin typeface="Arial" panose="020B0604020202020204" pitchFamily="34" charset="0"/>
                      </a:endParaRPr>
                    </a:p>
                  </a:txBody>
                  <a:tcPr marL="6350" marR="6350" marT="6350" marB="0" anchor="b"/>
                </a:tc>
                <a:tc>
                  <a:txBody>
                    <a:bodyPr/>
                    <a:lstStyle/>
                    <a:p>
                      <a:pPr algn="l" fontAlgn="b"/>
                      <a:r>
                        <a:rPr lang="en-US" sz="1000" u="none" strike="noStrike" dirty="0">
                          <a:effectLst/>
                        </a:rPr>
                        <a:t>999999</a:t>
                      </a:r>
                      <a:endParaRPr lang="en-US" sz="10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864687317"/>
                  </a:ext>
                </a:extLst>
              </a:tr>
            </a:tbl>
          </a:graphicData>
        </a:graphic>
      </p:graphicFrame>
    </p:spTree>
    <p:extLst>
      <p:ext uri="{BB962C8B-B14F-4D97-AF65-F5344CB8AC3E}">
        <p14:creationId xmlns:p14="http://schemas.microsoft.com/office/powerpoint/2010/main" val="355314971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3340</TotalTime>
  <Words>1491</Words>
  <Application>Microsoft Office PowerPoint</Application>
  <PresentationFormat>Widescreen</PresentationFormat>
  <Paragraphs>192</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Symbol</vt:lpstr>
      <vt:lpstr>Wingdings</vt:lpstr>
      <vt:lpstr>Retrospect</vt:lpstr>
      <vt:lpstr>Remote Meetings Best Practices</vt:lpstr>
      <vt:lpstr>PowerPoint Presentation</vt:lpstr>
      <vt:lpstr>Agenda</vt:lpstr>
      <vt:lpstr>Announcements</vt:lpstr>
      <vt:lpstr>Announcements, continued</vt:lpstr>
      <vt:lpstr>PowerPoint Presentation</vt:lpstr>
      <vt:lpstr>Release 1: Pennant Student Records  database tables</vt:lpstr>
      <vt:lpstr>Pennant Student Records tables, continued</vt:lpstr>
      <vt:lpstr>Pennant Student Records tables, continued</vt:lpstr>
      <vt:lpstr>Pennant Student Records Universe</vt:lpstr>
      <vt:lpstr>Pennant Student Records Universe, continued</vt:lpstr>
      <vt:lpstr>Pennant Student Records Universe, continued</vt:lpstr>
      <vt:lpstr>Pennant Student Records Universe, continued</vt:lpstr>
      <vt:lpstr>Pennant Student Records data</vt:lpstr>
      <vt:lpstr>Wrap-up</vt:lpstr>
      <vt:lpstr>Post-meeting demo: pointing a Webi query to a different universe</vt:lpstr>
      <vt:lpstr>Pointing to a different universe (continued)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255</cp:revision>
  <dcterms:created xsi:type="dcterms:W3CDTF">2020-03-09T13:56:43Z</dcterms:created>
  <dcterms:modified xsi:type="dcterms:W3CDTF">2021-09-09T16:46:50Z</dcterms:modified>
</cp:coreProperties>
</file>