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86" r:id="rId2"/>
    <p:sldId id="270" r:id="rId3"/>
    <p:sldId id="271" r:id="rId4"/>
    <p:sldId id="330" r:id="rId5"/>
    <p:sldId id="328" r:id="rId6"/>
    <p:sldId id="329" r:id="rId7"/>
    <p:sldId id="294" r:id="rId8"/>
    <p:sldId id="315" r:id="rId9"/>
    <p:sldId id="316" r:id="rId10"/>
    <p:sldId id="318" r:id="rId11"/>
    <p:sldId id="317" r:id="rId12"/>
    <p:sldId id="319" r:id="rId13"/>
    <p:sldId id="323" r:id="rId14"/>
    <p:sldId id="320" r:id="rId15"/>
    <p:sldId id="321" r:id="rId16"/>
    <p:sldId id="322" r:id="rId17"/>
    <p:sldId id="324" r:id="rId18"/>
    <p:sldId id="325" r:id="rId19"/>
    <p:sldId id="326" r:id="rId20"/>
    <p:sldId id="327" r:id="rId21"/>
    <p:sldId id="314" r:id="rId22"/>
    <p:sldId id="28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71" autoAdjust="0"/>
    <p:restoredTop sz="96357" autoAdjust="0"/>
  </p:normalViewPr>
  <p:slideViewPr>
    <p:cSldViewPr snapToGrid="0">
      <p:cViewPr varScale="1">
        <p:scale>
          <a:sx n="102" d="100"/>
          <a:sy n="102" d="100"/>
        </p:scale>
        <p:origin x="132" y="27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8/13/2021</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8/13/2021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1</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8/13/2021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8/13/2021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8/13/2021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8/13/2021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8/13/2021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portal.apps.upenn.edu/penn_portal/u@penn.php" TargetMode="External"/><Relationship Id="rId2" Type="http://schemas.openxmlformats.org/officeDocument/2006/relationships/hyperlink" Target="https://provider.www.upenn.edu/computing/da/dw/pennant-student-records/Special_Program_Mapping_for_training.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isc.upenn.edu/pennant-student-records#Training" TargetMode="External"/><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3785652"/>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Turn off your video function</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go on </a:t>
            </a:r>
            <a:r>
              <a:rPr lang="en-US" sz="2400" b="1" dirty="0"/>
              <a:t>Mute</a:t>
            </a:r>
            <a:r>
              <a:rPr lang="en-US" sz="2400" dirty="0"/>
              <a:t> unless you are speaking</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When your question is being answered, you can go off </a:t>
            </a:r>
            <a:r>
              <a:rPr lang="en-US" sz="2400" b="1" dirty="0"/>
              <a:t>Mute</a:t>
            </a:r>
            <a:r>
              <a:rPr lang="en-US" sz="2400" dirty="0"/>
              <a:t> to ask follow-up questions</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do not use the chat function for off-topic discussions</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Tree>
    <p:extLst>
      <p:ext uri="{BB962C8B-B14F-4D97-AF65-F5344CB8AC3E}">
        <p14:creationId xmlns:p14="http://schemas.microsoft.com/office/powerpoint/2010/main" val="273731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400" b="1" dirty="0">
                <a:solidFill>
                  <a:srgbClr val="000000"/>
                </a:solidFill>
              </a:rPr>
              <a:t>Example 1 using </a:t>
            </a:r>
            <a:r>
              <a:rPr lang="en-US" sz="4400" b="1" dirty="0" err="1">
                <a:solidFill>
                  <a:srgbClr val="000000"/>
                </a:solidFill>
              </a:rPr>
              <a:t>Webi</a:t>
            </a:r>
            <a:r>
              <a:rPr lang="en-US" sz="4400" b="1" dirty="0">
                <a:solidFill>
                  <a:srgbClr val="000000"/>
                </a:solidFill>
              </a:rPr>
              <a:t> to find Study Abroad</a:t>
            </a:r>
          </a:p>
        </p:txBody>
      </p:sp>
      <p:sp>
        <p:nvSpPr>
          <p:cNvPr id="5" name="Text Placeholder 2">
            <a:extLst>
              <a:ext uri="{FF2B5EF4-FFF2-40B4-BE49-F238E27FC236}">
                <a16:creationId xmlns:a16="http://schemas.microsoft.com/office/drawing/2014/main" id="{DEB70A85-66F5-48C2-B8B2-402BE23B8BF8}"/>
              </a:ext>
            </a:extLst>
          </p:cNvPr>
          <p:cNvSpPr txBox="1">
            <a:spLocks/>
          </p:cNvSpPr>
          <p:nvPr/>
        </p:nvSpPr>
        <p:spPr>
          <a:xfrm>
            <a:off x="1159498" y="1873576"/>
            <a:ext cx="10192714" cy="641024"/>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dirty="0"/>
              <a:t>In ST_TERM, filter for Site codes that start with B (see note**)</a:t>
            </a:r>
          </a:p>
        </p:txBody>
      </p:sp>
      <p:pic>
        <p:nvPicPr>
          <p:cNvPr id="9" name="Content Placeholder 7">
            <a:extLst>
              <a:ext uri="{FF2B5EF4-FFF2-40B4-BE49-F238E27FC236}">
                <a16:creationId xmlns:a16="http://schemas.microsoft.com/office/drawing/2014/main" id="{1B35B48D-F2D6-4BA8-9EE3-235A6EA7EC13}"/>
              </a:ext>
            </a:extLst>
          </p:cNvPr>
          <p:cNvPicPr>
            <a:picLocks noChangeAspect="1"/>
          </p:cNvPicPr>
          <p:nvPr/>
        </p:nvPicPr>
        <p:blipFill>
          <a:blip r:embed="rId2"/>
          <a:stretch>
            <a:fillRect/>
          </a:stretch>
        </p:blipFill>
        <p:spPr>
          <a:xfrm>
            <a:off x="839788" y="2570762"/>
            <a:ext cx="5157787" cy="2421987"/>
          </a:xfrm>
          <a:prstGeom prst="rect">
            <a:avLst/>
          </a:prstGeom>
        </p:spPr>
      </p:pic>
      <p:pic>
        <p:nvPicPr>
          <p:cNvPr id="10" name="Content Placeholder 9">
            <a:extLst>
              <a:ext uri="{FF2B5EF4-FFF2-40B4-BE49-F238E27FC236}">
                <a16:creationId xmlns:a16="http://schemas.microsoft.com/office/drawing/2014/main" id="{F2289A35-0067-4643-AB93-C607A23DADB1}"/>
              </a:ext>
            </a:extLst>
          </p:cNvPr>
          <p:cNvPicPr>
            <a:picLocks noChangeAspect="1"/>
          </p:cNvPicPr>
          <p:nvPr/>
        </p:nvPicPr>
        <p:blipFill>
          <a:blip r:embed="rId3"/>
          <a:stretch>
            <a:fillRect/>
          </a:stretch>
        </p:blipFill>
        <p:spPr>
          <a:xfrm>
            <a:off x="6314440" y="2570762"/>
            <a:ext cx="5183188" cy="1854535"/>
          </a:xfrm>
          <a:prstGeom prst="rect">
            <a:avLst/>
          </a:prstGeom>
        </p:spPr>
      </p:pic>
      <p:sp>
        <p:nvSpPr>
          <p:cNvPr id="11" name="TextBox 10">
            <a:extLst>
              <a:ext uri="{FF2B5EF4-FFF2-40B4-BE49-F238E27FC236}">
                <a16:creationId xmlns:a16="http://schemas.microsoft.com/office/drawing/2014/main" id="{3F3A85B7-A597-4E02-82FA-A3B75F0CCF8A}"/>
              </a:ext>
            </a:extLst>
          </p:cNvPr>
          <p:cNvSpPr txBox="1"/>
          <p:nvPr/>
        </p:nvSpPr>
        <p:spPr>
          <a:xfrm>
            <a:off x="4805908" y="5165345"/>
            <a:ext cx="7471092" cy="830997"/>
          </a:xfrm>
          <a:prstGeom prst="rect">
            <a:avLst/>
          </a:prstGeom>
          <a:noFill/>
        </p:spPr>
        <p:txBody>
          <a:bodyPr wrap="square" rtlCol="0">
            <a:spAutoFit/>
          </a:bodyPr>
          <a:lstStyle/>
          <a:p>
            <a:r>
              <a:rPr lang="en-US" sz="1600" dirty="0"/>
              <a:t>Note **	Site codes starting with A are the old A** special program codes</a:t>
            </a:r>
          </a:p>
          <a:p>
            <a:r>
              <a:rPr lang="en-US" sz="1600" dirty="0"/>
              <a:t>	Site codes starting with B are the old B** special program codes</a:t>
            </a:r>
          </a:p>
          <a:p>
            <a:r>
              <a:rPr lang="en-US" sz="1600" dirty="0"/>
              <a:t>	Site codes starting with F are the old F** special program codes</a:t>
            </a:r>
          </a:p>
        </p:txBody>
      </p:sp>
    </p:spTree>
    <p:extLst>
      <p:ext uri="{BB962C8B-B14F-4D97-AF65-F5344CB8AC3E}">
        <p14:creationId xmlns:p14="http://schemas.microsoft.com/office/powerpoint/2010/main" val="136166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400" b="1" dirty="0">
                <a:solidFill>
                  <a:srgbClr val="000000"/>
                </a:solidFill>
              </a:rPr>
              <a:t>Mapping example 2</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F5CF9E4E-8B4D-4EAA-ABAC-325311789B7C}"/>
              </a:ext>
            </a:extLst>
          </p:cNvPr>
          <p:cNvSpPr txBox="1"/>
          <p:nvPr/>
        </p:nvSpPr>
        <p:spPr>
          <a:xfrm>
            <a:off x="1117077" y="2026797"/>
            <a:ext cx="6136848" cy="400110"/>
          </a:xfrm>
          <a:prstGeom prst="rect">
            <a:avLst/>
          </a:prstGeom>
          <a:noFill/>
        </p:spPr>
        <p:txBody>
          <a:bodyPr wrap="square">
            <a:spAutoFit/>
          </a:bodyPr>
          <a:lstStyle/>
          <a:p>
            <a:pPr marL="0" indent="0">
              <a:buNone/>
            </a:pPr>
            <a:r>
              <a:rPr lang="en-US" sz="2000" i="1" dirty="0"/>
              <a:t>Nursing Accelerated Program (NAP)</a:t>
            </a:r>
          </a:p>
        </p:txBody>
      </p:sp>
      <p:sp>
        <p:nvSpPr>
          <p:cNvPr id="10" name="TextBox 9">
            <a:extLst>
              <a:ext uri="{FF2B5EF4-FFF2-40B4-BE49-F238E27FC236}">
                <a16:creationId xmlns:a16="http://schemas.microsoft.com/office/drawing/2014/main" id="{11826211-2D1C-4B36-BF50-C22A53486D07}"/>
              </a:ext>
            </a:extLst>
          </p:cNvPr>
          <p:cNvSpPr txBox="1"/>
          <p:nvPr/>
        </p:nvSpPr>
        <p:spPr>
          <a:xfrm>
            <a:off x="1150136" y="4380952"/>
            <a:ext cx="10325427" cy="1200329"/>
          </a:xfrm>
          <a:prstGeom prst="rect">
            <a:avLst/>
          </a:prstGeom>
          <a:noFill/>
        </p:spPr>
        <p:txBody>
          <a:bodyPr wrap="square" rtlCol="0">
            <a:spAutoFit/>
          </a:bodyPr>
          <a:lstStyle/>
          <a:p>
            <a:pPr marL="342900" indent="-342900">
              <a:buFont typeface="+mj-lt"/>
              <a:buAutoNum type="arabicPeriod"/>
            </a:pPr>
            <a:r>
              <a:rPr lang="en-US" dirty="0"/>
              <a:t>Students can have multiple overlapping academic programs – also known as </a:t>
            </a:r>
            <a:r>
              <a:rPr lang="en-US" i="1" dirty="0"/>
              <a:t>curricula</a:t>
            </a:r>
            <a:r>
              <a:rPr lang="en-US" dirty="0"/>
              <a:t> -- per term. But they can have only one PROGRAM_CODE per curriculum per term.</a:t>
            </a:r>
          </a:p>
          <a:p>
            <a:pPr marL="342900" indent="-342900">
              <a:buFont typeface="+mj-lt"/>
              <a:buAutoNum type="arabicPeriod"/>
            </a:pPr>
            <a:r>
              <a:rPr lang="en-US" dirty="0"/>
              <a:t>Program is found in ST_TERM (for just the primary program), ST_DEGREE_TERM, ST_DEGREE_PURSUAL, and ST_DEGREE_OUTCOME.</a:t>
            </a:r>
          </a:p>
        </p:txBody>
      </p:sp>
      <p:graphicFrame>
        <p:nvGraphicFramePr>
          <p:cNvPr id="5" name="Table 10">
            <a:extLst>
              <a:ext uri="{FF2B5EF4-FFF2-40B4-BE49-F238E27FC236}">
                <a16:creationId xmlns:a16="http://schemas.microsoft.com/office/drawing/2014/main" id="{BC83B53B-5B4C-4DB6-B3A0-AA8A1E132DDD}"/>
              </a:ext>
            </a:extLst>
          </p:cNvPr>
          <p:cNvGraphicFramePr>
            <a:graphicFrameLocks noGrp="1"/>
          </p:cNvGraphicFramePr>
          <p:nvPr>
            <p:extLst>
              <p:ext uri="{D42A27DB-BD31-4B8C-83A1-F6EECF244321}">
                <p14:modId xmlns:p14="http://schemas.microsoft.com/office/powerpoint/2010/main" val="3065443519"/>
              </p:ext>
            </p:extLst>
          </p:nvPr>
        </p:nvGraphicFramePr>
        <p:xfrm>
          <a:off x="1945757" y="2619991"/>
          <a:ext cx="8846290" cy="1280160"/>
        </p:xfrm>
        <a:graphic>
          <a:graphicData uri="http://schemas.openxmlformats.org/drawingml/2006/table">
            <a:tbl>
              <a:tblPr firstRow="1" bandRow="1">
                <a:tableStyleId>{69CF1AB2-1976-4502-BF36-3FF5EA218861}</a:tableStyleId>
              </a:tblPr>
              <a:tblGrid>
                <a:gridCol w="1831163">
                  <a:extLst>
                    <a:ext uri="{9D8B030D-6E8A-4147-A177-3AD203B41FA5}">
                      <a16:colId xmlns:a16="http://schemas.microsoft.com/office/drawing/2014/main" val="4194795970"/>
                    </a:ext>
                  </a:extLst>
                </a:gridCol>
                <a:gridCol w="3017285">
                  <a:extLst>
                    <a:ext uri="{9D8B030D-6E8A-4147-A177-3AD203B41FA5}">
                      <a16:colId xmlns:a16="http://schemas.microsoft.com/office/drawing/2014/main" val="2119998589"/>
                    </a:ext>
                  </a:extLst>
                </a:gridCol>
                <a:gridCol w="2041451">
                  <a:extLst>
                    <a:ext uri="{9D8B030D-6E8A-4147-A177-3AD203B41FA5}">
                      <a16:colId xmlns:a16="http://schemas.microsoft.com/office/drawing/2014/main" val="4060989067"/>
                    </a:ext>
                  </a:extLst>
                </a:gridCol>
                <a:gridCol w="1956391">
                  <a:extLst>
                    <a:ext uri="{9D8B030D-6E8A-4147-A177-3AD203B41FA5}">
                      <a16:colId xmlns:a16="http://schemas.microsoft.com/office/drawing/2014/main" val="1378067210"/>
                    </a:ext>
                  </a:extLst>
                </a:gridCol>
              </a:tblGrid>
              <a:tr h="370840">
                <a:tc>
                  <a:txBody>
                    <a:bodyPr/>
                    <a:lstStyle/>
                    <a:p>
                      <a:r>
                        <a:rPr lang="en-US" dirty="0"/>
                        <a:t>Special Program Code</a:t>
                      </a:r>
                    </a:p>
                  </a:txBody>
                  <a:tcPr/>
                </a:tc>
                <a:tc>
                  <a:txBody>
                    <a:bodyPr/>
                    <a:lstStyle/>
                    <a:p>
                      <a:r>
                        <a:rPr lang="en-US" dirty="0"/>
                        <a:t>Special Program Name</a:t>
                      </a:r>
                    </a:p>
                  </a:txBody>
                  <a:tcPr/>
                </a:tc>
                <a:tc>
                  <a:txBody>
                    <a:bodyPr/>
                    <a:lstStyle/>
                    <a:p>
                      <a:r>
                        <a:rPr lang="en-US" dirty="0"/>
                        <a:t>Rule</a:t>
                      </a:r>
                    </a:p>
                  </a:txBody>
                  <a:tcPr/>
                </a:tc>
                <a:tc>
                  <a:txBody>
                    <a:bodyPr/>
                    <a:lstStyle/>
                    <a:p>
                      <a:r>
                        <a:rPr lang="en-US" dirty="0"/>
                        <a:t>Program Code</a:t>
                      </a:r>
                    </a:p>
                  </a:txBody>
                  <a:tcPr/>
                </a:tc>
                <a:extLst>
                  <a:ext uri="{0D108BD9-81ED-4DB2-BD59-A6C34878D82A}">
                    <a16:rowId xmlns:a16="http://schemas.microsoft.com/office/drawing/2014/main" val="2606518636"/>
                  </a:ext>
                </a:extLst>
              </a:tr>
              <a:tr h="370840">
                <a:tc>
                  <a:txBody>
                    <a:bodyPr/>
                    <a:lstStyle/>
                    <a:p>
                      <a:r>
                        <a:rPr lang="en-US" dirty="0"/>
                        <a:t>NAP</a:t>
                      </a:r>
                    </a:p>
                  </a:txBody>
                  <a:tcPr/>
                </a:tc>
                <a:tc>
                  <a:txBody>
                    <a:bodyPr/>
                    <a:lstStyle/>
                    <a:p>
                      <a:r>
                        <a:rPr lang="en-US" dirty="0"/>
                        <a:t>ACCELERATED NURSING STUDENTS</a:t>
                      </a:r>
                    </a:p>
                  </a:txBody>
                  <a:tcPr/>
                </a:tc>
                <a:tc>
                  <a:txBody>
                    <a:bodyPr/>
                    <a:lstStyle/>
                    <a:p>
                      <a:r>
                        <a:rPr lang="en-US" dirty="0"/>
                        <a:t>Use PROGRAM CODE</a:t>
                      </a:r>
                    </a:p>
                  </a:txBody>
                  <a:tcPr/>
                </a:tc>
                <a:tc>
                  <a:txBody>
                    <a:bodyPr/>
                    <a:lstStyle/>
                    <a:p>
                      <a:r>
                        <a:rPr lang="en-US" dirty="0"/>
                        <a:t>NU_BSN_NAP</a:t>
                      </a:r>
                    </a:p>
                  </a:txBody>
                  <a:tcPr/>
                </a:tc>
                <a:extLst>
                  <a:ext uri="{0D108BD9-81ED-4DB2-BD59-A6C34878D82A}">
                    <a16:rowId xmlns:a16="http://schemas.microsoft.com/office/drawing/2014/main" val="231678118"/>
                  </a:ext>
                </a:extLst>
              </a:tr>
            </a:tbl>
          </a:graphicData>
        </a:graphic>
      </p:graphicFrame>
    </p:spTree>
    <p:extLst>
      <p:ext uri="{BB962C8B-B14F-4D97-AF65-F5344CB8AC3E}">
        <p14:creationId xmlns:p14="http://schemas.microsoft.com/office/powerpoint/2010/main" val="4091322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400" b="1" dirty="0">
                <a:solidFill>
                  <a:srgbClr val="000000"/>
                </a:solidFill>
              </a:rPr>
              <a:t>Example 2 using </a:t>
            </a:r>
            <a:r>
              <a:rPr lang="en-US" sz="4400" b="1" dirty="0" err="1">
                <a:solidFill>
                  <a:srgbClr val="000000"/>
                </a:solidFill>
              </a:rPr>
              <a:t>Webi</a:t>
            </a:r>
            <a:r>
              <a:rPr lang="en-US" sz="4400" b="1" dirty="0">
                <a:solidFill>
                  <a:srgbClr val="000000"/>
                </a:solidFill>
              </a:rPr>
              <a:t> to find NAP students</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5" name="Text Placeholder 2">
            <a:extLst>
              <a:ext uri="{FF2B5EF4-FFF2-40B4-BE49-F238E27FC236}">
                <a16:creationId xmlns:a16="http://schemas.microsoft.com/office/drawing/2014/main" id="{CBF87A06-854A-4F8C-BD5F-8B0AF1A8BE20}"/>
              </a:ext>
            </a:extLst>
          </p:cNvPr>
          <p:cNvSpPr txBox="1">
            <a:spLocks/>
          </p:cNvSpPr>
          <p:nvPr/>
        </p:nvSpPr>
        <p:spPr>
          <a:xfrm>
            <a:off x="745520" y="2093119"/>
            <a:ext cx="10368682" cy="823912"/>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400" b="1" dirty="0"/>
              <a:t>Filter for Programs ending with NAP (in this example, using ST_TERM):</a:t>
            </a:r>
          </a:p>
        </p:txBody>
      </p:sp>
      <p:pic>
        <p:nvPicPr>
          <p:cNvPr id="6" name="Content Placeholder 13">
            <a:extLst>
              <a:ext uri="{FF2B5EF4-FFF2-40B4-BE49-F238E27FC236}">
                <a16:creationId xmlns:a16="http://schemas.microsoft.com/office/drawing/2014/main" id="{E45CEED7-BADD-46A1-BC5F-8C31F9CEC772}"/>
              </a:ext>
            </a:extLst>
          </p:cNvPr>
          <p:cNvPicPr>
            <a:picLocks noChangeAspect="1"/>
          </p:cNvPicPr>
          <p:nvPr/>
        </p:nvPicPr>
        <p:blipFill>
          <a:blip r:embed="rId2"/>
          <a:stretch>
            <a:fillRect/>
          </a:stretch>
        </p:blipFill>
        <p:spPr>
          <a:xfrm>
            <a:off x="839788" y="2862151"/>
            <a:ext cx="5157787" cy="1914633"/>
          </a:xfrm>
          <a:prstGeom prst="rect">
            <a:avLst/>
          </a:prstGeom>
        </p:spPr>
      </p:pic>
      <p:pic>
        <p:nvPicPr>
          <p:cNvPr id="10" name="Content Placeholder 15">
            <a:extLst>
              <a:ext uri="{FF2B5EF4-FFF2-40B4-BE49-F238E27FC236}">
                <a16:creationId xmlns:a16="http://schemas.microsoft.com/office/drawing/2014/main" id="{B5B8BFB7-ABAF-47B2-9300-4DE5503DB858}"/>
              </a:ext>
            </a:extLst>
          </p:cNvPr>
          <p:cNvPicPr>
            <a:picLocks noChangeAspect="1"/>
          </p:cNvPicPr>
          <p:nvPr/>
        </p:nvPicPr>
        <p:blipFill>
          <a:blip r:embed="rId3"/>
          <a:stretch>
            <a:fillRect/>
          </a:stretch>
        </p:blipFill>
        <p:spPr>
          <a:xfrm>
            <a:off x="6194427" y="2960889"/>
            <a:ext cx="5183188" cy="2339315"/>
          </a:xfrm>
          <a:prstGeom prst="rect">
            <a:avLst/>
          </a:prstGeom>
        </p:spPr>
      </p:pic>
    </p:spTree>
    <p:extLst>
      <p:ext uri="{BB962C8B-B14F-4D97-AF65-F5344CB8AC3E}">
        <p14:creationId xmlns:p14="http://schemas.microsoft.com/office/powerpoint/2010/main" val="3863451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400" b="1" dirty="0">
                <a:solidFill>
                  <a:srgbClr val="000000"/>
                </a:solidFill>
              </a:rPr>
              <a:t>Mapping example 3</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463FDF59-AE28-494C-A025-B342AA25EAAC}"/>
              </a:ext>
            </a:extLst>
          </p:cNvPr>
          <p:cNvSpPr txBox="1"/>
          <p:nvPr/>
        </p:nvSpPr>
        <p:spPr>
          <a:xfrm>
            <a:off x="1027364" y="2115474"/>
            <a:ext cx="6136848" cy="400110"/>
          </a:xfrm>
          <a:prstGeom prst="rect">
            <a:avLst/>
          </a:prstGeom>
          <a:noFill/>
        </p:spPr>
        <p:txBody>
          <a:bodyPr wrap="square">
            <a:spAutoFit/>
          </a:bodyPr>
          <a:lstStyle/>
          <a:p>
            <a:pPr marL="0" indent="0">
              <a:buNone/>
            </a:pPr>
            <a:r>
              <a:rPr lang="en-US" sz="2000" i="1" dirty="0"/>
              <a:t>Graduate School of Education “E” codes</a:t>
            </a:r>
          </a:p>
        </p:txBody>
      </p:sp>
      <p:sp>
        <p:nvSpPr>
          <p:cNvPr id="10" name="TextBox 9">
            <a:extLst>
              <a:ext uri="{FF2B5EF4-FFF2-40B4-BE49-F238E27FC236}">
                <a16:creationId xmlns:a16="http://schemas.microsoft.com/office/drawing/2014/main" id="{E94296A4-DB71-4B55-85EF-0484D838B867}"/>
              </a:ext>
            </a:extLst>
          </p:cNvPr>
          <p:cNvSpPr txBox="1"/>
          <p:nvPr/>
        </p:nvSpPr>
        <p:spPr>
          <a:xfrm>
            <a:off x="1027364" y="5319048"/>
            <a:ext cx="10325427" cy="584775"/>
          </a:xfrm>
          <a:prstGeom prst="rect">
            <a:avLst/>
          </a:prstGeom>
          <a:noFill/>
        </p:spPr>
        <p:txBody>
          <a:bodyPr wrap="square" rtlCol="0">
            <a:spAutoFit/>
          </a:bodyPr>
          <a:lstStyle/>
          <a:p>
            <a:pPr marL="342900" indent="-342900">
              <a:buFont typeface="+mj-lt"/>
              <a:buAutoNum type="arabicPeriod"/>
            </a:pPr>
            <a:r>
              <a:rPr lang="en-US" sz="1600" dirty="0"/>
              <a:t>RATE is term-specific. Students can have only one RATE per term.  </a:t>
            </a:r>
          </a:p>
          <a:p>
            <a:pPr marL="342900" indent="-342900">
              <a:buFont typeface="+mj-lt"/>
              <a:buAutoNum type="arabicPeriod"/>
            </a:pPr>
            <a:r>
              <a:rPr lang="en-US" sz="1600" dirty="0"/>
              <a:t>In the warehouse, the data element is called BILLING_RATE, and is found in ST_TERM.</a:t>
            </a:r>
          </a:p>
        </p:txBody>
      </p:sp>
      <p:graphicFrame>
        <p:nvGraphicFramePr>
          <p:cNvPr id="5" name="Table 10">
            <a:extLst>
              <a:ext uri="{FF2B5EF4-FFF2-40B4-BE49-F238E27FC236}">
                <a16:creationId xmlns:a16="http://schemas.microsoft.com/office/drawing/2014/main" id="{2DBD89D2-71CF-4BA4-B960-001C41E80861}"/>
              </a:ext>
            </a:extLst>
          </p:cNvPr>
          <p:cNvGraphicFramePr>
            <a:graphicFrameLocks noGrp="1"/>
          </p:cNvGraphicFramePr>
          <p:nvPr>
            <p:extLst>
              <p:ext uri="{D42A27DB-BD31-4B8C-83A1-F6EECF244321}">
                <p14:modId xmlns:p14="http://schemas.microsoft.com/office/powerpoint/2010/main" val="3152798086"/>
              </p:ext>
            </p:extLst>
          </p:nvPr>
        </p:nvGraphicFramePr>
        <p:xfrm>
          <a:off x="1946939" y="2614810"/>
          <a:ext cx="8058298" cy="2387600"/>
        </p:xfrm>
        <a:graphic>
          <a:graphicData uri="http://schemas.openxmlformats.org/drawingml/2006/table">
            <a:tbl>
              <a:tblPr firstRow="1" bandRow="1">
                <a:tableStyleId>{69CF1AB2-1976-4502-BF36-3FF5EA218861}</a:tableStyleId>
              </a:tblPr>
              <a:tblGrid>
                <a:gridCol w="2032000">
                  <a:extLst>
                    <a:ext uri="{9D8B030D-6E8A-4147-A177-3AD203B41FA5}">
                      <a16:colId xmlns:a16="http://schemas.microsoft.com/office/drawing/2014/main" val="4111016367"/>
                    </a:ext>
                  </a:extLst>
                </a:gridCol>
                <a:gridCol w="2953489">
                  <a:extLst>
                    <a:ext uri="{9D8B030D-6E8A-4147-A177-3AD203B41FA5}">
                      <a16:colId xmlns:a16="http://schemas.microsoft.com/office/drawing/2014/main" val="173951259"/>
                    </a:ext>
                  </a:extLst>
                </a:gridCol>
                <a:gridCol w="1711841">
                  <a:extLst>
                    <a:ext uri="{9D8B030D-6E8A-4147-A177-3AD203B41FA5}">
                      <a16:colId xmlns:a16="http://schemas.microsoft.com/office/drawing/2014/main" val="4168916091"/>
                    </a:ext>
                  </a:extLst>
                </a:gridCol>
                <a:gridCol w="1360968">
                  <a:extLst>
                    <a:ext uri="{9D8B030D-6E8A-4147-A177-3AD203B41FA5}">
                      <a16:colId xmlns:a16="http://schemas.microsoft.com/office/drawing/2014/main" val="3828697143"/>
                    </a:ext>
                  </a:extLst>
                </a:gridCol>
              </a:tblGrid>
              <a:tr h="370840">
                <a:tc>
                  <a:txBody>
                    <a:bodyPr/>
                    <a:lstStyle/>
                    <a:p>
                      <a:r>
                        <a:rPr lang="en-US" dirty="0"/>
                        <a:t>Special Program Code</a:t>
                      </a:r>
                    </a:p>
                  </a:txBody>
                  <a:tcPr/>
                </a:tc>
                <a:tc>
                  <a:txBody>
                    <a:bodyPr/>
                    <a:lstStyle/>
                    <a:p>
                      <a:r>
                        <a:rPr lang="en-US" dirty="0"/>
                        <a:t>Special Program Name</a:t>
                      </a:r>
                    </a:p>
                  </a:txBody>
                  <a:tcPr/>
                </a:tc>
                <a:tc>
                  <a:txBody>
                    <a:bodyPr/>
                    <a:lstStyle/>
                    <a:p>
                      <a:r>
                        <a:rPr lang="en-US" dirty="0"/>
                        <a:t>Rule</a:t>
                      </a:r>
                    </a:p>
                  </a:txBody>
                  <a:tcPr/>
                </a:tc>
                <a:tc>
                  <a:txBody>
                    <a:bodyPr/>
                    <a:lstStyle/>
                    <a:p>
                      <a:r>
                        <a:rPr lang="en-US" dirty="0"/>
                        <a:t>Rate Code</a:t>
                      </a:r>
                    </a:p>
                  </a:txBody>
                  <a:tcPr/>
                </a:tc>
                <a:extLst>
                  <a:ext uri="{0D108BD9-81ED-4DB2-BD59-A6C34878D82A}">
                    <a16:rowId xmlns:a16="http://schemas.microsoft.com/office/drawing/2014/main" val="815891264"/>
                  </a:ext>
                </a:extLst>
              </a:tr>
              <a:tr h="370840">
                <a:tc>
                  <a:txBody>
                    <a:bodyPr/>
                    <a:lstStyle/>
                    <a:p>
                      <a:r>
                        <a:rPr lang="en-US" dirty="0"/>
                        <a:t>EAP</a:t>
                      </a:r>
                    </a:p>
                  </a:txBody>
                  <a:tcPr/>
                </a:tc>
                <a:tc>
                  <a:txBody>
                    <a:bodyPr/>
                    <a:lstStyle/>
                    <a:p>
                      <a:r>
                        <a:rPr lang="en-US" dirty="0"/>
                        <a:t>ASPIRING PRINCIPALS</a:t>
                      </a:r>
                    </a:p>
                  </a:txBody>
                  <a:tcPr/>
                </a:tc>
                <a:tc>
                  <a:txBody>
                    <a:bodyPr/>
                    <a:lstStyle/>
                    <a:p>
                      <a:r>
                        <a:rPr lang="en-US" dirty="0"/>
                        <a:t>use RATE CODE</a:t>
                      </a:r>
                    </a:p>
                  </a:txBody>
                  <a:tcPr/>
                </a:tc>
                <a:tc>
                  <a:txBody>
                    <a:bodyPr/>
                    <a:lstStyle/>
                    <a:p>
                      <a:r>
                        <a:rPr lang="en-US" dirty="0"/>
                        <a:t>GMEAP</a:t>
                      </a:r>
                    </a:p>
                  </a:txBody>
                  <a:tcPr/>
                </a:tc>
                <a:extLst>
                  <a:ext uri="{0D108BD9-81ED-4DB2-BD59-A6C34878D82A}">
                    <a16:rowId xmlns:a16="http://schemas.microsoft.com/office/drawing/2014/main" val="224945130"/>
                  </a:ext>
                </a:extLst>
              </a:tr>
              <a:tr h="0">
                <a:tc>
                  <a:txBody>
                    <a:bodyPr/>
                    <a:lstStyle/>
                    <a:p>
                      <a:r>
                        <a:rPr lang="en-US" dirty="0"/>
                        <a:t>EBW</a:t>
                      </a:r>
                    </a:p>
                  </a:txBody>
                  <a:tcPr/>
                </a:tc>
                <a:tc>
                  <a:txBody>
                    <a:bodyPr/>
                    <a:lstStyle/>
                    <a:p>
                      <a:r>
                        <a:rPr lang="en-US" dirty="0"/>
                        <a:t>EDUCATION WORK-BASED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RATE CODE</a:t>
                      </a:r>
                    </a:p>
                  </a:txBody>
                  <a:tcPr/>
                </a:tc>
                <a:tc>
                  <a:txBody>
                    <a:bodyPr/>
                    <a:lstStyle/>
                    <a:p>
                      <a:r>
                        <a:rPr lang="en-US" dirty="0"/>
                        <a:t>GMEBW</a:t>
                      </a:r>
                    </a:p>
                  </a:txBody>
                  <a:tcPr/>
                </a:tc>
                <a:extLst>
                  <a:ext uri="{0D108BD9-81ED-4DB2-BD59-A6C34878D82A}">
                    <a16:rowId xmlns:a16="http://schemas.microsoft.com/office/drawing/2014/main" val="158012502"/>
                  </a:ext>
                </a:extLst>
              </a:tr>
              <a:tr h="370840">
                <a:tc>
                  <a:txBody>
                    <a:bodyPr/>
                    <a:lstStyle/>
                    <a:p>
                      <a:r>
                        <a:rPr lang="en-US" dirty="0"/>
                        <a:t>EP2</a:t>
                      </a:r>
                    </a:p>
                  </a:txBody>
                  <a:tcPr/>
                </a:tc>
                <a:tc>
                  <a:txBody>
                    <a:bodyPr/>
                    <a:lstStyle/>
                    <a:p>
                      <a:r>
                        <a:rPr lang="en-US" dirty="0"/>
                        <a:t>EPHRATA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RATE CODE</a:t>
                      </a:r>
                    </a:p>
                  </a:txBody>
                  <a:tcPr/>
                </a:tc>
                <a:tc>
                  <a:txBody>
                    <a:bodyPr/>
                    <a:lstStyle/>
                    <a:p>
                      <a:r>
                        <a:rPr lang="en-US" dirty="0"/>
                        <a:t>GMEP2</a:t>
                      </a:r>
                    </a:p>
                  </a:txBody>
                  <a:tcPr/>
                </a:tc>
                <a:extLst>
                  <a:ext uri="{0D108BD9-81ED-4DB2-BD59-A6C34878D82A}">
                    <a16:rowId xmlns:a16="http://schemas.microsoft.com/office/drawing/2014/main" val="49376986"/>
                  </a:ext>
                </a:extLst>
              </a:tr>
              <a:tr h="370840">
                <a:tc>
                  <a:txBody>
                    <a:bodyPr/>
                    <a:lstStyle/>
                    <a:p>
                      <a:r>
                        <a:rPr lang="en-US" dirty="0"/>
                        <a:t>EMR</a:t>
                      </a:r>
                    </a:p>
                  </a:txBody>
                  <a:tcPr/>
                </a:tc>
                <a:tc>
                  <a:txBody>
                    <a:bodyPr/>
                    <a:lstStyle/>
                    <a:p>
                      <a:r>
                        <a:rPr lang="en-US" dirty="0"/>
                        <a:t>MID CAREER STUDENTS IN REGULAR DISSERTATION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RATE CODE</a:t>
                      </a:r>
                    </a:p>
                    <a:p>
                      <a:endParaRPr lang="en-US" dirty="0"/>
                    </a:p>
                  </a:txBody>
                  <a:tcPr/>
                </a:tc>
                <a:tc>
                  <a:txBody>
                    <a:bodyPr/>
                    <a:lstStyle/>
                    <a:p>
                      <a:r>
                        <a:rPr lang="en-US" dirty="0"/>
                        <a:t>GMEMR</a:t>
                      </a:r>
                    </a:p>
                  </a:txBody>
                  <a:tcPr/>
                </a:tc>
                <a:extLst>
                  <a:ext uri="{0D108BD9-81ED-4DB2-BD59-A6C34878D82A}">
                    <a16:rowId xmlns:a16="http://schemas.microsoft.com/office/drawing/2014/main" val="1237502977"/>
                  </a:ext>
                </a:extLst>
              </a:tr>
            </a:tbl>
          </a:graphicData>
        </a:graphic>
      </p:graphicFrame>
    </p:spTree>
    <p:extLst>
      <p:ext uri="{BB962C8B-B14F-4D97-AF65-F5344CB8AC3E}">
        <p14:creationId xmlns:p14="http://schemas.microsoft.com/office/powerpoint/2010/main" val="1009119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400" b="1" dirty="0">
                <a:solidFill>
                  <a:srgbClr val="000000"/>
                </a:solidFill>
              </a:rPr>
              <a:t>Example 3 using </a:t>
            </a:r>
            <a:r>
              <a:rPr lang="en-US" sz="4400" b="1" dirty="0" err="1">
                <a:solidFill>
                  <a:srgbClr val="000000"/>
                </a:solidFill>
              </a:rPr>
              <a:t>Webi</a:t>
            </a:r>
            <a:r>
              <a:rPr lang="en-US" sz="4400" b="1" dirty="0">
                <a:solidFill>
                  <a:srgbClr val="000000"/>
                </a:solidFill>
              </a:rPr>
              <a:t> to find Grad Educ rates</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5" name="Text Placeholder 2">
            <a:extLst>
              <a:ext uri="{FF2B5EF4-FFF2-40B4-BE49-F238E27FC236}">
                <a16:creationId xmlns:a16="http://schemas.microsoft.com/office/drawing/2014/main" id="{135F3845-24F1-4700-B4A3-3B44428F3AE4}"/>
              </a:ext>
            </a:extLst>
          </p:cNvPr>
          <p:cNvSpPr txBox="1">
            <a:spLocks/>
          </p:cNvSpPr>
          <p:nvPr/>
        </p:nvSpPr>
        <p:spPr>
          <a:xfrm>
            <a:off x="783227" y="2120343"/>
            <a:ext cx="10315892" cy="537299"/>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dirty="0"/>
              <a:t>In ST_TERM, filter for Billing Rate codes that start with GM</a:t>
            </a:r>
          </a:p>
        </p:txBody>
      </p:sp>
      <p:pic>
        <p:nvPicPr>
          <p:cNvPr id="6" name="Content Placeholder 7">
            <a:extLst>
              <a:ext uri="{FF2B5EF4-FFF2-40B4-BE49-F238E27FC236}">
                <a16:creationId xmlns:a16="http://schemas.microsoft.com/office/drawing/2014/main" id="{871C3D37-1367-4459-9DF2-BA93E8481C04}"/>
              </a:ext>
            </a:extLst>
          </p:cNvPr>
          <p:cNvPicPr>
            <a:picLocks noChangeAspect="1"/>
          </p:cNvPicPr>
          <p:nvPr/>
        </p:nvPicPr>
        <p:blipFill>
          <a:blip r:embed="rId2"/>
          <a:stretch>
            <a:fillRect/>
          </a:stretch>
        </p:blipFill>
        <p:spPr>
          <a:xfrm>
            <a:off x="667068" y="3279993"/>
            <a:ext cx="5157787" cy="2134750"/>
          </a:xfrm>
          <a:prstGeom prst="rect">
            <a:avLst/>
          </a:prstGeom>
        </p:spPr>
      </p:pic>
      <p:pic>
        <p:nvPicPr>
          <p:cNvPr id="10" name="Content Placeholder 9">
            <a:extLst>
              <a:ext uri="{FF2B5EF4-FFF2-40B4-BE49-F238E27FC236}">
                <a16:creationId xmlns:a16="http://schemas.microsoft.com/office/drawing/2014/main" id="{67CD6153-E335-43FF-8D09-649D588F6967}"/>
              </a:ext>
            </a:extLst>
          </p:cNvPr>
          <p:cNvPicPr>
            <a:picLocks noChangeAspect="1"/>
          </p:cNvPicPr>
          <p:nvPr/>
        </p:nvPicPr>
        <p:blipFill>
          <a:blip r:embed="rId3"/>
          <a:stretch>
            <a:fillRect/>
          </a:stretch>
        </p:blipFill>
        <p:spPr>
          <a:xfrm>
            <a:off x="6341744" y="3417912"/>
            <a:ext cx="5183188" cy="1858913"/>
          </a:xfrm>
          <a:prstGeom prst="rect">
            <a:avLst/>
          </a:prstGeom>
        </p:spPr>
      </p:pic>
    </p:spTree>
    <p:extLst>
      <p:ext uri="{BB962C8B-B14F-4D97-AF65-F5344CB8AC3E}">
        <p14:creationId xmlns:p14="http://schemas.microsoft.com/office/powerpoint/2010/main" val="1873070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400" b="1" dirty="0">
                <a:solidFill>
                  <a:srgbClr val="000000"/>
                </a:solidFill>
              </a:rPr>
              <a:t>Mapping example 4</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10" name="TextBox 9">
            <a:extLst>
              <a:ext uri="{FF2B5EF4-FFF2-40B4-BE49-F238E27FC236}">
                <a16:creationId xmlns:a16="http://schemas.microsoft.com/office/drawing/2014/main" id="{BAA8A16F-A0C2-42DD-913D-FA9E47172B7B}"/>
              </a:ext>
            </a:extLst>
          </p:cNvPr>
          <p:cNvSpPr txBox="1"/>
          <p:nvPr/>
        </p:nvSpPr>
        <p:spPr>
          <a:xfrm>
            <a:off x="1163155" y="1868494"/>
            <a:ext cx="6136848" cy="369332"/>
          </a:xfrm>
          <a:prstGeom prst="rect">
            <a:avLst/>
          </a:prstGeom>
          <a:noFill/>
        </p:spPr>
        <p:txBody>
          <a:bodyPr wrap="square">
            <a:spAutoFit/>
          </a:bodyPr>
          <a:lstStyle/>
          <a:p>
            <a:pPr marL="0" indent="0">
              <a:buNone/>
            </a:pPr>
            <a:r>
              <a:rPr lang="en-US" i="1" dirty="0"/>
              <a:t>RATE codes of “FREE”</a:t>
            </a:r>
          </a:p>
        </p:txBody>
      </p:sp>
      <p:sp>
        <p:nvSpPr>
          <p:cNvPr id="11" name="TextBox 10">
            <a:extLst>
              <a:ext uri="{FF2B5EF4-FFF2-40B4-BE49-F238E27FC236}">
                <a16:creationId xmlns:a16="http://schemas.microsoft.com/office/drawing/2014/main" id="{1F42CEBD-CE2A-41F4-8812-6C0062CAD559}"/>
              </a:ext>
            </a:extLst>
          </p:cNvPr>
          <p:cNvSpPr txBox="1"/>
          <p:nvPr/>
        </p:nvSpPr>
        <p:spPr>
          <a:xfrm>
            <a:off x="1037339" y="5162446"/>
            <a:ext cx="10325427" cy="923330"/>
          </a:xfrm>
          <a:prstGeom prst="rect">
            <a:avLst/>
          </a:prstGeom>
          <a:noFill/>
        </p:spPr>
        <p:txBody>
          <a:bodyPr wrap="square" rtlCol="0">
            <a:spAutoFit/>
          </a:bodyPr>
          <a:lstStyle/>
          <a:p>
            <a:pPr marL="342900" indent="-342900">
              <a:buFont typeface="+mj-lt"/>
              <a:buAutoNum type="arabicPeriod"/>
            </a:pPr>
            <a:r>
              <a:rPr lang="en-US" dirty="0"/>
              <a:t>‘Free’ rate codes indicate that the Tuition and Fee process will not result in charges for that Term.</a:t>
            </a:r>
          </a:p>
          <a:p>
            <a:pPr marL="342900" indent="-342900">
              <a:buFont typeface="+mj-lt"/>
              <a:buAutoNum type="arabicPeriod"/>
            </a:pPr>
            <a:r>
              <a:rPr lang="en-US" dirty="0"/>
              <a:t>SITE and RATE are term-specific. Students can have only one SITE and only one RATE per term.  In the warehouse, both are found in ST_TERM.</a:t>
            </a:r>
          </a:p>
        </p:txBody>
      </p:sp>
      <p:graphicFrame>
        <p:nvGraphicFramePr>
          <p:cNvPr id="5" name="Table 5">
            <a:extLst>
              <a:ext uri="{FF2B5EF4-FFF2-40B4-BE49-F238E27FC236}">
                <a16:creationId xmlns:a16="http://schemas.microsoft.com/office/drawing/2014/main" id="{E3D00A9B-9F2D-4FAB-9465-FE4E68861828}"/>
              </a:ext>
            </a:extLst>
          </p:cNvPr>
          <p:cNvGraphicFramePr>
            <a:graphicFrameLocks noGrp="1"/>
          </p:cNvGraphicFramePr>
          <p:nvPr>
            <p:extLst>
              <p:ext uri="{D42A27DB-BD31-4B8C-83A1-F6EECF244321}">
                <p14:modId xmlns:p14="http://schemas.microsoft.com/office/powerpoint/2010/main" val="4187911055"/>
              </p:ext>
            </p:extLst>
          </p:nvPr>
        </p:nvGraphicFramePr>
        <p:xfrm>
          <a:off x="1168177" y="2373225"/>
          <a:ext cx="10043800" cy="2560320"/>
        </p:xfrm>
        <a:graphic>
          <a:graphicData uri="http://schemas.openxmlformats.org/drawingml/2006/table">
            <a:tbl>
              <a:tblPr firstRow="1" bandRow="1">
                <a:tableStyleId>{69CF1AB2-1976-4502-BF36-3FF5EA218861}</a:tableStyleId>
              </a:tblPr>
              <a:tblGrid>
                <a:gridCol w="1670716">
                  <a:extLst>
                    <a:ext uri="{9D8B030D-6E8A-4147-A177-3AD203B41FA5}">
                      <a16:colId xmlns:a16="http://schemas.microsoft.com/office/drawing/2014/main" val="1302093429"/>
                    </a:ext>
                  </a:extLst>
                </a:gridCol>
                <a:gridCol w="2530549">
                  <a:extLst>
                    <a:ext uri="{9D8B030D-6E8A-4147-A177-3AD203B41FA5}">
                      <a16:colId xmlns:a16="http://schemas.microsoft.com/office/drawing/2014/main" val="2907352239"/>
                    </a:ext>
                  </a:extLst>
                </a:gridCol>
                <a:gridCol w="3264195">
                  <a:extLst>
                    <a:ext uri="{9D8B030D-6E8A-4147-A177-3AD203B41FA5}">
                      <a16:colId xmlns:a16="http://schemas.microsoft.com/office/drawing/2014/main" val="2922066384"/>
                    </a:ext>
                  </a:extLst>
                </a:gridCol>
                <a:gridCol w="1350335">
                  <a:extLst>
                    <a:ext uri="{9D8B030D-6E8A-4147-A177-3AD203B41FA5}">
                      <a16:colId xmlns:a16="http://schemas.microsoft.com/office/drawing/2014/main" val="1616532453"/>
                    </a:ext>
                  </a:extLst>
                </a:gridCol>
                <a:gridCol w="1228005">
                  <a:extLst>
                    <a:ext uri="{9D8B030D-6E8A-4147-A177-3AD203B41FA5}">
                      <a16:colId xmlns:a16="http://schemas.microsoft.com/office/drawing/2014/main" val="3100840127"/>
                    </a:ext>
                  </a:extLst>
                </a:gridCol>
              </a:tblGrid>
              <a:tr h="370840">
                <a:tc>
                  <a:txBody>
                    <a:bodyPr/>
                    <a:lstStyle/>
                    <a:p>
                      <a:r>
                        <a:rPr lang="en-US" dirty="0"/>
                        <a:t>Special Program Code</a:t>
                      </a:r>
                    </a:p>
                  </a:txBody>
                  <a:tcPr/>
                </a:tc>
                <a:tc>
                  <a:txBody>
                    <a:bodyPr/>
                    <a:lstStyle/>
                    <a:p>
                      <a:r>
                        <a:rPr lang="en-US" dirty="0"/>
                        <a:t>Special Program Name</a:t>
                      </a:r>
                    </a:p>
                  </a:txBody>
                  <a:tcPr/>
                </a:tc>
                <a:tc>
                  <a:txBody>
                    <a:bodyPr/>
                    <a:lstStyle/>
                    <a:p>
                      <a:r>
                        <a:rPr lang="en-US" dirty="0"/>
                        <a:t>Rule</a:t>
                      </a:r>
                    </a:p>
                  </a:txBody>
                  <a:tcPr/>
                </a:tc>
                <a:tc>
                  <a:txBody>
                    <a:bodyPr/>
                    <a:lstStyle/>
                    <a:p>
                      <a:r>
                        <a:rPr lang="en-US" dirty="0"/>
                        <a:t>Rate Code</a:t>
                      </a:r>
                    </a:p>
                  </a:txBody>
                  <a:tcPr/>
                </a:tc>
                <a:tc>
                  <a:txBody>
                    <a:bodyPr/>
                    <a:lstStyle/>
                    <a:p>
                      <a:r>
                        <a:rPr lang="en-US" dirty="0"/>
                        <a:t>Site Code</a:t>
                      </a:r>
                    </a:p>
                  </a:txBody>
                  <a:tcPr/>
                </a:tc>
                <a:extLst>
                  <a:ext uri="{0D108BD9-81ED-4DB2-BD59-A6C34878D82A}">
                    <a16:rowId xmlns:a16="http://schemas.microsoft.com/office/drawing/2014/main" val="937891230"/>
                  </a:ext>
                </a:extLst>
              </a:tr>
              <a:tr h="370840">
                <a:tc>
                  <a:txBody>
                    <a:bodyPr/>
                    <a:lstStyle/>
                    <a:p>
                      <a:r>
                        <a:rPr lang="en-US" dirty="0"/>
                        <a:t>FIB</a:t>
                      </a:r>
                    </a:p>
                  </a:txBody>
                  <a:tcPr/>
                </a:tc>
                <a:tc>
                  <a:txBody>
                    <a:bodyPr/>
                    <a:lstStyle/>
                    <a:p>
                      <a:r>
                        <a:rPr lang="en-US" dirty="0"/>
                        <a:t>INDIAN SCHOOL OF BUSINESS</a:t>
                      </a:r>
                    </a:p>
                  </a:txBody>
                  <a:tcPr/>
                </a:tc>
                <a:tc>
                  <a:txBody>
                    <a:bodyPr/>
                    <a:lstStyle/>
                    <a:p>
                      <a:r>
                        <a:rPr lang="en-US" dirty="0"/>
                        <a:t>use RATE = ‘FREE’ and SITE CODE</a:t>
                      </a:r>
                    </a:p>
                  </a:txBody>
                  <a:tcPr/>
                </a:tc>
                <a:tc>
                  <a:txBody>
                    <a:bodyPr/>
                    <a:lstStyle/>
                    <a:p>
                      <a:r>
                        <a:rPr lang="en-US" dirty="0"/>
                        <a:t>FREE</a:t>
                      </a:r>
                    </a:p>
                  </a:txBody>
                  <a:tcPr/>
                </a:tc>
                <a:tc>
                  <a:txBody>
                    <a:bodyPr/>
                    <a:lstStyle/>
                    <a:p>
                      <a:r>
                        <a:rPr lang="en-US" dirty="0"/>
                        <a:t>FIB</a:t>
                      </a:r>
                    </a:p>
                  </a:txBody>
                  <a:tcPr/>
                </a:tc>
                <a:extLst>
                  <a:ext uri="{0D108BD9-81ED-4DB2-BD59-A6C34878D82A}">
                    <a16:rowId xmlns:a16="http://schemas.microsoft.com/office/drawing/2014/main" val="653749491"/>
                  </a:ext>
                </a:extLst>
              </a:tr>
              <a:tr h="370840">
                <a:tc>
                  <a:txBody>
                    <a:bodyPr/>
                    <a:lstStyle/>
                    <a:p>
                      <a:r>
                        <a:rPr lang="en-US" dirty="0"/>
                        <a:t>FLO</a:t>
                      </a:r>
                    </a:p>
                  </a:txBody>
                  <a:tcPr/>
                </a:tc>
                <a:tc>
                  <a:txBody>
                    <a:bodyPr/>
                    <a:lstStyle/>
                    <a:p>
                      <a:r>
                        <a:rPr lang="en-US" dirty="0"/>
                        <a:t>LONDON BUSINESS SCHOOL, U.K.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RATE = ‘FREE’ and SITE CODE</a:t>
                      </a:r>
                    </a:p>
                  </a:txBody>
                  <a:tcPr/>
                </a:tc>
                <a:tc>
                  <a:txBody>
                    <a:bodyPr/>
                    <a:lstStyle/>
                    <a:p>
                      <a:r>
                        <a:rPr lang="en-US" dirty="0"/>
                        <a:t>FREE</a:t>
                      </a:r>
                    </a:p>
                  </a:txBody>
                  <a:tcPr/>
                </a:tc>
                <a:tc>
                  <a:txBody>
                    <a:bodyPr/>
                    <a:lstStyle/>
                    <a:p>
                      <a:r>
                        <a:rPr lang="en-US" dirty="0"/>
                        <a:t>FLO</a:t>
                      </a:r>
                    </a:p>
                  </a:txBody>
                  <a:tcPr/>
                </a:tc>
                <a:extLst>
                  <a:ext uri="{0D108BD9-81ED-4DB2-BD59-A6C34878D82A}">
                    <a16:rowId xmlns:a16="http://schemas.microsoft.com/office/drawing/2014/main" val="3117184749"/>
                  </a:ext>
                </a:extLst>
              </a:tr>
              <a:tr h="370840">
                <a:tc>
                  <a:txBody>
                    <a:bodyPr/>
                    <a:lstStyle/>
                    <a:p>
                      <a:r>
                        <a:rPr lang="en-US" dirty="0"/>
                        <a:t>FST</a:t>
                      </a:r>
                    </a:p>
                  </a:txBody>
                  <a:tcPr/>
                </a:tc>
                <a:tc>
                  <a:txBody>
                    <a:bodyPr/>
                    <a:lstStyle/>
                    <a:p>
                      <a:r>
                        <a:rPr lang="en-US" dirty="0"/>
                        <a:t>STOCKHOLM SCHOOL OF ECONOMICS, SWEDEN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RATE = ‘FREE’ and SITE CODE</a:t>
                      </a:r>
                    </a:p>
                  </a:txBody>
                  <a:tcPr/>
                </a:tc>
                <a:tc>
                  <a:txBody>
                    <a:bodyPr/>
                    <a:lstStyle/>
                    <a:p>
                      <a:r>
                        <a:rPr lang="en-US" dirty="0"/>
                        <a:t>FREE</a:t>
                      </a:r>
                    </a:p>
                  </a:txBody>
                  <a:tcPr/>
                </a:tc>
                <a:tc>
                  <a:txBody>
                    <a:bodyPr/>
                    <a:lstStyle/>
                    <a:p>
                      <a:r>
                        <a:rPr lang="en-US" dirty="0"/>
                        <a:t>FST</a:t>
                      </a:r>
                    </a:p>
                  </a:txBody>
                  <a:tcPr/>
                </a:tc>
                <a:extLst>
                  <a:ext uri="{0D108BD9-81ED-4DB2-BD59-A6C34878D82A}">
                    <a16:rowId xmlns:a16="http://schemas.microsoft.com/office/drawing/2014/main" val="3112663091"/>
                  </a:ext>
                </a:extLst>
              </a:tr>
            </a:tbl>
          </a:graphicData>
        </a:graphic>
      </p:graphicFrame>
    </p:spTree>
    <p:extLst>
      <p:ext uri="{BB962C8B-B14F-4D97-AF65-F5344CB8AC3E}">
        <p14:creationId xmlns:p14="http://schemas.microsoft.com/office/powerpoint/2010/main" val="3127914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3200" b="1" dirty="0">
                <a:solidFill>
                  <a:srgbClr val="000000"/>
                </a:solidFill>
              </a:rPr>
              <a:t>Example 4 using </a:t>
            </a:r>
            <a:r>
              <a:rPr lang="en-US" sz="3200" b="1" dirty="0" err="1">
                <a:solidFill>
                  <a:srgbClr val="000000"/>
                </a:solidFill>
              </a:rPr>
              <a:t>Webi</a:t>
            </a:r>
            <a:r>
              <a:rPr lang="en-US" sz="3200" b="1" dirty="0">
                <a:solidFill>
                  <a:srgbClr val="000000"/>
                </a:solidFill>
              </a:rPr>
              <a:t> to look at programs with the “FREE” rate code</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5" name="Text Placeholder 2">
            <a:extLst>
              <a:ext uri="{FF2B5EF4-FFF2-40B4-BE49-F238E27FC236}">
                <a16:creationId xmlns:a16="http://schemas.microsoft.com/office/drawing/2014/main" id="{B1FE1C2C-0D51-4E75-BB17-E6FD9B051732}"/>
              </a:ext>
            </a:extLst>
          </p:cNvPr>
          <p:cNvSpPr txBox="1">
            <a:spLocks/>
          </p:cNvSpPr>
          <p:nvPr/>
        </p:nvSpPr>
        <p:spPr>
          <a:xfrm>
            <a:off x="783227" y="2120343"/>
            <a:ext cx="10315892" cy="537299"/>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dirty="0"/>
              <a:t>In ST_TERM, filter for Billing Rate = ‘FREE’ and also return the Site codes</a:t>
            </a:r>
          </a:p>
        </p:txBody>
      </p:sp>
      <p:pic>
        <p:nvPicPr>
          <p:cNvPr id="3" name="Picture 2" descr="Graphical user interface, text, application&#10;&#10;Description automatically generated">
            <a:extLst>
              <a:ext uri="{FF2B5EF4-FFF2-40B4-BE49-F238E27FC236}">
                <a16:creationId xmlns:a16="http://schemas.microsoft.com/office/drawing/2014/main" id="{4EBEA7D1-E116-46EA-A65A-DC6023AEE777}"/>
              </a:ext>
            </a:extLst>
          </p:cNvPr>
          <p:cNvPicPr>
            <a:picLocks noChangeAspect="1"/>
          </p:cNvPicPr>
          <p:nvPr/>
        </p:nvPicPr>
        <p:blipFill>
          <a:blip r:embed="rId2"/>
          <a:stretch>
            <a:fillRect/>
          </a:stretch>
        </p:blipFill>
        <p:spPr>
          <a:xfrm>
            <a:off x="529119" y="2666128"/>
            <a:ext cx="4822804" cy="2092452"/>
          </a:xfrm>
          <a:prstGeom prst="rect">
            <a:avLst/>
          </a:prstGeom>
        </p:spPr>
      </p:pic>
      <p:pic>
        <p:nvPicPr>
          <p:cNvPr id="6" name="Picture 5" descr="Table&#10;&#10;Description automatically generated">
            <a:extLst>
              <a:ext uri="{FF2B5EF4-FFF2-40B4-BE49-F238E27FC236}">
                <a16:creationId xmlns:a16="http://schemas.microsoft.com/office/drawing/2014/main" id="{FE6C789E-2E94-42D0-8293-D6733B424695}"/>
              </a:ext>
            </a:extLst>
          </p:cNvPr>
          <p:cNvPicPr>
            <a:picLocks noChangeAspect="1"/>
          </p:cNvPicPr>
          <p:nvPr/>
        </p:nvPicPr>
        <p:blipFill>
          <a:blip r:embed="rId3"/>
          <a:stretch>
            <a:fillRect/>
          </a:stretch>
        </p:blipFill>
        <p:spPr>
          <a:xfrm>
            <a:off x="5171231" y="4384475"/>
            <a:ext cx="6672341" cy="1171739"/>
          </a:xfrm>
          <a:prstGeom prst="rect">
            <a:avLst/>
          </a:prstGeom>
        </p:spPr>
      </p:pic>
    </p:spTree>
    <p:extLst>
      <p:ext uri="{BB962C8B-B14F-4D97-AF65-F5344CB8AC3E}">
        <p14:creationId xmlns:p14="http://schemas.microsoft.com/office/powerpoint/2010/main" val="490623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400" b="1" dirty="0">
                <a:solidFill>
                  <a:srgbClr val="000000"/>
                </a:solidFill>
              </a:rPr>
              <a:t>Mapping example 5</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54AAA039-685D-4B7C-B1FC-B519168D4307}"/>
              </a:ext>
            </a:extLst>
          </p:cNvPr>
          <p:cNvSpPr txBox="1"/>
          <p:nvPr/>
        </p:nvSpPr>
        <p:spPr>
          <a:xfrm>
            <a:off x="843700" y="1856537"/>
            <a:ext cx="6136848" cy="400110"/>
          </a:xfrm>
          <a:prstGeom prst="rect">
            <a:avLst/>
          </a:prstGeom>
          <a:noFill/>
        </p:spPr>
        <p:txBody>
          <a:bodyPr wrap="square">
            <a:spAutoFit/>
          </a:bodyPr>
          <a:lstStyle/>
          <a:p>
            <a:r>
              <a:rPr lang="en-US" sz="2000" dirty="0"/>
              <a:t>Wharton Executive program</a:t>
            </a:r>
          </a:p>
        </p:txBody>
      </p:sp>
      <p:sp>
        <p:nvSpPr>
          <p:cNvPr id="10" name="TextBox 9">
            <a:extLst>
              <a:ext uri="{FF2B5EF4-FFF2-40B4-BE49-F238E27FC236}">
                <a16:creationId xmlns:a16="http://schemas.microsoft.com/office/drawing/2014/main" id="{A1BC9CFE-5D71-4D41-918B-0B7ED83A2F5F}"/>
              </a:ext>
            </a:extLst>
          </p:cNvPr>
          <p:cNvSpPr txBox="1"/>
          <p:nvPr/>
        </p:nvSpPr>
        <p:spPr>
          <a:xfrm>
            <a:off x="1319754" y="5432923"/>
            <a:ext cx="10325427" cy="830997"/>
          </a:xfrm>
          <a:prstGeom prst="rect">
            <a:avLst/>
          </a:prstGeom>
          <a:noFill/>
        </p:spPr>
        <p:txBody>
          <a:bodyPr wrap="square" rtlCol="0">
            <a:spAutoFit/>
          </a:bodyPr>
          <a:lstStyle/>
          <a:p>
            <a:pPr marL="342900" indent="-342900">
              <a:buFont typeface="+mj-lt"/>
              <a:buAutoNum type="arabicPeriod"/>
            </a:pPr>
            <a:r>
              <a:rPr lang="en-US" sz="1600" dirty="0"/>
              <a:t>Students can have only one program code per curriculum per term. Program is found in ST_TERM (primary program), ST_DEGREE_TERM, ST_DEGREE_PURSUAL, and ST_DEGREE_OUTCOME. </a:t>
            </a:r>
          </a:p>
          <a:p>
            <a:pPr marL="342900" indent="-342900">
              <a:buFont typeface="+mj-lt"/>
              <a:buAutoNum type="arabicPeriod"/>
            </a:pPr>
            <a:r>
              <a:rPr lang="en-US" sz="1600" dirty="0"/>
              <a:t>Students can have multiple cohorts per term. Cohort is found in ST_COHORT.</a:t>
            </a:r>
          </a:p>
        </p:txBody>
      </p:sp>
      <p:graphicFrame>
        <p:nvGraphicFramePr>
          <p:cNvPr id="5" name="Table 10">
            <a:extLst>
              <a:ext uri="{FF2B5EF4-FFF2-40B4-BE49-F238E27FC236}">
                <a16:creationId xmlns:a16="http://schemas.microsoft.com/office/drawing/2014/main" id="{17923D3E-9355-415B-9A88-F7090F62B80C}"/>
              </a:ext>
            </a:extLst>
          </p:cNvPr>
          <p:cNvGraphicFramePr>
            <a:graphicFrameLocks noGrp="1"/>
          </p:cNvGraphicFramePr>
          <p:nvPr>
            <p:extLst>
              <p:ext uri="{D42A27DB-BD31-4B8C-83A1-F6EECF244321}">
                <p14:modId xmlns:p14="http://schemas.microsoft.com/office/powerpoint/2010/main" val="4193603726"/>
              </p:ext>
            </p:extLst>
          </p:nvPr>
        </p:nvGraphicFramePr>
        <p:xfrm>
          <a:off x="1215824" y="2268604"/>
          <a:ext cx="10429357" cy="2895600"/>
        </p:xfrm>
        <a:graphic>
          <a:graphicData uri="http://schemas.openxmlformats.org/drawingml/2006/table">
            <a:tbl>
              <a:tblPr firstRow="1" bandRow="1">
                <a:tableStyleId>{69CF1AB2-1976-4502-BF36-3FF5EA218861}</a:tableStyleId>
              </a:tblPr>
              <a:tblGrid>
                <a:gridCol w="1625600">
                  <a:extLst>
                    <a:ext uri="{9D8B030D-6E8A-4147-A177-3AD203B41FA5}">
                      <a16:colId xmlns:a16="http://schemas.microsoft.com/office/drawing/2014/main" val="1943098390"/>
                    </a:ext>
                  </a:extLst>
                </a:gridCol>
                <a:gridCol w="1625600">
                  <a:extLst>
                    <a:ext uri="{9D8B030D-6E8A-4147-A177-3AD203B41FA5}">
                      <a16:colId xmlns:a16="http://schemas.microsoft.com/office/drawing/2014/main" val="240840063"/>
                    </a:ext>
                  </a:extLst>
                </a:gridCol>
                <a:gridCol w="3690678">
                  <a:extLst>
                    <a:ext uri="{9D8B030D-6E8A-4147-A177-3AD203B41FA5}">
                      <a16:colId xmlns:a16="http://schemas.microsoft.com/office/drawing/2014/main" val="3737435763"/>
                    </a:ext>
                  </a:extLst>
                </a:gridCol>
                <a:gridCol w="1733107">
                  <a:extLst>
                    <a:ext uri="{9D8B030D-6E8A-4147-A177-3AD203B41FA5}">
                      <a16:colId xmlns:a16="http://schemas.microsoft.com/office/drawing/2014/main" val="293165363"/>
                    </a:ext>
                  </a:extLst>
                </a:gridCol>
                <a:gridCol w="1754372">
                  <a:extLst>
                    <a:ext uri="{9D8B030D-6E8A-4147-A177-3AD203B41FA5}">
                      <a16:colId xmlns:a16="http://schemas.microsoft.com/office/drawing/2014/main" val="1334012819"/>
                    </a:ext>
                  </a:extLst>
                </a:gridCol>
              </a:tblGrid>
              <a:tr h="370840">
                <a:tc>
                  <a:txBody>
                    <a:bodyPr/>
                    <a:lstStyle/>
                    <a:p>
                      <a:r>
                        <a:rPr lang="en-US" sz="1600" dirty="0"/>
                        <a:t>Special Program Code</a:t>
                      </a:r>
                    </a:p>
                  </a:txBody>
                  <a:tcPr/>
                </a:tc>
                <a:tc>
                  <a:txBody>
                    <a:bodyPr/>
                    <a:lstStyle/>
                    <a:p>
                      <a:r>
                        <a:rPr lang="en-US" sz="1600" dirty="0"/>
                        <a:t>Special Program Name</a:t>
                      </a:r>
                    </a:p>
                  </a:txBody>
                  <a:tcPr/>
                </a:tc>
                <a:tc>
                  <a:txBody>
                    <a:bodyPr/>
                    <a:lstStyle/>
                    <a:p>
                      <a:r>
                        <a:rPr lang="en-US" sz="1600" dirty="0"/>
                        <a:t>Rule</a:t>
                      </a:r>
                    </a:p>
                  </a:txBody>
                  <a:tcPr/>
                </a:tc>
                <a:tc>
                  <a:txBody>
                    <a:bodyPr/>
                    <a:lstStyle/>
                    <a:p>
                      <a:r>
                        <a:rPr lang="en-US" sz="1600" dirty="0"/>
                        <a:t>Cohort Code</a:t>
                      </a:r>
                    </a:p>
                  </a:txBody>
                  <a:tcPr/>
                </a:tc>
                <a:tc>
                  <a:txBody>
                    <a:bodyPr/>
                    <a:lstStyle/>
                    <a:p>
                      <a:r>
                        <a:rPr lang="en-US" sz="1600" dirty="0"/>
                        <a:t>Program Code</a:t>
                      </a:r>
                    </a:p>
                  </a:txBody>
                  <a:tcPr/>
                </a:tc>
                <a:extLst>
                  <a:ext uri="{0D108BD9-81ED-4DB2-BD59-A6C34878D82A}">
                    <a16:rowId xmlns:a16="http://schemas.microsoft.com/office/drawing/2014/main" val="531810316"/>
                  </a:ext>
                </a:extLst>
              </a:tr>
              <a:tr h="370840">
                <a:tc>
                  <a:txBody>
                    <a:bodyPr/>
                    <a:lstStyle/>
                    <a:p>
                      <a:r>
                        <a:rPr lang="en-US" sz="1600" dirty="0"/>
                        <a:t>WWE</a:t>
                      </a:r>
                    </a:p>
                  </a:txBody>
                  <a:tcPr/>
                </a:tc>
                <a:tc>
                  <a:txBody>
                    <a:bodyPr/>
                    <a:lstStyle/>
                    <a:p>
                      <a:r>
                        <a:rPr lang="en-US" sz="1600" dirty="0"/>
                        <a:t>WHARTON WEST EVEN</a:t>
                      </a:r>
                    </a:p>
                  </a:txBody>
                  <a:tcPr/>
                </a:tc>
                <a:tc>
                  <a:txBody>
                    <a:bodyPr/>
                    <a:lstStyle/>
                    <a:p>
                      <a:r>
                        <a:rPr lang="en-US" sz="1600" dirty="0"/>
                        <a:t>use COHORT CODE and PROGRAM CODE</a:t>
                      </a:r>
                    </a:p>
                  </a:txBody>
                  <a:tcPr/>
                </a:tc>
                <a:tc>
                  <a:txBody>
                    <a:bodyPr/>
                    <a:lstStyle/>
                    <a:p>
                      <a:r>
                        <a:rPr lang="en-US" sz="1600" dirty="0"/>
                        <a:t>WEMBAEVEN</a:t>
                      </a:r>
                    </a:p>
                  </a:txBody>
                  <a:tcPr/>
                </a:tc>
                <a:tc>
                  <a:txBody>
                    <a:bodyPr/>
                    <a:lstStyle/>
                    <a:p>
                      <a:r>
                        <a:rPr lang="en-US" sz="1600" dirty="0"/>
                        <a:t>WX_MBA_SFO</a:t>
                      </a:r>
                    </a:p>
                  </a:txBody>
                  <a:tcPr/>
                </a:tc>
                <a:extLst>
                  <a:ext uri="{0D108BD9-81ED-4DB2-BD59-A6C34878D82A}">
                    <a16:rowId xmlns:a16="http://schemas.microsoft.com/office/drawing/2014/main" val="286036518"/>
                  </a:ext>
                </a:extLst>
              </a:tr>
              <a:tr h="370840">
                <a:tc>
                  <a:txBody>
                    <a:bodyPr/>
                    <a:lstStyle/>
                    <a:p>
                      <a:r>
                        <a:rPr lang="en-US" sz="1600" dirty="0"/>
                        <a:t>WWO</a:t>
                      </a:r>
                    </a:p>
                  </a:txBody>
                  <a:tcPr/>
                </a:tc>
                <a:tc>
                  <a:txBody>
                    <a:bodyPr/>
                    <a:lstStyle/>
                    <a:p>
                      <a:r>
                        <a:rPr lang="en-US" sz="1600" dirty="0"/>
                        <a:t>WHARTON WEST ODD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use COHORT CODE and PROGRAM CODE</a:t>
                      </a:r>
                    </a:p>
                  </a:txBody>
                  <a:tcPr/>
                </a:tc>
                <a:tc>
                  <a:txBody>
                    <a:bodyPr/>
                    <a:lstStyle/>
                    <a:p>
                      <a:r>
                        <a:rPr lang="en-US" sz="1600" dirty="0"/>
                        <a:t>WEMBAODD</a:t>
                      </a:r>
                    </a:p>
                  </a:txBody>
                  <a:tcPr/>
                </a:tc>
                <a:tc>
                  <a:txBody>
                    <a:bodyPr/>
                    <a:lstStyle/>
                    <a:p>
                      <a:r>
                        <a:rPr lang="en-US" sz="1600" dirty="0"/>
                        <a:t>WX_MBA_SFO</a:t>
                      </a:r>
                    </a:p>
                  </a:txBody>
                  <a:tcPr/>
                </a:tc>
                <a:extLst>
                  <a:ext uri="{0D108BD9-81ED-4DB2-BD59-A6C34878D82A}">
                    <a16:rowId xmlns:a16="http://schemas.microsoft.com/office/drawing/2014/main" val="2461412667"/>
                  </a:ext>
                </a:extLst>
              </a:tr>
              <a:tr h="370840">
                <a:tc>
                  <a:txBody>
                    <a:bodyPr/>
                    <a:lstStyle/>
                    <a:p>
                      <a:r>
                        <a:rPr lang="en-US" sz="1600" dirty="0"/>
                        <a:t>WEE</a:t>
                      </a:r>
                    </a:p>
                  </a:txBody>
                  <a:tcPr/>
                </a:tc>
                <a:tc>
                  <a:txBody>
                    <a:bodyPr/>
                    <a:lstStyle/>
                    <a:p>
                      <a:r>
                        <a:rPr lang="en-US" sz="1600" dirty="0"/>
                        <a:t>WHARTON EAST EVEN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use COHORT CODE and PROGRAM CODE</a:t>
                      </a:r>
                    </a:p>
                  </a:txBody>
                  <a:tcPr/>
                </a:tc>
                <a:tc>
                  <a:txBody>
                    <a:bodyPr/>
                    <a:lstStyle/>
                    <a:p>
                      <a:r>
                        <a:rPr lang="en-US" sz="1600" dirty="0"/>
                        <a:t>WEMBAEVEN</a:t>
                      </a:r>
                    </a:p>
                  </a:txBody>
                  <a:tcPr/>
                </a:tc>
                <a:tc>
                  <a:txBody>
                    <a:bodyPr/>
                    <a:lstStyle/>
                    <a:p>
                      <a:r>
                        <a:rPr lang="en-US" sz="1600" dirty="0"/>
                        <a:t>WX_MBA_PHL</a:t>
                      </a:r>
                    </a:p>
                  </a:txBody>
                  <a:tcPr/>
                </a:tc>
                <a:extLst>
                  <a:ext uri="{0D108BD9-81ED-4DB2-BD59-A6C34878D82A}">
                    <a16:rowId xmlns:a16="http://schemas.microsoft.com/office/drawing/2014/main" val="2177429641"/>
                  </a:ext>
                </a:extLst>
              </a:tr>
              <a:tr h="370840">
                <a:tc>
                  <a:txBody>
                    <a:bodyPr/>
                    <a:lstStyle/>
                    <a:p>
                      <a:r>
                        <a:rPr lang="en-US" sz="1600" dirty="0"/>
                        <a:t>WEO</a:t>
                      </a:r>
                    </a:p>
                  </a:txBody>
                  <a:tcPr/>
                </a:tc>
                <a:tc>
                  <a:txBody>
                    <a:bodyPr/>
                    <a:lstStyle/>
                    <a:p>
                      <a:r>
                        <a:rPr lang="en-US" sz="1600" dirty="0"/>
                        <a:t>WHARTON EAST ODD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use COHORT CODE and PROGRAM CODE</a:t>
                      </a:r>
                    </a:p>
                  </a:txBody>
                  <a:tcPr/>
                </a:tc>
                <a:tc>
                  <a:txBody>
                    <a:bodyPr/>
                    <a:lstStyle/>
                    <a:p>
                      <a:r>
                        <a:rPr lang="en-US" sz="1600" dirty="0"/>
                        <a:t>WEMBEODD</a:t>
                      </a:r>
                    </a:p>
                  </a:txBody>
                  <a:tcPr/>
                </a:tc>
                <a:tc>
                  <a:txBody>
                    <a:bodyPr/>
                    <a:lstStyle/>
                    <a:p>
                      <a:r>
                        <a:rPr lang="en-US" sz="1600" dirty="0"/>
                        <a:t>WX_MBA_PHL</a:t>
                      </a:r>
                    </a:p>
                  </a:txBody>
                  <a:tcPr/>
                </a:tc>
                <a:extLst>
                  <a:ext uri="{0D108BD9-81ED-4DB2-BD59-A6C34878D82A}">
                    <a16:rowId xmlns:a16="http://schemas.microsoft.com/office/drawing/2014/main" val="4180546589"/>
                  </a:ext>
                </a:extLst>
              </a:tr>
            </a:tbl>
          </a:graphicData>
        </a:graphic>
      </p:graphicFrame>
    </p:spTree>
    <p:extLst>
      <p:ext uri="{BB962C8B-B14F-4D97-AF65-F5344CB8AC3E}">
        <p14:creationId xmlns:p14="http://schemas.microsoft.com/office/powerpoint/2010/main" val="1104554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000" b="1" dirty="0">
                <a:solidFill>
                  <a:srgbClr val="000000"/>
                </a:solidFill>
              </a:rPr>
              <a:t>Example 5 using </a:t>
            </a:r>
            <a:r>
              <a:rPr lang="en-US" sz="4000" b="1" dirty="0" err="1">
                <a:solidFill>
                  <a:srgbClr val="000000"/>
                </a:solidFill>
              </a:rPr>
              <a:t>Webi</a:t>
            </a:r>
            <a:r>
              <a:rPr lang="en-US" sz="4000" b="1" dirty="0">
                <a:solidFill>
                  <a:srgbClr val="000000"/>
                </a:solidFill>
              </a:rPr>
              <a:t> to look at </a:t>
            </a:r>
            <a:r>
              <a:rPr lang="en-US" sz="4000" b="1" dirty="0" err="1">
                <a:solidFill>
                  <a:srgbClr val="000000"/>
                </a:solidFill>
              </a:rPr>
              <a:t>Wh</a:t>
            </a:r>
            <a:r>
              <a:rPr lang="en-US" sz="4000" b="1" dirty="0">
                <a:solidFill>
                  <a:srgbClr val="000000"/>
                </a:solidFill>
              </a:rPr>
              <a:t> Exec programs</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5" name="Content Placeholder 2">
            <a:extLst>
              <a:ext uri="{FF2B5EF4-FFF2-40B4-BE49-F238E27FC236}">
                <a16:creationId xmlns:a16="http://schemas.microsoft.com/office/drawing/2014/main" id="{D9285E99-C962-4D10-8C72-A659A095D8EB}"/>
              </a:ext>
            </a:extLst>
          </p:cNvPr>
          <p:cNvSpPr txBox="1">
            <a:spLocks/>
          </p:cNvSpPr>
          <p:nvPr/>
        </p:nvSpPr>
        <p:spPr>
          <a:xfrm>
            <a:off x="838200" y="2154123"/>
            <a:ext cx="3296920" cy="375888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b="1" dirty="0"/>
              <a:t>Filter for Cohorts starting with WEMBA</a:t>
            </a:r>
            <a:endParaRPr lang="en-US" dirty="0"/>
          </a:p>
          <a:p>
            <a:endParaRPr lang="en-US" b="1" dirty="0"/>
          </a:p>
          <a:p>
            <a:endParaRPr lang="en-US" b="1" dirty="0"/>
          </a:p>
          <a:p>
            <a:r>
              <a:rPr lang="en-US" b="1" dirty="0"/>
              <a:t>Filter for Programs starting with WX_MBA</a:t>
            </a:r>
          </a:p>
        </p:txBody>
      </p:sp>
      <p:pic>
        <p:nvPicPr>
          <p:cNvPr id="6" name="Content Placeholder 9">
            <a:extLst>
              <a:ext uri="{FF2B5EF4-FFF2-40B4-BE49-F238E27FC236}">
                <a16:creationId xmlns:a16="http://schemas.microsoft.com/office/drawing/2014/main" id="{539C4B84-9DF1-45EC-9F71-018546D43D5E}"/>
              </a:ext>
            </a:extLst>
          </p:cNvPr>
          <p:cNvPicPr>
            <a:picLocks noChangeAspect="1"/>
          </p:cNvPicPr>
          <p:nvPr/>
        </p:nvPicPr>
        <p:blipFill>
          <a:blip r:embed="rId2"/>
          <a:stretch>
            <a:fillRect/>
          </a:stretch>
        </p:blipFill>
        <p:spPr>
          <a:xfrm>
            <a:off x="4123149" y="2225244"/>
            <a:ext cx="7230651" cy="2356417"/>
          </a:xfrm>
          <a:prstGeom prst="rect">
            <a:avLst/>
          </a:prstGeom>
        </p:spPr>
      </p:pic>
      <p:sp>
        <p:nvSpPr>
          <p:cNvPr id="2" name="TextBox 1">
            <a:extLst>
              <a:ext uri="{FF2B5EF4-FFF2-40B4-BE49-F238E27FC236}">
                <a16:creationId xmlns:a16="http://schemas.microsoft.com/office/drawing/2014/main" id="{9195B681-71F9-4285-8CFC-0FF8570AE4BB}"/>
              </a:ext>
            </a:extLst>
          </p:cNvPr>
          <p:cNvSpPr txBox="1"/>
          <p:nvPr/>
        </p:nvSpPr>
        <p:spPr>
          <a:xfrm>
            <a:off x="1573619" y="5465135"/>
            <a:ext cx="9502986" cy="369332"/>
          </a:xfrm>
          <a:prstGeom prst="rect">
            <a:avLst/>
          </a:prstGeom>
          <a:noFill/>
        </p:spPr>
        <p:txBody>
          <a:bodyPr wrap="none" rtlCol="0">
            <a:spAutoFit/>
          </a:bodyPr>
          <a:lstStyle/>
          <a:p>
            <a:r>
              <a:rPr lang="en-US" dirty="0"/>
              <a:t>This is just one example of looking at Wharton Executive programs. See next slide for other options.</a:t>
            </a:r>
          </a:p>
        </p:txBody>
      </p:sp>
    </p:spTree>
    <p:extLst>
      <p:ext uri="{BB962C8B-B14F-4D97-AF65-F5344CB8AC3E}">
        <p14:creationId xmlns:p14="http://schemas.microsoft.com/office/powerpoint/2010/main" val="240610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3200" dirty="0"/>
              <a:t>Wharton Executive program, continued</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pic>
        <p:nvPicPr>
          <p:cNvPr id="5" name="Content Placeholder 8">
            <a:extLst>
              <a:ext uri="{FF2B5EF4-FFF2-40B4-BE49-F238E27FC236}">
                <a16:creationId xmlns:a16="http://schemas.microsoft.com/office/drawing/2014/main" id="{3E9E11BB-579B-4C57-B0D7-0D9C87FE908B}"/>
              </a:ext>
            </a:extLst>
          </p:cNvPr>
          <p:cNvPicPr>
            <a:picLocks noChangeAspect="1"/>
          </p:cNvPicPr>
          <p:nvPr/>
        </p:nvPicPr>
        <p:blipFill>
          <a:blip r:embed="rId2"/>
          <a:stretch>
            <a:fillRect/>
          </a:stretch>
        </p:blipFill>
        <p:spPr>
          <a:xfrm>
            <a:off x="933483" y="1981200"/>
            <a:ext cx="10420318" cy="2688547"/>
          </a:xfrm>
          <a:prstGeom prst="rect">
            <a:avLst/>
          </a:prstGeom>
        </p:spPr>
      </p:pic>
      <p:sp>
        <p:nvSpPr>
          <p:cNvPr id="6" name="TextBox 5">
            <a:extLst>
              <a:ext uri="{FF2B5EF4-FFF2-40B4-BE49-F238E27FC236}">
                <a16:creationId xmlns:a16="http://schemas.microsoft.com/office/drawing/2014/main" id="{31606D9E-1887-4CD7-AA17-BF7582107B72}"/>
              </a:ext>
            </a:extLst>
          </p:cNvPr>
          <p:cNvSpPr txBox="1"/>
          <p:nvPr/>
        </p:nvSpPr>
        <p:spPr>
          <a:xfrm>
            <a:off x="933483" y="4901608"/>
            <a:ext cx="11017511" cy="923330"/>
          </a:xfrm>
          <a:prstGeom prst="rect">
            <a:avLst/>
          </a:prstGeom>
          <a:noFill/>
        </p:spPr>
        <p:txBody>
          <a:bodyPr wrap="square" rtlCol="0">
            <a:spAutoFit/>
          </a:bodyPr>
          <a:lstStyle/>
          <a:p>
            <a:r>
              <a:rPr lang="en-US" dirty="0"/>
              <a:t>The above is the result of filtering on cohorts like ‘WEMBA%’.  You can also filter for Cohorts ending in ODD or EVEN, Or: filter for Programs ending in _PHL or _SFO, if you are looking for a particular campus,</a:t>
            </a:r>
          </a:p>
          <a:p>
            <a:r>
              <a:rPr lang="en-US" dirty="0"/>
              <a:t>Or: filter for a specific Program code, if that’s what you need…</a:t>
            </a:r>
          </a:p>
        </p:txBody>
      </p:sp>
    </p:spTree>
    <p:extLst>
      <p:ext uri="{BB962C8B-B14F-4D97-AF65-F5344CB8AC3E}">
        <p14:creationId xmlns:p14="http://schemas.microsoft.com/office/powerpoint/2010/main" val="3407649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AUGUST 12, 2021</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Tree>
    <p:extLst>
      <p:ext uri="{BB962C8B-B14F-4D97-AF65-F5344CB8AC3E}">
        <p14:creationId xmlns:p14="http://schemas.microsoft.com/office/powerpoint/2010/main" val="1101811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kumimoji="0" lang="en-US" sz="4400" b="1" i="0" u="none" strike="noStrike" kern="1200" cap="none" spc="-50" normalizeH="0" baseline="0" noProof="0" dirty="0">
                <a:ln>
                  <a:noFill/>
                </a:ln>
                <a:solidFill>
                  <a:srgbClr val="000000"/>
                </a:solidFill>
                <a:effectLst/>
                <a:uLnTx/>
                <a:uFillTx/>
                <a:latin typeface="Calibri Light" panose="020F0302020204030204"/>
                <a:ea typeface="+mj-ea"/>
                <a:cs typeface="+mj-cs"/>
              </a:rPr>
              <a:t>Mapping example 6</a:t>
            </a:r>
            <a:endParaRPr lang="en-US" sz="3200" b="1" dirty="0">
              <a:solidFill>
                <a:srgbClr val="000000"/>
              </a:solidFill>
            </a:endParaRP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5" name="Text Placeholder 2">
            <a:extLst>
              <a:ext uri="{FF2B5EF4-FFF2-40B4-BE49-F238E27FC236}">
                <a16:creationId xmlns:a16="http://schemas.microsoft.com/office/drawing/2014/main" id="{B1FE1C2C-0D51-4E75-BB17-E6FD9B051732}"/>
              </a:ext>
            </a:extLst>
          </p:cNvPr>
          <p:cNvSpPr txBox="1">
            <a:spLocks/>
          </p:cNvSpPr>
          <p:nvPr/>
        </p:nvSpPr>
        <p:spPr>
          <a:xfrm>
            <a:off x="716437" y="1887253"/>
            <a:ext cx="10315892" cy="3966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i="1" dirty="0"/>
              <a:t>Special Program “T” and “X” codes </a:t>
            </a:r>
            <a:endParaRPr lang="en-US" dirty="0"/>
          </a:p>
        </p:txBody>
      </p:sp>
      <p:graphicFrame>
        <p:nvGraphicFramePr>
          <p:cNvPr id="11" name="Table 11">
            <a:extLst>
              <a:ext uri="{FF2B5EF4-FFF2-40B4-BE49-F238E27FC236}">
                <a16:creationId xmlns:a16="http://schemas.microsoft.com/office/drawing/2014/main" id="{11715F6E-2B45-4D44-B39A-436F2E73DF98}"/>
              </a:ext>
            </a:extLst>
          </p:cNvPr>
          <p:cNvGraphicFramePr>
            <a:graphicFrameLocks noGrp="1"/>
          </p:cNvGraphicFramePr>
          <p:nvPr>
            <p:extLst>
              <p:ext uri="{D42A27DB-BD31-4B8C-83A1-F6EECF244321}">
                <p14:modId xmlns:p14="http://schemas.microsoft.com/office/powerpoint/2010/main" val="2268315207"/>
              </p:ext>
            </p:extLst>
          </p:nvPr>
        </p:nvGraphicFramePr>
        <p:xfrm>
          <a:off x="1854292" y="2391948"/>
          <a:ext cx="8842061" cy="2123440"/>
        </p:xfrm>
        <a:graphic>
          <a:graphicData uri="http://schemas.openxmlformats.org/drawingml/2006/table">
            <a:tbl>
              <a:tblPr firstRow="1" bandRow="1">
                <a:tableStyleId>{69CF1AB2-1976-4502-BF36-3FF5EA218861}</a:tableStyleId>
              </a:tblPr>
              <a:tblGrid>
                <a:gridCol w="1944576">
                  <a:extLst>
                    <a:ext uri="{9D8B030D-6E8A-4147-A177-3AD203B41FA5}">
                      <a16:colId xmlns:a16="http://schemas.microsoft.com/office/drawing/2014/main" val="3838379580"/>
                    </a:ext>
                  </a:extLst>
                </a:gridCol>
                <a:gridCol w="5238806">
                  <a:extLst>
                    <a:ext uri="{9D8B030D-6E8A-4147-A177-3AD203B41FA5}">
                      <a16:colId xmlns:a16="http://schemas.microsoft.com/office/drawing/2014/main" val="172535871"/>
                    </a:ext>
                  </a:extLst>
                </a:gridCol>
                <a:gridCol w="1658679">
                  <a:extLst>
                    <a:ext uri="{9D8B030D-6E8A-4147-A177-3AD203B41FA5}">
                      <a16:colId xmlns:a16="http://schemas.microsoft.com/office/drawing/2014/main" val="1691085663"/>
                    </a:ext>
                  </a:extLst>
                </a:gridCol>
              </a:tblGrid>
              <a:tr h="370840">
                <a:tc>
                  <a:txBody>
                    <a:bodyPr/>
                    <a:lstStyle/>
                    <a:p>
                      <a:r>
                        <a:rPr lang="en-US" dirty="0"/>
                        <a:t>Special Program Code</a:t>
                      </a:r>
                    </a:p>
                  </a:txBody>
                  <a:tcPr/>
                </a:tc>
                <a:tc>
                  <a:txBody>
                    <a:bodyPr/>
                    <a:lstStyle/>
                    <a:p>
                      <a:r>
                        <a:rPr lang="en-US" dirty="0"/>
                        <a:t>Special Program Name</a:t>
                      </a:r>
                    </a:p>
                  </a:txBody>
                  <a:tcPr/>
                </a:tc>
                <a:tc>
                  <a:txBody>
                    <a:bodyPr/>
                    <a:lstStyle/>
                    <a:p>
                      <a:r>
                        <a:rPr lang="en-US" dirty="0"/>
                        <a:t>Rule</a:t>
                      </a:r>
                    </a:p>
                  </a:txBody>
                  <a:tcPr/>
                </a:tc>
                <a:extLst>
                  <a:ext uri="{0D108BD9-81ED-4DB2-BD59-A6C34878D82A}">
                    <a16:rowId xmlns:a16="http://schemas.microsoft.com/office/drawing/2014/main" val="1138048248"/>
                  </a:ext>
                </a:extLst>
              </a:tr>
              <a:tr h="370840">
                <a:tc>
                  <a:txBody>
                    <a:bodyPr/>
                    <a:lstStyle/>
                    <a:p>
                      <a:r>
                        <a:rPr lang="en-US" dirty="0"/>
                        <a:t>TND</a:t>
                      </a:r>
                    </a:p>
                  </a:txBody>
                  <a:tcPr/>
                </a:tc>
                <a:tc>
                  <a:txBody>
                    <a:bodyPr/>
                    <a:lstStyle/>
                    <a:p>
                      <a:r>
                        <a:rPr lang="en-US" dirty="0"/>
                        <a:t>NUR – NURSING ONLINE DNP PROGRAM</a:t>
                      </a:r>
                    </a:p>
                  </a:txBody>
                  <a:tcPr/>
                </a:tc>
                <a:tc>
                  <a:txBody>
                    <a:bodyPr/>
                    <a:lstStyle/>
                    <a:p>
                      <a:r>
                        <a:rPr lang="en-US" dirty="0"/>
                        <a:t>Not mapped</a:t>
                      </a:r>
                    </a:p>
                  </a:txBody>
                  <a:tcPr/>
                </a:tc>
                <a:extLst>
                  <a:ext uri="{0D108BD9-81ED-4DB2-BD59-A6C34878D82A}">
                    <a16:rowId xmlns:a16="http://schemas.microsoft.com/office/drawing/2014/main" val="2662745425"/>
                  </a:ext>
                </a:extLst>
              </a:tr>
              <a:tr h="370840">
                <a:tc>
                  <a:txBody>
                    <a:bodyPr/>
                    <a:lstStyle/>
                    <a:p>
                      <a:r>
                        <a:rPr lang="en-US" dirty="0"/>
                        <a:t>TNM</a:t>
                      </a:r>
                    </a:p>
                  </a:txBody>
                  <a:tcPr/>
                </a:tc>
                <a:tc>
                  <a:txBody>
                    <a:bodyPr/>
                    <a:lstStyle/>
                    <a:p>
                      <a:r>
                        <a:rPr lang="en-US" dirty="0"/>
                        <a:t>WHARTON NO MAJOR CERTIFICATE PROGRAM</a:t>
                      </a:r>
                    </a:p>
                  </a:txBody>
                  <a:tcPr/>
                </a:tc>
                <a:tc>
                  <a:txBody>
                    <a:bodyPr/>
                    <a:lstStyle/>
                    <a:p>
                      <a:r>
                        <a:rPr lang="en-US" dirty="0"/>
                        <a:t>Not mapped</a:t>
                      </a:r>
                    </a:p>
                  </a:txBody>
                  <a:tcPr/>
                </a:tc>
                <a:extLst>
                  <a:ext uri="{0D108BD9-81ED-4DB2-BD59-A6C34878D82A}">
                    <a16:rowId xmlns:a16="http://schemas.microsoft.com/office/drawing/2014/main" val="197241736"/>
                  </a:ext>
                </a:extLst>
              </a:tr>
              <a:tr h="370840">
                <a:tc>
                  <a:txBody>
                    <a:bodyPr/>
                    <a:lstStyle/>
                    <a:p>
                      <a:r>
                        <a:rPr lang="en-US" dirty="0"/>
                        <a:t>XBM</a:t>
                      </a:r>
                    </a:p>
                  </a:txBody>
                  <a:tcPr/>
                </a:tc>
                <a:tc>
                  <a:txBody>
                    <a:bodyPr/>
                    <a:lstStyle/>
                    <a:p>
                      <a:r>
                        <a:rPr lang="en-US" dirty="0"/>
                        <a:t>BRYN MAWR CONSORTIUM PROGRAM</a:t>
                      </a:r>
                    </a:p>
                  </a:txBody>
                  <a:tcPr/>
                </a:tc>
                <a:tc>
                  <a:txBody>
                    <a:bodyPr/>
                    <a:lstStyle/>
                    <a:p>
                      <a:r>
                        <a:rPr lang="en-US" dirty="0"/>
                        <a:t>Not mapped</a:t>
                      </a:r>
                    </a:p>
                  </a:txBody>
                  <a:tcPr/>
                </a:tc>
                <a:extLst>
                  <a:ext uri="{0D108BD9-81ED-4DB2-BD59-A6C34878D82A}">
                    <a16:rowId xmlns:a16="http://schemas.microsoft.com/office/drawing/2014/main" val="2697131829"/>
                  </a:ext>
                </a:extLst>
              </a:tr>
              <a:tr h="370840">
                <a:tc>
                  <a:txBody>
                    <a:bodyPr/>
                    <a:lstStyle/>
                    <a:p>
                      <a:r>
                        <a:rPr lang="en-US" dirty="0"/>
                        <a:t>XHV</a:t>
                      </a:r>
                    </a:p>
                  </a:txBody>
                  <a:tcPr/>
                </a:tc>
                <a:tc>
                  <a:txBody>
                    <a:bodyPr/>
                    <a:lstStyle/>
                    <a:p>
                      <a:r>
                        <a:rPr lang="en-US" dirty="0"/>
                        <a:t>HAVERFORD CONSORTIUM PROGRAM</a:t>
                      </a:r>
                    </a:p>
                  </a:txBody>
                  <a:tcPr/>
                </a:tc>
                <a:tc>
                  <a:txBody>
                    <a:bodyPr/>
                    <a:lstStyle/>
                    <a:p>
                      <a:r>
                        <a:rPr lang="en-US" dirty="0"/>
                        <a:t>Not mapped</a:t>
                      </a:r>
                    </a:p>
                  </a:txBody>
                  <a:tcPr/>
                </a:tc>
                <a:extLst>
                  <a:ext uri="{0D108BD9-81ED-4DB2-BD59-A6C34878D82A}">
                    <a16:rowId xmlns:a16="http://schemas.microsoft.com/office/drawing/2014/main" val="2578690636"/>
                  </a:ext>
                </a:extLst>
              </a:tr>
            </a:tbl>
          </a:graphicData>
        </a:graphic>
      </p:graphicFrame>
      <p:sp>
        <p:nvSpPr>
          <p:cNvPr id="10" name="TextBox 9">
            <a:extLst>
              <a:ext uri="{FF2B5EF4-FFF2-40B4-BE49-F238E27FC236}">
                <a16:creationId xmlns:a16="http://schemas.microsoft.com/office/drawing/2014/main" id="{F85CE42F-A3DA-4BCA-8901-0A141F236BFE}"/>
              </a:ext>
            </a:extLst>
          </p:cNvPr>
          <p:cNvSpPr txBox="1"/>
          <p:nvPr/>
        </p:nvSpPr>
        <p:spPr>
          <a:xfrm>
            <a:off x="1027364" y="4739353"/>
            <a:ext cx="10325427" cy="830997"/>
          </a:xfrm>
          <a:prstGeom prst="rect">
            <a:avLst/>
          </a:prstGeom>
          <a:noFill/>
        </p:spPr>
        <p:txBody>
          <a:bodyPr wrap="square" rtlCol="0">
            <a:spAutoFit/>
          </a:bodyPr>
          <a:lstStyle/>
          <a:p>
            <a:pPr marL="342900" indent="-342900">
              <a:buFont typeface="+mj-lt"/>
              <a:buAutoNum type="arabicPeriod"/>
            </a:pPr>
            <a:r>
              <a:rPr lang="en-US" sz="1600" dirty="0"/>
              <a:t>There is no need for these indicators in Banner as the Banner Tuition and Fee Rule process can be granular and can utilize Banner elements to calculate the correct Tuition and Fees.</a:t>
            </a:r>
          </a:p>
          <a:p>
            <a:pPr marL="342900" indent="-342900">
              <a:buFont typeface="+mj-lt"/>
              <a:buAutoNum type="arabicPeriod"/>
            </a:pPr>
            <a:r>
              <a:rPr lang="en-US" sz="1600" dirty="0"/>
              <a:t>These codes will continue to exist in the current STDTCANQ Universe, but not the Pennant Student Records Universe.</a:t>
            </a:r>
          </a:p>
        </p:txBody>
      </p:sp>
    </p:spTree>
    <p:extLst>
      <p:ext uri="{BB962C8B-B14F-4D97-AF65-F5344CB8AC3E}">
        <p14:creationId xmlns:p14="http://schemas.microsoft.com/office/powerpoint/2010/main" val="3997273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5EF3C-447C-40F4-8FCD-C0F31E37F746}"/>
              </a:ext>
            </a:extLst>
          </p:cNvPr>
          <p:cNvSpPr>
            <a:spLocks noGrp="1"/>
          </p:cNvSpPr>
          <p:nvPr>
            <p:ph idx="1"/>
          </p:nvPr>
        </p:nvSpPr>
        <p:spPr/>
        <p:txBody>
          <a:bodyPr>
            <a:normAutofit/>
          </a:bodyPr>
          <a:lstStyle/>
          <a:p>
            <a:endParaRPr lang="en-US" dirty="0"/>
          </a:p>
          <a:p>
            <a:pPr marL="201168" lvl="1" indent="0">
              <a:buNone/>
            </a:pPr>
            <a:r>
              <a:rPr lang="en-US" dirty="0"/>
              <a:t>Latest draft is available at   </a:t>
            </a:r>
            <a:r>
              <a:rPr lang="en-US" dirty="0">
                <a:hlinkClick r:id="rId2"/>
              </a:rPr>
              <a:t>https://provider.www.upenn.edu/computing/da/dw/pennant-student-records/Special_Program_Mapping_for_training.xlsx</a:t>
            </a:r>
            <a:endParaRPr lang="en-US" dirty="0"/>
          </a:p>
          <a:p>
            <a:pPr marL="201168" lvl="1" indent="0">
              <a:buNone/>
            </a:pPr>
            <a:endParaRPr lang="en-US" dirty="0">
              <a:solidFill>
                <a:schemeClr val="tx1"/>
              </a:solidFill>
            </a:endParaRPr>
          </a:p>
          <a:p>
            <a:pPr marL="201168" lvl="1" indent="0">
              <a:buNone/>
            </a:pPr>
            <a:r>
              <a:rPr lang="en-US" dirty="0">
                <a:solidFill>
                  <a:schemeClr val="tx1"/>
                </a:solidFill>
              </a:rPr>
              <a:t>Or, from the </a:t>
            </a:r>
            <a:r>
              <a:rPr lang="en-US" dirty="0" err="1">
                <a:solidFill>
                  <a:schemeClr val="tx1"/>
                </a:solidFill>
              </a:rPr>
              <a:t>U@Penn</a:t>
            </a:r>
            <a:r>
              <a:rPr lang="en-US" dirty="0">
                <a:solidFill>
                  <a:schemeClr val="tx1"/>
                </a:solidFill>
              </a:rPr>
              <a:t> site: </a:t>
            </a:r>
            <a:r>
              <a:rPr lang="en-US" dirty="0">
                <a:solidFill>
                  <a:schemeClr val="tx1"/>
                </a:solidFill>
                <a:hlinkClick r:id="rId3"/>
              </a:rPr>
              <a:t>https://portal.apps.upenn.edu/penn_portal/u@penn.php</a:t>
            </a:r>
            <a:endParaRPr lang="en-US" dirty="0">
              <a:solidFill>
                <a:schemeClr val="tx1"/>
              </a:solidFill>
            </a:endParaRPr>
          </a:p>
          <a:p>
            <a:pPr marL="201168" lvl="1" indent="0">
              <a:buNone/>
            </a:pPr>
            <a:r>
              <a:rPr lang="en-US" dirty="0">
                <a:solidFill>
                  <a:schemeClr val="tx1"/>
                </a:solidFill>
              </a:rPr>
              <a:t>You can go to the Data Warehouse page, from there to the Student section, then to Pennant Student Records</a:t>
            </a:r>
          </a:p>
          <a:p>
            <a:pPr marL="201168" lvl="1" indent="0">
              <a:buNone/>
            </a:pPr>
            <a:endParaRPr lang="en-US" dirty="0"/>
          </a:p>
          <a:p>
            <a:pPr marL="201168" lvl="1" indent="0">
              <a:buNone/>
            </a:pPr>
            <a:endParaRPr lang="en-US" dirty="0"/>
          </a:p>
        </p:txBody>
      </p:sp>
      <p:sp>
        <p:nvSpPr>
          <p:cNvPr id="4" name="Footer Placeholder 2">
            <a:extLst>
              <a:ext uri="{FF2B5EF4-FFF2-40B4-BE49-F238E27FC236}">
                <a16:creationId xmlns:a16="http://schemas.microsoft.com/office/drawing/2014/main" id="{B3B37A01-FEC0-497C-A09F-DCBDAAAAFB35}"/>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5" name="Title 1">
            <a:extLst>
              <a:ext uri="{FF2B5EF4-FFF2-40B4-BE49-F238E27FC236}">
                <a16:creationId xmlns:a16="http://schemas.microsoft.com/office/drawing/2014/main" id="{FDADAFCE-740D-46B7-8B48-2DB41CA23270}"/>
              </a:ext>
            </a:extLst>
          </p:cNvPr>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dirty="0"/>
              <a:t>A look at the mapping spreadsheet</a:t>
            </a:r>
          </a:p>
        </p:txBody>
      </p:sp>
    </p:spTree>
    <p:extLst>
      <p:ext uri="{BB962C8B-B14F-4D97-AF65-F5344CB8AC3E}">
        <p14:creationId xmlns:p14="http://schemas.microsoft.com/office/powerpoint/2010/main" val="1624254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Questions/comments</a:t>
            </a:r>
            <a:endPar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Feedback/ Suggestions for future meetings?</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Tree>
    <p:extLst>
      <p:ext uri="{BB962C8B-B14F-4D97-AF65-F5344CB8AC3E}">
        <p14:creationId xmlns:p14="http://schemas.microsoft.com/office/powerpoint/2010/main" val="339026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835851" y="1786888"/>
            <a:ext cx="10694019" cy="800219"/>
          </a:xfrm>
          <a:prstGeom prst="rect">
            <a:avLst/>
          </a:prstGeom>
        </p:spPr>
        <p:txBody>
          <a:bodyPr wrap="square">
            <a:spAutoFit/>
          </a:bodyPr>
          <a:lstStyle/>
          <a:p>
            <a:pPr marL="457200" indent="-457200" defTabSz="457200" fontAlgn="base">
              <a:buFont typeface="Wingdings" panose="05000000000000000000" pitchFamily="2" charset="2"/>
              <a:buChar char="v"/>
            </a:pPr>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4" name="TextBox 3">
            <a:extLst>
              <a:ext uri="{FF2B5EF4-FFF2-40B4-BE49-F238E27FC236}">
                <a16:creationId xmlns:a16="http://schemas.microsoft.com/office/drawing/2014/main" id="{11186F20-9A5E-4C80-A6FA-78CFB8373353}"/>
              </a:ext>
            </a:extLst>
          </p:cNvPr>
          <p:cNvSpPr txBox="1"/>
          <p:nvPr/>
        </p:nvSpPr>
        <p:spPr>
          <a:xfrm>
            <a:off x="1602557" y="2403835"/>
            <a:ext cx="5671424" cy="1200329"/>
          </a:xfrm>
          <a:prstGeom prst="rect">
            <a:avLst/>
          </a:prstGeom>
          <a:noFill/>
        </p:spPr>
        <p:txBody>
          <a:bodyPr wrap="none" rtlCol="0">
            <a:spAutoFit/>
          </a:bodyPr>
          <a:lstStyle/>
          <a:p>
            <a:pPr marL="285750" indent="-285750">
              <a:buFont typeface="Wingdings" panose="05000000000000000000" pitchFamily="2" charset="2"/>
              <a:buChar char="v"/>
            </a:pPr>
            <a:r>
              <a:rPr lang="en-US" sz="2400" dirty="0"/>
              <a:t>Announcements</a:t>
            </a:r>
          </a:p>
          <a:p>
            <a:pPr marL="285750" indent="-285750">
              <a:buFont typeface="Wingdings" panose="05000000000000000000" pitchFamily="2" charset="2"/>
              <a:buChar char="v"/>
            </a:pPr>
            <a:r>
              <a:rPr lang="en-US" sz="2400" dirty="0"/>
              <a:t>What happened to SRS Special Programs?</a:t>
            </a:r>
          </a:p>
          <a:p>
            <a:pPr marL="285750" indent="-285750">
              <a:buFont typeface="Wingdings" panose="05000000000000000000" pitchFamily="2" charset="2"/>
              <a:buChar char="v"/>
            </a:pPr>
            <a:r>
              <a:rPr lang="en-US" sz="2400" dirty="0"/>
              <a:t>Wrap-up</a:t>
            </a:r>
          </a:p>
        </p:txBody>
      </p:sp>
    </p:spTree>
    <p:extLst>
      <p:ext uri="{BB962C8B-B14F-4D97-AF65-F5344CB8AC3E}">
        <p14:creationId xmlns:p14="http://schemas.microsoft.com/office/powerpoint/2010/main" val="159978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Announcements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785353"/>
            <a:ext cx="10344226" cy="3385542"/>
          </a:xfrm>
          <a:prstGeom prst="rect">
            <a:avLst/>
          </a:prstGeom>
        </p:spPr>
        <p:txBody>
          <a:bodyPr wrap="square">
            <a:spAutoFit/>
          </a:bodyPr>
          <a:lstStyle/>
          <a:p>
            <a:pPr marL="0" marR="0">
              <a:spcBef>
                <a:spcPts val="0"/>
              </a:spcBef>
              <a:spcAft>
                <a:spcPts val="0"/>
              </a:spcAft>
            </a:pPr>
            <a:r>
              <a:rPr lang="en-US" sz="2800" b="1" i="0" dirty="0">
                <a:latin typeface="Calibri" panose="020F0502020204030204" pitchFamily="34" charset="0"/>
                <a:cs typeface="Times New Roman" panose="02020603050405020304" pitchFamily="18" charset="0"/>
              </a:rPr>
              <a:t>Potential load delays</a:t>
            </a:r>
          </a:p>
          <a:p>
            <a:pPr marL="0" marR="0">
              <a:spcBef>
                <a:spcPts val="0"/>
              </a:spcBef>
              <a:spcAft>
                <a:spcPts val="0"/>
              </a:spcAft>
            </a:pPr>
            <a:endParaRPr lang="en-US" sz="2800" b="1" dirty="0">
              <a:effectLst/>
              <a:latin typeface="Calibri" panose="020F0502020204030204" pitchFamily="34" charset="0"/>
              <a:cs typeface="Times New Roman" panose="02020603050405020304" pitchFamily="18" charset="0"/>
            </a:endParaRPr>
          </a:p>
          <a:p>
            <a:pPr marL="0" marR="0">
              <a:spcBef>
                <a:spcPts val="0"/>
              </a:spcBef>
              <a:spcAft>
                <a:spcPts val="0"/>
              </a:spcAft>
            </a:pPr>
            <a:r>
              <a:rPr lang="en-US" sz="2000" i="0" dirty="0">
                <a:cs typeface="Times New Roman" panose="02020603050405020304" pitchFamily="18" charset="0"/>
              </a:rPr>
              <a:t>Please be aware that we are coming into a very busy time of year.  Last year around this time we experienced overall delays in many of the warehouse collections.</a:t>
            </a:r>
          </a:p>
          <a:p>
            <a:pPr marL="0" marR="0">
              <a:spcBef>
                <a:spcPts val="0"/>
              </a:spcBef>
              <a:spcAft>
                <a:spcPts val="0"/>
              </a:spcAft>
            </a:pPr>
            <a:endParaRPr lang="en-US" sz="2000" dirty="0">
              <a:effectLst/>
              <a:cs typeface="Times New Roman" panose="02020603050405020304" pitchFamily="18" charset="0"/>
            </a:endParaRPr>
          </a:p>
          <a:p>
            <a:pPr marL="0" marR="0">
              <a:spcBef>
                <a:spcPts val="0"/>
              </a:spcBef>
              <a:spcAft>
                <a:spcPts val="0"/>
              </a:spcAft>
            </a:pPr>
            <a:r>
              <a:rPr lang="en-US" sz="2000" i="0" dirty="0">
                <a:cs typeface="Times New Roman" panose="02020603050405020304" pitchFamily="18" charset="0"/>
              </a:rPr>
              <a:t>This year we anticipate a similar situation could occur on Monday evening, August 16.  The Student Data collection (current collection, sourced from SRS, available via STDTCANQ) may not be refreshed until later than usual on Tuesday, August 17.  Please watch for notification to the warehouse listserv on 8/17.</a:t>
            </a:r>
            <a:endParaRPr lang="en-US" sz="2000" i="0" dirty="0">
              <a:effectLst/>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dirty="0">
              <a:solidFill>
                <a:srgbClr val="000000"/>
              </a:solidFill>
              <a:latin typeface="Arial" panose="020B0604020202020204" pitchFamily="34"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Tree>
    <p:extLst>
      <p:ext uri="{BB962C8B-B14F-4D97-AF65-F5344CB8AC3E}">
        <p14:creationId xmlns:p14="http://schemas.microsoft.com/office/powerpoint/2010/main" val="347467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000" b="1" dirty="0"/>
              <a:t>Announcements, continued</a:t>
            </a:r>
          </a:p>
        </p:txBody>
      </p:sp>
      <p:sp>
        <p:nvSpPr>
          <p:cNvPr id="3" name="Rectangle 2">
            <a:extLst>
              <a:ext uri="{FF2B5EF4-FFF2-40B4-BE49-F238E27FC236}">
                <a16:creationId xmlns:a16="http://schemas.microsoft.com/office/drawing/2014/main" id="{7748E445-6CB6-4712-8E58-7D2A7F335B85}"/>
              </a:ext>
            </a:extLst>
          </p:cNvPr>
          <p:cNvSpPr/>
          <p:nvPr/>
        </p:nvSpPr>
        <p:spPr>
          <a:xfrm>
            <a:off x="835851" y="1785353"/>
            <a:ext cx="10694019" cy="4062651"/>
          </a:xfrm>
          <a:prstGeom prst="rect">
            <a:avLst/>
          </a:prstGeom>
        </p:spPr>
        <p:txBody>
          <a:bodyPr wrap="square">
            <a:spAutoFit/>
          </a:bodyPr>
          <a:lstStyle/>
          <a:p>
            <a:pPr marL="0" marR="0">
              <a:spcBef>
                <a:spcPts val="0"/>
              </a:spcBef>
              <a:spcAft>
                <a:spcPts val="0"/>
              </a:spcAft>
            </a:pP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0000"/>
              </a:lnSpc>
              <a:spcBef>
                <a:spcPts val="0"/>
              </a:spcBef>
              <a:spcAft>
                <a:spcPts val="0"/>
              </a:spcAft>
              <a:buClrTx/>
              <a:buSzTx/>
              <a:buFontTx/>
              <a:buNone/>
              <a:tabLst/>
              <a:defRPr/>
            </a:pPr>
            <a:r>
              <a:rPr lang="en-US" dirty="0">
                <a:solidFill>
                  <a:srgbClr val="000000"/>
                </a:solidFill>
                <a:latin typeface="Arial" panose="020B0604020202020204" pitchFamily="34" charset="0"/>
              </a:rPr>
              <a:t>Three new columns in CRSE_SECTION:</a:t>
            </a:r>
          </a:p>
          <a:p>
            <a:pPr marL="0" marR="0" lvl="0" indent="0" algn="l" defTabSz="457200" rtl="0" eaLnBrk="1" fontAlgn="base" latinLnBrk="0" hangingPunct="1">
              <a:lnSpc>
                <a:spcPct val="100000"/>
              </a:lnSpc>
              <a:spcBef>
                <a:spcPts val="0"/>
              </a:spcBef>
              <a:spcAft>
                <a:spcPts val="0"/>
              </a:spcAft>
              <a:buClrTx/>
              <a:buSzTx/>
              <a:buFontTx/>
              <a:buNone/>
              <a:tabLst/>
              <a:defRPr/>
            </a:pPr>
            <a:endParaRPr lang="en-US" dirty="0">
              <a:solidFill>
                <a:srgbClr val="000000"/>
              </a:solidFill>
              <a:latin typeface="Arial" panose="020B0604020202020204" pitchFamily="34" charset="0"/>
            </a:endParaRPr>
          </a:p>
          <a:p>
            <a:pPr marL="285750" indent="-285750" defTabSz="457200" fontAlgn="base">
              <a:buFont typeface="Arial" panose="020B0604020202020204" pitchFamily="34" charset="0"/>
              <a:buChar char="•"/>
              <a:defRPr/>
            </a:pPr>
            <a:r>
              <a:rPr lang="en-US" sz="1600" b="0" i="0" dirty="0">
                <a:effectLst/>
                <a:latin typeface="Segoe UI" panose="020B0502040204020203" pitchFamily="34" charset="0"/>
              </a:rPr>
              <a:t>PRI_SEC_IND: For stand-alone course sections, this column will default to 'P'. For cross-listed courses where the section is the primary section, this column will be 'P'.</a:t>
            </a:r>
            <a:br>
              <a:rPr lang="en-US" sz="1600" b="0" i="0" dirty="0">
                <a:effectLst/>
                <a:latin typeface="Segoe UI" panose="020B0502040204020203" pitchFamily="34" charset="0"/>
              </a:rPr>
            </a:br>
            <a:r>
              <a:rPr lang="en-US" sz="1600" b="0" i="0" dirty="0">
                <a:effectLst/>
                <a:latin typeface="Segoe UI" panose="020B0502040204020203" pitchFamily="34" charset="0"/>
              </a:rPr>
              <a:t>For cross-listed courses where the section is not the primary section, this column will be 'S’</a:t>
            </a:r>
          </a:p>
          <a:p>
            <a:pPr marL="285750" indent="-285750" defTabSz="457200" fontAlgn="base">
              <a:buFont typeface="Arial" panose="020B0604020202020204" pitchFamily="34" charset="0"/>
              <a:buChar char="•"/>
              <a:defRPr/>
            </a:pPr>
            <a:endParaRPr lang="en-US" sz="1600" b="0" i="0" dirty="0">
              <a:effectLst/>
              <a:latin typeface="Segoe UI" panose="020B0502040204020203" pitchFamily="34" charset="0"/>
            </a:endParaRPr>
          </a:p>
          <a:p>
            <a:pPr marL="285750" indent="-285750" defTabSz="457200" fontAlgn="base">
              <a:buFont typeface="Arial" panose="020B0604020202020204" pitchFamily="34" charset="0"/>
              <a:buChar char="•"/>
              <a:defRPr/>
            </a:pPr>
            <a:r>
              <a:rPr lang="en-US" sz="1600" b="0" i="0" dirty="0">
                <a:effectLst/>
                <a:latin typeface="Segoe UI" panose="020B0502040204020203" pitchFamily="34" charset="0"/>
              </a:rPr>
              <a:t>PRIMARY_SECTION_ID: For stand-alone course sections, this is the same as the SECTION_ID. For cross-listed courses where the section is the primary section, this is the same as the SECTION_ID.</a:t>
            </a:r>
            <a:br>
              <a:rPr lang="en-US" sz="1600" b="0" i="0" dirty="0">
                <a:effectLst/>
                <a:latin typeface="Segoe UI" panose="020B0502040204020203" pitchFamily="34" charset="0"/>
              </a:rPr>
            </a:br>
            <a:r>
              <a:rPr lang="en-US" sz="1600" b="0" i="0" dirty="0">
                <a:effectLst/>
                <a:latin typeface="Segoe UI" panose="020B0502040204020203" pitchFamily="34" charset="0"/>
              </a:rPr>
              <a:t>For cross-listed courses where the section is not the primary section, this is </a:t>
            </a:r>
            <a:r>
              <a:rPr lang="en-US" sz="1600" b="0" i="0">
                <a:effectLst/>
                <a:latin typeface="Segoe UI" panose="020B0502040204020203" pitchFamily="34" charset="0"/>
              </a:rPr>
              <a:t>the SECTION_</a:t>
            </a:r>
            <a:r>
              <a:rPr lang="en-US" sz="1600" b="0" i="0" dirty="0" err="1">
                <a:effectLst/>
                <a:latin typeface="Segoe UI" panose="020B0502040204020203" pitchFamily="34" charset="0"/>
              </a:rPr>
              <a:t>ID</a:t>
            </a:r>
            <a:r>
              <a:rPr lang="en-US" sz="1600" b="0" i="0" dirty="0">
                <a:effectLst/>
                <a:latin typeface="Segoe UI" panose="020B0502040204020203" pitchFamily="34" charset="0"/>
              </a:rPr>
              <a:t> of the primary member of the cross-list group.</a:t>
            </a:r>
          </a:p>
          <a:p>
            <a:pPr marL="285750" indent="-285750" defTabSz="457200" fontAlgn="base">
              <a:buFont typeface="Arial" panose="020B0604020202020204" pitchFamily="34" charset="0"/>
              <a:buChar char="•"/>
              <a:defRPr/>
            </a:pPr>
            <a:endParaRPr lang="en-US" sz="1600" b="0" i="0" dirty="0">
              <a:effectLst/>
              <a:latin typeface="Segoe UI" panose="020B0502040204020203" pitchFamily="34" charset="0"/>
            </a:endParaRPr>
          </a:p>
          <a:p>
            <a:pPr marL="285750" indent="-285750" defTabSz="457200" fontAlgn="base">
              <a:buFont typeface="Arial" panose="020B0604020202020204" pitchFamily="34" charset="0"/>
              <a:buChar char="•"/>
              <a:defRPr/>
            </a:pPr>
            <a:r>
              <a:rPr lang="en-US" sz="1600" b="0" i="0" dirty="0">
                <a:effectLst/>
                <a:latin typeface="Segoe UI" panose="020B0502040204020203" pitchFamily="34" charset="0"/>
              </a:rPr>
              <a:t>XLIST_ENRLMT: For stand-alone course sections, this is the same as the enrollment for just that one section. For cross-listed courses, this is the sum of the enrollments for all sections in the cross-list group.</a:t>
            </a:r>
          </a:p>
          <a:p>
            <a:pPr marL="0" marR="0" lvl="0" indent="0" algn="l" defTabSz="457200" rtl="0" eaLnBrk="1" fontAlgn="base" latinLnBrk="0" hangingPunct="1">
              <a:lnSpc>
                <a:spcPct val="100000"/>
              </a:lnSpc>
              <a:spcBef>
                <a:spcPts val="0"/>
              </a:spcBef>
              <a:spcAft>
                <a:spcPts val="0"/>
              </a:spcAft>
              <a:buClrTx/>
              <a:buSzTx/>
              <a:buFontTx/>
              <a:buNone/>
              <a:tabLst/>
              <a:defRPr/>
            </a:pPr>
            <a:endParaRPr lang="en-US" dirty="0">
              <a:solidFill>
                <a:srgbClr val="000000"/>
              </a:solidFill>
              <a:latin typeface="Arial" panose="020B0604020202020204" pitchFamily="34"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Tree>
    <p:extLst>
      <p:ext uri="{BB962C8B-B14F-4D97-AF65-F5344CB8AC3E}">
        <p14:creationId xmlns:p14="http://schemas.microsoft.com/office/powerpoint/2010/main" val="1295115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2800" b="1" dirty="0"/>
              <a:t>CRSE_SECTION new fields in Pennant Student Records universe</a:t>
            </a:r>
          </a:p>
        </p:txBody>
      </p:sp>
      <p:sp>
        <p:nvSpPr>
          <p:cNvPr id="3" name="Rectangle 2">
            <a:extLst>
              <a:ext uri="{FF2B5EF4-FFF2-40B4-BE49-F238E27FC236}">
                <a16:creationId xmlns:a16="http://schemas.microsoft.com/office/drawing/2014/main" id="{7748E445-6CB6-4712-8E58-7D2A7F335B85}"/>
              </a:ext>
            </a:extLst>
          </p:cNvPr>
          <p:cNvSpPr/>
          <p:nvPr/>
        </p:nvSpPr>
        <p:spPr>
          <a:xfrm>
            <a:off x="4776256" y="2105406"/>
            <a:ext cx="6494928" cy="3877985"/>
          </a:xfrm>
          <a:prstGeom prst="rect">
            <a:avLst/>
          </a:prstGeom>
        </p:spPr>
        <p:txBody>
          <a:bodyPr wrap="square">
            <a:spAutoFit/>
          </a:bodyPr>
          <a:lstStyle/>
          <a:p>
            <a:pPr marL="0" marR="0">
              <a:spcBef>
                <a:spcPts val="0"/>
              </a:spcBef>
              <a:spcAft>
                <a:spcPts val="0"/>
              </a:spcAft>
            </a:pP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0" marR="0" lvl="0" indent="0" algn="l" defTabSz="457200" rtl="0" eaLnBrk="1" fontAlgn="base" latinLnBrk="0" hangingPunct="1">
              <a:lnSpc>
                <a:spcPct val="100000"/>
              </a:lnSpc>
              <a:spcBef>
                <a:spcPts val="0"/>
              </a:spcBef>
              <a:spcAft>
                <a:spcPts val="0"/>
              </a:spcAft>
              <a:buClrTx/>
              <a:buSzTx/>
              <a:buFontTx/>
              <a:buNone/>
              <a:tabLst/>
              <a:defRPr/>
            </a:pPr>
            <a:r>
              <a:rPr lang="en-US" sz="1400" dirty="0">
                <a:solidFill>
                  <a:srgbClr val="000000"/>
                </a:solidFill>
                <a:latin typeface="Arial" panose="020B0604020202020204" pitchFamily="34" charset="0"/>
              </a:rPr>
              <a:t>Pennant Student Records documentation</a:t>
            </a:r>
          </a:p>
          <a:p>
            <a:pPr marL="0" marR="0" lvl="0" indent="0" algn="l" defTabSz="457200" rtl="0" eaLnBrk="1" fontAlgn="base" latinLnBrk="0" hangingPunct="1">
              <a:lnSpc>
                <a:spcPct val="100000"/>
              </a:lnSpc>
              <a:spcBef>
                <a:spcPts val="0"/>
              </a:spcBef>
              <a:spcAft>
                <a:spcPts val="0"/>
              </a:spcAft>
              <a:buClrTx/>
              <a:buSzTx/>
              <a:buFontTx/>
              <a:buNone/>
              <a:tabLst/>
              <a:defRPr/>
            </a:pPr>
            <a:r>
              <a:rPr lang="en-US" sz="1400" dirty="0">
                <a:solidFill>
                  <a:srgbClr val="000000"/>
                </a:solidFill>
                <a:latin typeface="Arial" panose="020B0604020202020204" pitchFamily="34" charset="0"/>
                <a:hlinkClick r:id="rId2"/>
              </a:rPr>
              <a:t>https://www.isc.upenn.edu/pennant-student-records#Tables-and-Data-Elements</a:t>
            </a:r>
            <a:r>
              <a:rPr lang="en-US" sz="1400" dirty="0">
                <a:solidFill>
                  <a:srgbClr val="000000"/>
                </a:solidFill>
                <a:latin typeface="Arial" panose="020B0604020202020204" pitchFamily="34" charset="0"/>
              </a:rPr>
              <a:t> </a:t>
            </a:r>
          </a:p>
          <a:p>
            <a:pPr marL="0" marR="0" lvl="0" indent="0" algn="l" defTabSz="457200" rtl="0" eaLnBrk="1" fontAlgn="base" latinLnBrk="0" hangingPunct="1">
              <a:lnSpc>
                <a:spcPct val="100000"/>
              </a:lnSpc>
              <a:spcBef>
                <a:spcPts val="0"/>
              </a:spcBef>
              <a:spcAft>
                <a:spcPts val="0"/>
              </a:spcAft>
              <a:buClrTx/>
              <a:buSzTx/>
              <a:buFontTx/>
              <a:buNone/>
              <a:tabLst/>
              <a:defRPr/>
            </a:pPr>
            <a:r>
              <a:rPr lang="en-US" sz="1400" dirty="0">
                <a:solidFill>
                  <a:srgbClr val="000000"/>
                </a:solidFill>
                <a:latin typeface="Arial" panose="020B0604020202020204" pitchFamily="34" charset="0"/>
              </a:rPr>
              <a:t>and learning “digests”:  </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hlinkClick r:id="rId3"/>
              </a:rPr>
              <a:t>https://www.isc.upenn.edu/pennant-student-records#Training</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pic>
        <p:nvPicPr>
          <p:cNvPr id="10" name="Picture 9" descr="Table&#10;&#10;Description automatically generated">
            <a:extLst>
              <a:ext uri="{FF2B5EF4-FFF2-40B4-BE49-F238E27FC236}">
                <a16:creationId xmlns:a16="http://schemas.microsoft.com/office/drawing/2014/main" id="{EE34AA92-8CE7-4C15-A0E2-B25E3DEF53CA}"/>
              </a:ext>
            </a:extLst>
          </p:cNvPr>
          <p:cNvPicPr>
            <a:picLocks noChangeAspect="1"/>
          </p:cNvPicPr>
          <p:nvPr/>
        </p:nvPicPr>
        <p:blipFill>
          <a:blip r:embed="rId4"/>
          <a:stretch>
            <a:fillRect/>
          </a:stretch>
        </p:blipFill>
        <p:spPr>
          <a:xfrm>
            <a:off x="1640175" y="2105406"/>
            <a:ext cx="9027626" cy="2243310"/>
          </a:xfrm>
          <a:prstGeom prst="rect">
            <a:avLst/>
          </a:prstGeom>
        </p:spPr>
      </p:pic>
    </p:spTree>
    <p:extLst>
      <p:ext uri="{BB962C8B-B14F-4D97-AF65-F5344CB8AC3E}">
        <p14:creationId xmlns:p14="http://schemas.microsoft.com/office/powerpoint/2010/main" val="282788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93351" y="768283"/>
            <a:ext cx="11249636" cy="796565"/>
          </a:xfrm>
        </p:spPr>
        <p:txBody>
          <a:bodyPr>
            <a:noAutofit/>
          </a:bodyPr>
          <a:lstStyle/>
          <a:p>
            <a:r>
              <a:rPr lang="en-US" sz="4400" b="1" dirty="0">
                <a:solidFill>
                  <a:srgbClr val="000000"/>
                </a:solidFill>
              </a:rPr>
              <a:t>What happened to SRS Special Programs?</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927410" y="1941921"/>
            <a:ext cx="10515600" cy="4223209"/>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endParaRPr lang="en-US" dirty="0"/>
          </a:p>
        </p:txBody>
      </p:sp>
      <p:sp>
        <p:nvSpPr>
          <p:cNvPr id="5" name="Subtitle 2">
            <a:extLst>
              <a:ext uri="{FF2B5EF4-FFF2-40B4-BE49-F238E27FC236}">
                <a16:creationId xmlns:a16="http://schemas.microsoft.com/office/drawing/2014/main" id="{EC1C2E0E-9064-4759-9568-7CE13B792429}"/>
              </a:ext>
            </a:extLst>
          </p:cNvPr>
          <p:cNvSpPr txBox="1">
            <a:spLocks/>
          </p:cNvSpPr>
          <p:nvPr/>
        </p:nvSpPr>
        <p:spPr>
          <a:xfrm>
            <a:off x="3684598" y="2007909"/>
            <a:ext cx="3393650" cy="166618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en-US"/>
          </a:p>
          <a:p>
            <a:r>
              <a:rPr lang="en-US"/>
              <a:t>OR: Who moved my cheese?</a:t>
            </a:r>
            <a:endParaRPr lang="en-US" dirty="0"/>
          </a:p>
        </p:txBody>
      </p:sp>
      <p:pic>
        <p:nvPicPr>
          <p:cNvPr id="3" name="Picture 2" descr="A screenshot of a video game&#10;&#10;Description automatically generated">
            <a:extLst>
              <a:ext uri="{FF2B5EF4-FFF2-40B4-BE49-F238E27FC236}">
                <a16:creationId xmlns:a16="http://schemas.microsoft.com/office/drawing/2014/main" id="{B2A65A78-1E64-46F4-B935-51B67C6A382B}"/>
              </a:ext>
            </a:extLst>
          </p:cNvPr>
          <p:cNvPicPr>
            <a:picLocks noChangeAspect="1"/>
          </p:cNvPicPr>
          <p:nvPr/>
        </p:nvPicPr>
        <p:blipFill>
          <a:blip r:embed="rId2"/>
          <a:stretch>
            <a:fillRect/>
          </a:stretch>
        </p:blipFill>
        <p:spPr>
          <a:xfrm>
            <a:off x="583728" y="2988182"/>
            <a:ext cx="11202963" cy="3324689"/>
          </a:xfrm>
          <a:prstGeom prst="rect">
            <a:avLst/>
          </a:prstGeom>
        </p:spPr>
      </p:pic>
    </p:spTree>
    <p:extLst>
      <p:ext uri="{BB962C8B-B14F-4D97-AF65-F5344CB8AC3E}">
        <p14:creationId xmlns:p14="http://schemas.microsoft.com/office/powerpoint/2010/main" val="176097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74656" y="847567"/>
            <a:ext cx="11249636" cy="641023"/>
          </a:xfrm>
        </p:spPr>
        <p:txBody>
          <a:bodyPr>
            <a:noAutofit/>
          </a:bodyPr>
          <a:lstStyle/>
          <a:p>
            <a:r>
              <a:rPr lang="en-US" sz="4400" b="1" dirty="0">
                <a:solidFill>
                  <a:srgbClr val="000000"/>
                </a:solidFill>
              </a:rPr>
              <a:t>Rationale</a:t>
            </a:r>
          </a:p>
        </p:txBody>
      </p:sp>
      <p:sp>
        <p:nvSpPr>
          <p:cNvPr id="10" name="TextBox 9">
            <a:extLst>
              <a:ext uri="{FF2B5EF4-FFF2-40B4-BE49-F238E27FC236}">
                <a16:creationId xmlns:a16="http://schemas.microsoft.com/office/drawing/2014/main" id="{CD137046-96C0-4162-AF62-4EFE58E66870}"/>
              </a:ext>
            </a:extLst>
          </p:cNvPr>
          <p:cNvSpPr txBox="1"/>
          <p:nvPr/>
        </p:nvSpPr>
        <p:spPr>
          <a:xfrm>
            <a:off x="1074656" y="2000195"/>
            <a:ext cx="9869864" cy="3416320"/>
          </a:xfrm>
          <a:prstGeom prst="rect">
            <a:avLst/>
          </a:prstGeom>
          <a:noFill/>
        </p:spPr>
        <p:txBody>
          <a:bodyPr wrap="square">
            <a:spAutoFit/>
          </a:bodyPr>
          <a:lstStyle/>
          <a:p>
            <a:pPr marL="514350" indent="-514350">
              <a:buAutoNum type="arabicPeriod"/>
            </a:pPr>
            <a:r>
              <a:rPr lang="en-US" sz="2400" dirty="0"/>
              <a:t>The Special Program field in SRS has had a wide and varied usage in SRS’s 30+ year history.</a:t>
            </a:r>
          </a:p>
          <a:p>
            <a:pPr marL="514350" indent="-514350">
              <a:buAutoNum type="arabicPeriod"/>
            </a:pPr>
            <a:r>
              <a:rPr lang="en-US" sz="2400" dirty="0"/>
              <a:t>It has been used primarily to drive tuition and fee rules, but also is used for reporting and transcript notations.</a:t>
            </a:r>
          </a:p>
          <a:p>
            <a:pPr marL="514350" indent="-514350">
              <a:buAutoNum type="arabicPeriod"/>
            </a:pPr>
            <a:r>
              <a:rPr lang="en-US" sz="2400" dirty="0"/>
              <a:t>Banner does not have an element for “Special Program” but does have many elements that can be on a student’s record. These include Student Attribute, Rate Code, Site Code, Cohort, and Academic Program.</a:t>
            </a:r>
          </a:p>
          <a:p>
            <a:pPr marL="514350" indent="-514350">
              <a:buAutoNum type="arabicPeriod"/>
            </a:pPr>
            <a:r>
              <a:rPr lang="en-US" sz="2400" dirty="0"/>
              <a:t>NGSS Project design has mapped SRS Special Programs to the appropriate element(s) in Banner.</a:t>
            </a:r>
          </a:p>
        </p:txBody>
      </p:sp>
    </p:spTree>
    <p:extLst>
      <p:ext uri="{BB962C8B-B14F-4D97-AF65-F5344CB8AC3E}">
        <p14:creationId xmlns:p14="http://schemas.microsoft.com/office/powerpoint/2010/main" val="3795180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12,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400" b="1" dirty="0">
                <a:solidFill>
                  <a:srgbClr val="000000"/>
                </a:solidFill>
              </a:rPr>
              <a:t>Mapping example 1</a:t>
            </a:r>
          </a:p>
        </p:txBody>
      </p:sp>
      <p:sp>
        <p:nvSpPr>
          <p:cNvPr id="6" name="Content Placeholder 2">
            <a:extLst>
              <a:ext uri="{FF2B5EF4-FFF2-40B4-BE49-F238E27FC236}">
                <a16:creationId xmlns:a16="http://schemas.microsoft.com/office/drawing/2014/main" id="{85EC2BB3-14F5-4DD5-9395-17FCBAB710D3}"/>
              </a:ext>
            </a:extLst>
          </p:cNvPr>
          <p:cNvSpPr txBox="1">
            <a:spLocks/>
          </p:cNvSpPr>
          <p:nvPr/>
        </p:nvSpPr>
        <p:spPr>
          <a:xfrm>
            <a:off x="1159496" y="1825625"/>
            <a:ext cx="10194303"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US" i="1" dirty="0"/>
              <a:t>Study Abroad and Exchange programs</a:t>
            </a:r>
          </a:p>
        </p:txBody>
      </p:sp>
      <p:sp>
        <p:nvSpPr>
          <p:cNvPr id="10" name="TextBox 9">
            <a:extLst>
              <a:ext uri="{FF2B5EF4-FFF2-40B4-BE49-F238E27FC236}">
                <a16:creationId xmlns:a16="http://schemas.microsoft.com/office/drawing/2014/main" id="{D5496460-5B35-48B9-B577-3FDB682E5123}"/>
              </a:ext>
            </a:extLst>
          </p:cNvPr>
          <p:cNvSpPr txBox="1"/>
          <p:nvPr/>
        </p:nvSpPr>
        <p:spPr>
          <a:xfrm>
            <a:off x="3068425" y="3246690"/>
            <a:ext cx="6136848" cy="369332"/>
          </a:xfrm>
          <a:prstGeom prst="rect">
            <a:avLst/>
          </a:prstGeom>
          <a:noFill/>
        </p:spPr>
        <p:txBody>
          <a:bodyPr wrap="square">
            <a:spAutoFit/>
          </a:bodyPr>
          <a:lstStyle/>
          <a:p>
            <a:endParaRPr lang="en-US" dirty="0"/>
          </a:p>
        </p:txBody>
      </p:sp>
      <p:sp>
        <p:nvSpPr>
          <p:cNvPr id="13" name="TextBox 12">
            <a:extLst>
              <a:ext uri="{FF2B5EF4-FFF2-40B4-BE49-F238E27FC236}">
                <a16:creationId xmlns:a16="http://schemas.microsoft.com/office/drawing/2014/main" id="{01D31BCD-9CF7-4BF1-B4A8-5BC964A640D0}"/>
              </a:ext>
            </a:extLst>
          </p:cNvPr>
          <p:cNvSpPr txBox="1"/>
          <p:nvPr/>
        </p:nvSpPr>
        <p:spPr>
          <a:xfrm>
            <a:off x="838202" y="4908604"/>
            <a:ext cx="10699338" cy="646331"/>
          </a:xfrm>
          <a:prstGeom prst="rect">
            <a:avLst/>
          </a:prstGeom>
          <a:noFill/>
        </p:spPr>
        <p:txBody>
          <a:bodyPr wrap="square" rtlCol="0">
            <a:spAutoFit/>
          </a:bodyPr>
          <a:lstStyle/>
          <a:p>
            <a:pPr marL="342900" indent="-342900">
              <a:buFont typeface="+mj-lt"/>
              <a:buAutoNum type="arabicPeriod"/>
            </a:pPr>
            <a:r>
              <a:rPr lang="en-US" dirty="0"/>
              <a:t>SITE is term-specific. Students can have only one SITE per term.  In the warehouse, SITE is found in ST_TERM.</a:t>
            </a:r>
          </a:p>
          <a:p>
            <a:pPr marL="342900" indent="-342900">
              <a:buFont typeface="+mj-lt"/>
              <a:buAutoNum type="arabicPeriod"/>
            </a:pPr>
            <a:r>
              <a:rPr lang="en-US" dirty="0"/>
              <a:t>Note: we’ll be talking about the “FREE” rate codes in a later slide during today’s presentation.</a:t>
            </a:r>
          </a:p>
        </p:txBody>
      </p:sp>
      <p:graphicFrame>
        <p:nvGraphicFramePr>
          <p:cNvPr id="21" name="Table 21">
            <a:extLst>
              <a:ext uri="{FF2B5EF4-FFF2-40B4-BE49-F238E27FC236}">
                <a16:creationId xmlns:a16="http://schemas.microsoft.com/office/drawing/2014/main" id="{8FB10275-04D1-4F04-9589-33A9B051339E}"/>
              </a:ext>
            </a:extLst>
          </p:cNvPr>
          <p:cNvGraphicFramePr>
            <a:graphicFrameLocks noGrp="1"/>
          </p:cNvGraphicFramePr>
          <p:nvPr>
            <p:extLst>
              <p:ext uri="{D42A27DB-BD31-4B8C-83A1-F6EECF244321}">
                <p14:modId xmlns:p14="http://schemas.microsoft.com/office/powerpoint/2010/main" val="507918096"/>
              </p:ext>
            </p:extLst>
          </p:nvPr>
        </p:nvGraphicFramePr>
        <p:xfrm>
          <a:off x="1212112" y="2240331"/>
          <a:ext cx="10141688" cy="2595880"/>
        </p:xfrm>
        <a:graphic>
          <a:graphicData uri="http://schemas.openxmlformats.org/drawingml/2006/table">
            <a:tbl>
              <a:tblPr firstRow="1" bandRow="1">
                <a:tableStyleId>{69CF1AB2-1976-4502-BF36-3FF5EA218861}</a:tableStyleId>
              </a:tblPr>
              <a:tblGrid>
                <a:gridCol w="1986245">
                  <a:extLst>
                    <a:ext uri="{9D8B030D-6E8A-4147-A177-3AD203B41FA5}">
                      <a16:colId xmlns:a16="http://schemas.microsoft.com/office/drawing/2014/main" val="172242305"/>
                    </a:ext>
                  </a:extLst>
                </a:gridCol>
                <a:gridCol w="2038861">
                  <a:extLst>
                    <a:ext uri="{9D8B030D-6E8A-4147-A177-3AD203B41FA5}">
                      <a16:colId xmlns:a16="http://schemas.microsoft.com/office/drawing/2014/main" val="3400025007"/>
                    </a:ext>
                  </a:extLst>
                </a:gridCol>
                <a:gridCol w="3417970">
                  <a:extLst>
                    <a:ext uri="{9D8B030D-6E8A-4147-A177-3AD203B41FA5}">
                      <a16:colId xmlns:a16="http://schemas.microsoft.com/office/drawing/2014/main" val="2238431832"/>
                    </a:ext>
                  </a:extLst>
                </a:gridCol>
                <a:gridCol w="1293550">
                  <a:extLst>
                    <a:ext uri="{9D8B030D-6E8A-4147-A177-3AD203B41FA5}">
                      <a16:colId xmlns:a16="http://schemas.microsoft.com/office/drawing/2014/main" val="956840729"/>
                    </a:ext>
                  </a:extLst>
                </a:gridCol>
                <a:gridCol w="1405062">
                  <a:extLst>
                    <a:ext uri="{9D8B030D-6E8A-4147-A177-3AD203B41FA5}">
                      <a16:colId xmlns:a16="http://schemas.microsoft.com/office/drawing/2014/main" val="952989732"/>
                    </a:ext>
                  </a:extLst>
                </a:gridCol>
              </a:tblGrid>
              <a:tr h="370840">
                <a:tc>
                  <a:txBody>
                    <a:bodyPr/>
                    <a:lstStyle/>
                    <a:p>
                      <a:r>
                        <a:rPr lang="en-US" sz="1600" dirty="0"/>
                        <a:t>Special Program Code</a:t>
                      </a:r>
                    </a:p>
                  </a:txBody>
                  <a:tcPr/>
                </a:tc>
                <a:tc>
                  <a:txBody>
                    <a:bodyPr/>
                    <a:lstStyle/>
                    <a:p>
                      <a:r>
                        <a:rPr lang="en-US" sz="1600" dirty="0"/>
                        <a:t>Special Program Name</a:t>
                      </a:r>
                    </a:p>
                  </a:txBody>
                  <a:tcPr/>
                </a:tc>
                <a:tc>
                  <a:txBody>
                    <a:bodyPr/>
                    <a:lstStyle/>
                    <a:p>
                      <a:r>
                        <a:rPr lang="en-US" sz="1600" dirty="0"/>
                        <a:t>Rule</a:t>
                      </a:r>
                    </a:p>
                  </a:txBody>
                  <a:tcPr/>
                </a:tc>
                <a:tc>
                  <a:txBody>
                    <a:bodyPr/>
                    <a:lstStyle/>
                    <a:p>
                      <a:r>
                        <a:rPr lang="en-US" sz="1600" dirty="0"/>
                        <a:t>Rate Code</a:t>
                      </a:r>
                    </a:p>
                  </a:txBody>
                  <a:tcPr/>
                </a:tc>
                <a:tc>
                  <a:txBody>
                    <a:bodyPr/>
                    <a:lstStyle/>
                    <a:p>
                      <a:r>
                        <a:rPr lang="en-US" sz="1600" dirty="0"/>
                        <a:t>Site Code</a:t>
                      </a:r>
                    </a:p>
                  </a:txBody>
                  <a:tcPr/>
                </a:tc>
                <a:extLst>
                  <a:ext uri="{0D108BD9-81ED-4DB2-BD59-A6C34878D82A}">
                    <a16:rowId xmlns:a16="http://schemas.microsoft.com/office/drawing/2014/main" val="2115149295"/>
                  </a:ext>
                </a:extLst>
              </a:tr>
              <a:tr h="370840">
                <a:tc>
                  <a:txBody>
                    <a:bodyPr/>
                    <a:lstStyle/>
                    <a:p>
                      <a:r>
                        <a:rPr lang="en-US" sz="1600" dirty="0"/>
                        <a:t>ABJ</a:t>
                      </a:r>
                    </a:p>
                  </a:txBody>
                  <a:tcPr/>
                </a:tc>
                <a:tc>
                  <a:txBody>
                    <a:bodyPr/>
                    <a:lstStyle/>
                    <a:p>
                      <a:r>
                        <a:rPr lang="en-US" sz="1600" dirty="0"/>
                        <a:t>PENN_IN_BEIJING</a:t>
                      </a:r>
                    </a:p>
                  </a:txBody>
                  <a:tcPr/>
                </a:tc>
                <a:tc>
                  <a:txBody>
                    <a:bodyPr/>
                    <a:lstStyle/>
                    <a:p>
                      <a:r>
                        <a:rPr lang="en-US" sz="1600" dirty="0"/>
                        <a:t>Use SITE CODE for the specific location</a:t>
                      </a:r>
                    </a:p>
                  </a:txBody>
                  <a:tcPr/>
                </a:tc>
                <a:tc>
                  <a:txBody>
                    <a:bodyPr/>
                    <a:lstStyle/>
                    <a:p>
                      <a:r>
                        <a:rPr lang="en-US" sz="1600" dirty="0"/>
                        <a:t>FREE</a:t>
                      </a:r>
                    </a:p>
                  </a:txBody>
                  <a:tcPr/>
                </a:tc>
                <a:tc>
                  <a:txBody>
                    <a:bodyPr/>
                    <a:lstStyle/>
                    <a:p>
                      <a:r>
                        <a:rPr lang="en-US" sz="1600" dirty="0"/>
                        <a:t>ABJ</a:t>
                      </a:r>
                    </a:p>
                  </a:txBody>
                  <a:tcPr/>
                </a:tc>
                <a:extLst>
                  <a:ext uri="{0D108BD9-81ED-4DB2-BD59-A6C34878D82A}">
                    <a16:rowId xmlns:a16="http://schemas.microsoft.com/office/drawing/2014/main" val="257186881"/>
                  </a:ext>
                </a:extLst>
              </a:tr>
              <a:tr h="370840">
                <a:tc>
                  <a:txBody>
                    <a:bodyPr/>
                    <a:lstStyle/>
                    <a:p>
                      <a:r>
                        <a:rPr lang="en-US" sz="1600" dirty="0"/>
                        <a:t>BBB</a:t>
                      </a:r>
                    </a:p>
                  </a:txBody>
                  <a:tcPr/>
                </a:tc>
                <a:tc>
                  <a:txBody>
                    <a:bodyPr/>
                    <a:lstStyle/>
                    <a:p>
                      <a:r>
                        <a:rPr lang="en-US" sz="1600" dirty="0"/>
                        <a:t>STUDY ABROAD AT UNIV SAO PAOLO BRAZIL</a:t>
                      </a:r>
                    </a:p>
                  </a:txBody>
                  <a:tcPr/>
                </a:tc>
                <a:tc>
                  <a:txBody>
                    <a:bodyPr/>
                    <a:lstStyle/>
                    <a:p>
                      <a:r>
                        <a:rPr lang="en-US" sz="1600"/>
                        <a:t>Use </a:t>
                      </a:r>
                      <a:r>
                        <a:rPr lang="en-US" sz="1600" dirty="0"/>
                        <a:t>either the RATE CODE, or SITE codes starting with ‘B’,</a:t>
                      </a:r>
                    </a:p>
                    <a:p>
                      <a:r>
                        <a:rPr lang="en-US" sz="1600" dirty="0"/>
                        <a:t>Or the SITE CODE for the specific location</a:t>
                      </a:r>
                    </a:p>
                  </a:txBody>
                  <a:tcPr/>
                </a:tc>
                <a:tc>
                  <a:txBody>
                    <a:bodyPr/>
                    <a:lstStyle/>
                    <a:p>
                      <a:r>
                        <a:rPr lang="en-US" sz="1600" dirty="0"/>
                        <a:t>STDYB</a:t>
                      </a:r>
                    </a:p>
                  </a:txBody>
                  <a:tcPr/>
                </a:tc>
                <a:tc>
                  <a:txBody>
                    <a:bodyPr/>
                    <a:lstStyle/>
                    <a:p>
                      <a:r>
                        <a:rPr lang="en-US" sz="1600" dirty="0"/>
                        <a:t>BBB</a:t>
                      </a:r>
                    </a:p>
                  </a:txBody>
                  <a:tcPr/>
                </a:tc>
                <a:extLst>
                  <a:ext uri="{0D108BD9-81ED-4DB2-BD59-A6C34878D82A}">
                    <a16:rowId xmlns:a16="http://schemas.microsoft.com/office/drawing/2014/main" val="2617218168"/>
                  </a:ext>
                </a:extLst>
              </a:tr>
              <a:tr h="370840">
                <a:tc>
                  <a:txBody>
                    <a:bodyPr/>
                    <a:lstStyle/>
                    <a:p>
                      <a:r>
                        <a:rPr lang="en-US" sz="1600" dirty="0"/>
                        <a:t>FHI</a:t>
                      </a:r>
                    </a:p>
                  </a:txBody>
                  <a:tcPr/>
                </a:tc>
                <a:tc>
                  <a:txBody>
                    <a:bodyPr/>
                    <a:lstStyle/>
                    <a:p>
                      <a:r>
                        <a:rPr lang="en-US" sz="1600" dirty="0"/>
                        <a:t>IDC HERZLIYA IN ISRAEL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Use SITE CODE for the specific location</a:t>
                      </a:r>
                    </a:p>
                  </a:txBody>
                  <a:tcPr/>
                </a:tc>
                <a:tc>
                  <a:txBody>
                    <a:bodyPr/>
                    <a:lstStyle/>
                    <a:p>
                      <a:r>
                        <a:rPr lang="en-US" sz="1600" dirty="0"/>
                        <a:t>FREE</a:t>
                      </a:r>
                    </a:p>
                  </a:txBody>
                  <a:tcPr/>
                </a:tc>
                <a:tc>
                  <a:txBody>
                    <a:bodyPr/>
                    <a:lstStyle/>
                    <a:p>
                      <a:r>
                        <a:rPr lang="en-US" sz="1600" dirty="0"/>
                        <a:t>FHI</a:t>
                      </a:r>
                    </a:p>
                  </a:txBody>
                  <a:tcPr/>
                </a:tc>
                <a:extLst>
                  <a:ext uri="{0D108BD9-81ED-4DB2-BD59-A6C34878D82A}">
                    <a16:rowId xmlns:a16="http://schemas.microsoft.com/office/drawing/2014/main" val="880036763"/>
                  </a:ext>
                </a:extLst>
              </a:tr>
            </a:tbl>
          </a:graphicData>
        </a:graphic>
      </p:graphicFrame>
    </p:spTree>
    <p:extLst>
      <p:ext uri="{BB962C8B-B14F-4D97-AF65-F5344CB8AC3E}">
        <p14:creationId xmlns:p14="http://schemas.microsoft.com/office/powerpoint/2010/main" val="11470831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2769</TotalTime>
  <Words>1756</Words>
  <Application>Microsoft Office PowerPoint</Application>
  <PresentationFormat>Widescreen</PresentationFormat>
  <Paragraphs>245</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Segoe UI</vt:lpstr>
      <vt:lpstr>Wingdings</vt:lpstr>
      <vt:lpstr>Retrospect</vt:lpstr>
      <vt:lpstr>Remote Meetings Best Practices</vt:lpstr>
      <vt:lpstr>PowerPoint Presentation</vt:lpstr>
      <vt:lpstr>Agenda</vt:lpstr>
      <vt:lpstr>Announcements</vt:lpstr>
      <vt:lpstr>Announcements, continued</vt:lpstr>
      <vt:lpstr>CRSE_SECTION new fields in Pennant Student Records universe</vt:lpstr>
      <vt:lpstr>What happened to SRS Special Programs?</vt:lpstr>
      <vt:lpstr>Rationale</vt:lpstr>
      <vt:lpstr>Mapping example 1</vt:lpstr>
      <vt:lpstr>Example 1 using Webi to find Study Abroad</vt:lpstr>
      <vt:lpstr>Mapping example 2</vt:lpstr>
      <vt:lpstr>Example 2 using Webi to find NAP students</vt:lpstr>
      <vt:lpstr>Mapping example 3</vt:lpstr>
      <vt:lpstr>Example 3 using Webi to find Grad Educ rates</vt:lpstr>
      <vt:lpstr>Mapping example 4</vt:lpstr>
      <vt:lpstr>Example 4 using Webi to look at programs with the “FREE” rate code</vt:lpstr>
      <vt:lpstr>Mapping example 5</vt:lpstr>
      <vt:lpstr>Example 5 using Webi to look at Wh Exec programs</vt:lpstr>
      <vt:lpstr>Wharton Executive program, continued</vt:lpstr>
      <vt:lpstr>Mapping example 6</vt:lpstr>
      <vt:lpstr>PowerPoint Presentation</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Budischak, Mike</cp:lastModifiedBy>
  <cp:revision>237</cp:revision>
  <dcterms:created xsi:type="dcterms:W3CDTF">2020-03-09T13:56:43Z</dcterms:created>
  <dcterms:modified xsi:type="dcterms:W3CDTF">2021-08-13T15:24:04Z</dcterms:modified>
</cp:coreProperties>
</file>