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86" r:id="rId2"/>
    <p:sldId id="270" r:id="rId3"/>
    <p:sldId id="271" r:id="rId4"/>
    <p:sldId id="294" r:id="rId5"/>
    <p:sldId id="315" r:id="rId6"/>
    <p:sldId id="316" r:id="rId7"/>
    <p:sldId id="317" r:id="rId8"/>
    <p:sldId id="318" r:id="rId9"/>
    <p:sldId id="295" r:id="rId10"/>
    <p:sldId id="296" r:id="rId11"/>
    <p:sldId id="297" r:id="rId12"/>
    <p:sldId id="299" r:id="rId13"/>
    <p:sldId id="298" r:id="rId14"/>
    <p:sldId id="302" r:id="rId15"/>
    <p:sldId id="301" r:id="rId16"/>
    <p:sldId id="303" r:id="rId17"/>
    <p:sldId id="304" r:id="rId18"/>
    <p:sldId id="305" r:id="rId19"/>
    <p:sldId id="300" r:id="rId20"/>
    <p:sldId id="306" r:id="rId21"/>
    <p:sldId id="307" r:id="rId22"/>
    <p:sldId id="308" r:id="rId23"/>
    <p:sldId id="311" r:id="rId24"/>
    <p:sldId id="310" r:id="rId25"/>
    <p:sldId id="312" r:id="rId26"/>
    <p:sldId id="313" r:id="rId27"/>
    <p:sldId id="314" r:id="rId28"/>
    <p:sldId id="288"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71" autoAdjust="0"/>
    <p:restoredTop sz="96357" autoAdjust="0"/>
  </p:normalViewPr>
  <p:slideViewPr>
    <p:cSldViewPr snapToGrid="0">
      <p:cViewPr varScale="1">
        <p:scale>
          <a:sx n="80" d="100"/>
          <a:sy n="80" d="100"/>
        </p:scale>
        <p:origin x="126" y="750"/>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7/21/2021</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7/21/2021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1</a:t>
            </a:fld>
            <a:endParaRPr lang="en-US"/>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708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97490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5735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7/21/2021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3510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7/21/2021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51314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7/21/2021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7683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7/21/2021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618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7/21/2021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8665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7/21/2021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314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7/21/2021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79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Meetings Best Practices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357172" cy="3785652"/>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400" dirty="0"/>
              <a:t>Turn off your video function</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go on </a:t>
            </a:r>
            <a:r>
              <a:rPr lang="en-US" sz="2400" b="1" dirty="0"/>
              <a:t>Mute</a:t>
            </a:r>
            <a:r>
              <a:rPr lang="en-US" sz="2400" dirty="0"/>
              <a:t> unless you are speaking</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a:t>
            </a:r>
            <a:r>
              <a:rPr lang="en-US" sz="2400" b="1" dirty="0"/>
              <a:t>enter your questions in the chat function</a:t>
            </a:r>
            <a:r>
              <a:rPr lang="en-US" sz="2400" dirty="0"/>
              <a:t>. When your question is being answered, you can go off </a:t>
            </a:r>
            <a:r>
              <a:rPr lang="en-US" sz="2400" b="1" dirty="0"/>
              <a:t>Mute</a:t>
            </a:r>
            <a:r>
              <a:rPr lang="en-US" sz="2400" dirty="0"/>
              <a:t> to ask follow-up questions</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do not use the chat function for off-topic discussions</a:t>
            </a: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 name="Footer Placeholder 2">
            <a:extLst>
              <a:ext uri="{FF2B5EF4-FFF2-40B4-BE49-F238E27FC236}">
                <a16:creationId xmlns:a16="http://schemas.microsoft.com/office/drawing/2014/main" id="{FEF80BBC-5BD9-46DA-ABA3-BD4B556D80C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Tree>
    <p:extLst>
      <p:ext uri="{BB962C8B-B14F-4D97-AF65-F5344CB8AC3E}">
        <p14:creationId xmlns:p14="http://schemas.microsoft.com/office/powerpoint/2010/main" val="273731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Status</a:t>
            </a:r>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800219"/>
          </a:xfrm>
          <a:prstGeom prst="rect">
            <a:avLst/>
          </a:prstGeom>
        </p:spPr>
        <p:txBody>
          <a:bodyPr wrap="square">
            <a:spAutoFit/>
          </a:bodyPr>
          <a:lstStyle/>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
        <p:nvSpPr>
          <p:cNvPr id="6" name="TextBox 5">
            <a:extLst>
              <a:ext uri="{FF2B5EF4-FFF2-40B4-BE49-F238E27FC236}">
                <a16:creationId xmlns:a16="http://schemas.microsoft.com/office/drawing/2014/main" id="{58190F1C-A81C-4B15-B39B-1176ABB8CEE0}"/>
              </a:ext>
            </a:extLst>
          </p:cNvPr>
          <p:cNvSpPr txBox="1"/>
          <p:nvPr/>
        </p:nvSpPr>
        <p:spPr>
          <a:xfrm>
            <a:off x="1113183" y="1997836"/>
            <a:ext cx="10066895" cy="3539430"/>
          </a:xfrm>
          <a:prstGeom prst="rect">
            <a:avLst/>
          </a:prstGeom>
          <a:noFill/>
        </p:spPr>
        <p:txBody>
          <a:bodyPr wrap="square">
            <a:spAutoFit/>
          </a:bodyPr>
          <a:lstStyle/>
          <a:p>
            <a:r>
              <a:rPr lang="en-US" sz="2000" dirty="0"/>
              <a:t>There are many types of “status” fields in Pennant. Today we are focusing on just three types.</a:t>
            </a:r>
          </a:p>
          <a:p>
            <a:endParaRPr lang="en-US" sz="2000" dirty="0"/>
          </a:p>
          <a:p>
            <a:r>
              <a:rPr lang="en-US" sz="2000" dirty="0"/>
              <a:t>When you want to report on “active students” typically you need to know what “active” means in the context of your reporting requirements.  Are you looking for students who are:</a:t>
            </a:r>
          </a:p>
          <a:p>
            <a:pPr lvl="1"/>
            <a:r>
              <a:rPr lang="en-US" sz="2000" dirty="0"/>
              <a:t>Currently in any type of curriculum?</a:t>
            </a:r>
          </a:p>
          <a:p>
            <a:pPr lvl="1"/>
            <a:r>
              <a:rPr lang="en-US" sz="2000" dirty="0"/>
              <a:t>Taking courses?</a:t>
            </a:r>
          </a:p>
          <a:p>
            <a:pPr lvl="1"/>
            <a:r>
              <a:rPr lang="en-US" sz="2000" dirty="0"/>
              <a:t>Taking courses for academic credit?</a:t>
            </a:r>
          </a:p>
          <a:p>
            <a:endParaRPr lang="en-US" sz="2000" dirty="0"/>
          </a:p>
          <a:p>
            <a:r>
              <a:rPr lang="en-US" sz="2000" dirty="0"/>
              <a:t>Depending on what you are looking for, you will likely want to look at </a:t>
            </a:r>
          </a:p>
          <a:p>
            <a:r>
              <a:rPr lang="en-US" sz="2400" dirty="0">
                <a:solidFill>
                  <a:schemeClr val="accent1">
                    <a:lumMod val="75000"/>
                  </a:schemeClr>
                </a:solidFill>
              </a:rPr>
              <a:t>Student Status</a:t>
            </a:r>
            <a:r>
              <a:rPr lang="en-US" sz="2400" dirty="0"/>
              <a:t>, or </a:t>
            </a:r>
            <a:r>
              <a:rPr lang="en-US" sz="2400" dirty="0">
                <a:solidFill>
                  <a:schemeClr val="accent1">
                    <a:lumMod val="75000"/>
                  </a:schemeClr>
                </a:solidFill>
              </a:rPr>
              <a:t>Enrollment Status</a:t>
            </a:r>
            <a:r>
              <a:rPr lang="en-US" sz="2400" dirty="0"/>
              <a:t>, or </a:t>
            </a:r>
            <a:r>
              <a:rPr lang="en-US" sz="2400" dirty="0">
                <a:solidFill>
                  <a:schemeClr val="accent1">
                    <a:lumMod val="75000"/>
                  </a:schemeClr>
                </a:solidFill>
              </a:rPr>
              <a:t>Registration Status</a:t>
            </a:r>
            <a:r>
              <a:rPr lang="en-US" sz="2400" dirty="0"/>
              <a:t>… </a:t>
            </a:r>
          </a:p>
          <a:p>
            <a:r>
              <a:rPr lang="en-US" sz="2000" dirty="0"/>
              <a:t>Or some combination of those.</a:t>
            </a:r>
          </a:p>
        </p:txBody>
      </p:sp>
    </p:spTree>
    <p:extLst>
      <p:ext uri="{BB962C8B-B14F-4D97-AF65-F5344CB8AC3E}">
        <p14:creationId xmlns:p14="http://schemas.microsoft.com/office/powerpoint/2010/main" val="3620815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Student Status</a:t>
            </a:r>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800219"/>
          </a:xfrm>
          <a:prstGeom prst="rect">
            <a:avLst/>
          </a:prstGeom>
        </p:spPr>
        <p:txBody>
          <a:bodyPr wrap="square">
            <a:spAutoFit/>
          </a:bodyPr>
          <a:lstStyle/>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
        <p:nvSpPr>
          <p:cNvPr id="6" name="TextBox 5">
            <a:extLst>
              <a:ext uri="{FF2B5EF4-FFF2-40B4-BE49-F238E27FC236}">
                <a16:creationId xmlns:a16="http://schemas.microsoft.com/office/drawing/2014/main" id="{58190F1C-A81C-4B15-B39B-1176ABB8CEE0}"/>
              </a:ext>
            </a:extLst>
          </p:cNvPr>
          <p:cNvSpPr txBox="1"/>
          <p:nvPr/>
        </p:nvSpPr>
        <p:spPr>
          <a:xfrm>
            <a:off x="1113183" y="1997836"/>
            <a:ext cx="10066895" cy="3539430"/>
          </a:xfrm>
          <a:prstGeom prst="rect">
            <a:avLst/>
          </a:prstGeom>
          <a:noFill/>
        </p:spPr>
        <p:txBody>
          <a:bodyPr wrap="square">
            <a:spAutoFit/>
          </a:bodyPr>
          <a:lstStyle/>
          <a:p>
            <a:r>
              <a:rPr lang="en-US" sz="2000" dirty="0">
                <a:effectLst/>
                <a:latin typeface="Calibri" panose="020F0502020204030204" pitchFamily="34" charset="0"/>
                <a:ea typeface="Calibri" panose="020F0502020204030204" pitchFamily="34" charset="0"/>
                <a:cs typeface="Times New Roman" panose="02020603050405020304" pitchFamily="18" charset="0"/>
              </a:rPr>
              <a:t>The Status of a student describes whether they are considered Active in a term, and if inactive, the status provides some reasons why. </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Student Status is “term-effective” in Banner but is stored in the Data Warehouse term-by-term to facilitate reporting. A student can only be in one status in any given term. The warehouse stores the most recent status for each term.</a:t>
            </a:r>
          </a:p>
          <a:p>
            <a:pPr marL="0" marR="0">
              <a:lnSpc>
                <a:spcPct val="107000"/>
              </a:lnSpc>
              <a:spcBef>
                <a:spcPts val="0"/>
              </a:spcBef>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Student Status is found in the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ST_TERM</a:t>
            </a:r>
            <a:r>
              <a:rPr lang="en-US" sz="2000" dirty="0">
                <a:effectLst/>
                <a:latin typeface="Calibri" panose="020F0502020204030204" pitchFamily="34" charset="0"/>
                <a:ea typeface="Calibri" panose="020F0502020204030204" pitchFamily="34" charset="0"/>
                <a:cs typeface="Times New Roman" panose="02020603050405020304" pitchFamily="18" charset="0"/>
              </a:rPr>
              <a:t> table. The warehouse validation table is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V_STDNT_STATUS</a:t>
            </a:r>
            <a:r>
              <a:rPr lang="en-US" sz="2000" dirty="0">
                <a:effectLst/>
                <a:latin typeface="Calibri" panose="020F0502020204030204" pitchFamily="34" charset="0"/>
                <a:ea typeface="Calibri" panose="020F0502020204030204" pitchFamily="34" charset="0"/>
                <a:cs typeface="Times New Roman" panose="02020603050405020304" pitchFamily="18" charset="0"/>
              </a:rPr>
              <a:t>.  In the source Banner database, they are found in SGBSTDN, and the validation table is STVSTST.</a:t>
            </a:r>
          </a:p>
        </p:txBody>
      </p:sp>
    </p:spTree>
    <p:extLst>
      <p:ext uri="{BB962C8B-B14F-4D97-AF65-F5344CB8AC3E}">
        <p14:creationId xmlns:p14="http://schemas.microsoft.com/office/powerpoint/2010/main" val="2006039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Student Status values</a:t>
            </a:r>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800219"/>
          </a:xfrm>
          <a:prstGeom prst="rect">
            <a:avLst/>
          </a:prstGeom>
        </p:spPr>
        <p:txBody>
          <a:bodyPr wrap="square">
            <a:spAutoFit/>
          </a:bodyPr>
          <a:lstStyle/>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graphicFrame>
        <p:nvGraphicFramePr>
          <p:cNvPr id="7" name="Content Placeholder 3">
            <a:extLst>
              <a:ext uri="{FF2B5EF4-FFF2-40B4-BE49-F238E27FC236}">
                <a16:creationId xmlns:a16="http://schemas.microsoft.com/office/drawing/2014/main" id="{1BCB315A-FA3D-4AD3-ABDB-BDD4C50D9152}"/>
              </a:ext>
            </a:extLst>
          </p:cNvPr>
          <p:cNvGraphicFramePr>
            <a:graphicFrameLocks/>
          </p:cNvGraphicFramePr>
          <p:nvPr>
            <p:extLst>
              <p:ext uri="{D42A27DB-BD31-4B8C-83A1-F6EECF244321}">
                <p14:modId xmlns:p14="http://schemas.microsoft.com/office/powerpoint/2010/main" val="3326221015"/>
              </p:ext>
            </p:extLst>
          </p:nvPr>
        </p:nvGraphicFramePr>
        <p:xfrm>
          <a:off x="2838096" y="2218126"/>
          <a:ext cx="5142215" cy="3793981"/>
        </p:xfrm>
        <a:graphic>
          <a:graphicData uri="http://schemas.openxmlformats.org/drawingml/2006/table">
            <a:tbl>
              <a:tblPr firstRow="1" firstCol="1" bandRow="1">
                <a:tableStyleId>{5C22544A-7EE6-4342-B048-85BDC9FD1C3A}</a:tableStyleId>
              </a:tblPr>
              <a:tblGrid>
                <a:gridCol w="1903586">
                  <a:extLst>
                    <a:ext uri="{9D8B030D-6E8A-4147-A177-3AD203B41FA5}">
                      <a16:colId xmlns:a16="http://schemas.microsoft.com/office/drawing/2014/main" val="515844972"/>
                    </a:ext>
                  </a:extLst>
                </a:gridCol>
                <a:gridCol w="3238629">
                  <a:extLst>
                    <a:ext uri="{9D8B030D-6E8A-4147-A177-3AD203B41FA5}">
                      <a16:colId xmlns:a16="http://schemas.microsoft.com/office/drawing/2014/main" val="1016138388"/>
                    </a:ext>
                  </a:extLst>
                </a:gridCol>
              </a:tblGrid>
              <a:tr h="375451">
                <a:tc>
                  <a:txBody>
                    <a:bodyPr/>
                    <a:lstStyle/>
                    <a:p>
                      <a:pPr marL="0" marR="0" algn="l">
                        <a:lnSpc>
                          <a:spcPct val="107000"/>
                        </a:lnSpc>
                        <a:spcBef>
                          <a:spcPts val="0"/>
                        </a:spcBef>
                        <a:spcAft>
                          <a:spcPts val="0"/>
                        </a:spcAft>
                      </a:pPr>
                      <a:r>
                        <a:rPr lang="en-US" sz="1600" dirty="0">
                          <a:effectLst/>
                        </a:rPr>
                        <a:t>Student Status Code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gn="l">
                        <a:lnSpc>
                          <a:spcPct val="107000"/>
                        </a:lnSpc>
                        <a:spcBef>
                          <a:spcPts val="0"/>
                        </a:spcBef>
                        <a:spcAft>
                          <a:spcPts val="0"/>
                        </a:spcAft>
                      </a:pPr>
                      <a:r>
                        <a:rPr lang="en-US" sz="1600" dirty="0">
                          <a:effectLst/>
                        </a:rPr>
                        <a:t>Student Status Description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a16="http://schemas.microsoft.com/office/drawing/2014/main" val="642255153"/>
                  </a:ext>
                </a:extLst>
              </a:tr>
              <a:tr h="375451">
                <a:tc>
                  <a:txBody>
                    <a:bodyPr/>
                    <a:lstStyle/>
                    <a:p>
                      <a:pPr marL="0" marR="0" algn="l">
                        <a:lnSpc>
                          <a:spcPct val="107000"/>
                        </a:lnSpc>
                        <a:spcBef>
                          <a:spcPts val="0"/>
                        </a:spcBef>
                        <a:spcAft>
                          <a:spcPts val="0"/>
                        </a:spcAft>
                      </a:pPr>
                      <a:r>
                        <a:rPr lang="en-US" sz="1600">
                          <a:effectLst/>
                        </a:rPr>
                        <a:t>AL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gn="l">
                        <a:lnSpc>
                          <a:spcPct val="107000"/>
                        </a:lnSpc>
                        <a:spcBef>
                          <a:spcPts val="0"/>
                        </a:spcBef>
                        <a:spcAft>
                          <a:spcPts val="0"/>
                        </a:spcAft>
                      </a:pPr>
                      <a:r>
                        <a:rPr lang="en-US" sz="1600" dirty="0">
                          <a:effectLst/>
                        </a:rPr>
                        <a:t>Active on Leave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2897849788"/>
                  </a:ext>
                </a:extLst>
              </a:tr>
              <a:tr h="375451">
                <a:tc>
                  <a:txBody>
                    <a:bodyPr/>
                    <a:lstStyle/>
                    <a:p>
                      <a:pPr marL="0" marR="0" algn="l">
                        <a:lnSpc>
                          <a:spcPct val="107000"/>
                        </a:lnSpc>
                        <a:spcBef>
                          <a:spcPts val="0"/>
                        </a:spcBef>
                        <a:spcAft>
                          <a:spcPts val="0"/>
                        </a:spcAft>
                      </a:pPr>
                      <a:r>
                        <a:rPr lang="en-US" sz="1600">
                          <a:effectLst/>
                        </a:rPr>
                        <a:t>AS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gn="l">
                        <a:lnSpc>
                          <a:spcPct val="107000"/>
                        </a:lnSpc>
                        <a:spcBef>
                          <a:spcPts val="0"/>
                        </a:spcBef>
                        <a:spcAft>
                          <a:spcPts val="0"/>
                        </a:spcAft>
                      </a:pPr>
                      <a:r>
                        <a:rPr lang="en-US" sz="1600" dirty="0">
                          <a:effectLst/>
                        </a:rPr>
                        <a:t>Active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1719851930"/>
                  </a:ext>
                </a:extLst>
              </a:tr>
              <a:tr h="414922">
                <a:tc>
                  <a:txBody>
                    <a:bodyPr/>
                    <a:lstStyle/>
                    <a:p>
                      <a:pPr marL="0" marR="0" algn="l">
                        <a:lnSpc>
                          <a:spcPct val="107000"/>
                        </a:lnSpc>
                        <a:spcBef>
                          <a:spcPts val="0"/>
                        </a:spcBef>
                        <a:spcAft>
                          <a:spcPts val="0"/>
                        </a:spcAft>
                      </a:pPr>
                      <a:r>
                        <a:rPr lang="en-US" sz="1600" dirty="0">
                          <a:effectLst/>
                        </a:rPr>
                        <a:t>IC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gn="l">
                        <a:lnSpc>
                          <a:spcPct val="107000"/>
                        </a:lnSpc>
                        <a:spcBef>
                          <a:spcPts val="0"/>
                        </a:spcBef>
                        <a:spcAft>
                          <a:spcPts val="0"/>
                        </a:spcAft>
                      </a:pPr>
                      <a:r>
                        <a:rPr lang="en-US" sz="1600" dirty="0">
                          <a:effectLst/>
                        </a:rPr>
                        <a:t>Cancelled by Admitting Office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4219721525"/>
                  </a:ext>
                </a:extLst>
              </a:tr>
              <a:tr h="375451">
                <a:tc>
                  <a:txBody>
                    <a:bodyPr/>
                    <a:lstStyle/>
                    <a:p>
                      <a:pPr marL="0" marR="0" algn="l">
                        <a:lnSpc>
                          <a:spcPct val="107000"/>
                        </a:lnSpc>
                        <a:spcBef>
                          <a:spcPts val="0"/>
                        </a:spcBef>
                        <a:spcAft>
                          <a:spcPts val="0"/>
                        </a:spcAft>
                      </a:pPr>
                      <a:r>
                        <a:rPr lang="en-US" sz="1600">
                          <a:effectLst/>
                        </a:rPr>
                        <a:t>ID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gn="l">
                        <a:lnSpc>
                          <a:spcPct val="107000"/>
                        </a:lnSpc>
                        <a:spcBef>
                          <a:spcPts val="0"/>
                        </a:spcBef>
                        <a:spcAft>
                          <a:spcPts val="0"/>
                        </a:spcAft>
                      </a:pPr>
                      <a:r>
                        <a:rPr lang="en-US" sz="1600" dirty="0">
                          <a:effectLst/>
                        </a:rPr>
                        <a:t>Dropped by Division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873431532"/>
                  </a:ext>
                </a:extLst>
              </a:tr>
              <a:tr h="375451">
                <a:tc>
                  <a:txBody>
                    <a:bodyPr/>
                    <a:lstStyle/>
                    <a:p>
                      <a:pPr marL="0" marR="0" algn="l">
                        <a:lnSpc>
                          <a:spcPct val="107000"/>
                        </a:lnSpc>
                        <a:spcBef>
                          <a:spcPts val="0"/>
                        </a:spcBef>
                        <a:spcAft>
                          <a:spcPts val="0"/>
                        </a:spcAft>
                      </a:pPr>
                      <a:r>
                        <a:rPr lang="en-US" sz="1600">
                          <a:effectLst/>
                        </a:rPr>
                        <a:t>IF</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gn="l">
                        <a:lnSpc>
                          <a:spcPct val="107000"/>
                        </a:lnSpc>
                        <a:spcBef>
                          <a:spcPts val="0"/>
                        </a:spcBef>
                        <a:spcAft>
                          <a:spcPts val="0"/>
                        </a:spcAft>
                      </a:pPr>
                      <a:r>
                        <a:rPr lang="en-US" sz="1600" dirty="0">
                          <a:effectLst/>
                        </a:rPr>
                        <a:t>Deferred Admission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2316229954"/>
                  </a:ext>
                </a:extLst>
              </a:tr>
              <a:tr h="375451">
                <a:tc>
                  <a:txBody>
                    <a:bodyPr/>
                    <a:lstStyle/>
                    <a:p>
                      <a:pPr marL="0" marR="0" algn="l">
                        <a:lnSpc>
                          <a:spcPct val="107000"/>
                        </a:lnSpc>
                        <a:spcBef>
                          <a:spcPts val="0"/>
                        </a:spcBef>
                        <a:spcAft>
                          <a:spcPts val="0"/>
                        </a:spcAft>
                      </a:pPr>
                      <a:r>
                        <a:rPr lang="en-US" sz="1600" dirty="0">
                          <a:effectLst/>
                        </a:rPr>
                        <a:t>IG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gn="l">
                        <a:lnSpc>
                          <a:spcPct val="107000"/>
                        </a:lnSpc>
                        <a:spcBef>
                          <a:spcPts val="0"/>
                        </a:spcBef>
                        <a:spcAft>
                          <a:spcPts val="0"/>
                        </a:spcAft>
                      </a:pPr>
                      <a:r>
                        <a:rPr lang="en-US" sz="1600" dirty="0">
                          <a:effectLst/>
                        </a:rPr>
                        <a:t>Inactive Graduated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3195323430"/>
                  </a:ext>
                </a:extLst>
              </a:tr>
              <a:tr h="375451">
                <a:tc>
                  <a:txBody>
                    <a:bodyPr/>
                    <a:lstStyle/>
                    <a:p>
                      <a:pPr marL="0" marR="0" algn="l">
                        <a:lnSpc>
                          <a:spcPct val="107000"/>
                        </a:lnSpc>
                        <a:spcBef>
                          <a:spcPts val="0"/>
                        </a:spcBef>
                        <a:spcAft>
                          <a:spcPts val="0"/>
                        </a:spcAft>
                      </a:pPr>
                      <a:r>
                        <a:rPr lang="en-US" sz="1600">
                          <a:effectLst/>
                        </a:rPr>
                        <a:t>IN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gn="l">
                        <a:lnSpc>
                          <a:spcPct val="107000"/>
                        </a:lnSpc>
                        <a:spcBef>
                          <a:spcPts val="0"/>
                        </a:spcBef>
                        <a:spcAft>
                          <a:spcPts val="0"/>
                        </a:spcAft>
                      </a:pPr>
                      <a:r>
                        <a:rPr lang="en-US" sz="1600" dirty="0">
                          <a:effectLst/>
                        </a:rPr>
                        <a:t>Inactive No-Show</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3674325851"/>
                  </a:ext>
                </a:extLst>
              </a:tr>
              <a:tr h="375451">
                <a:tc>
                  <a:txBody>
                    <a:bodyPr/>
                    <a:lstStyle/>
                    <a:p>
                      <a:pPr marL="0" marR="0" algn="l">
                        <a:lnSpc>
                          <a:spcPct val="107000"/>
                        </a:lnSpc>
                        <a:spcBef>
                          <a:spcPts val="0"/>
                        </a:spcBef>
                        <a:spcAft>
                          <a:spcPts val="0"/>
                        </a:spcAft>
                      </a:pPr>
                      <a:r>
                        <a:rPr lang="en-US" sz="1600">
                          <a:effectLst/>
                        </a:rPr>
                        <a:t>IS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gn="l">
                        <a:lnSpc>
                          <a:spcPct val="107000"/>
                        </a:lnSpc>
                        <a:spcBef>
                          <a:spcPts val="0"/>
                        </a:spcBef>
                        <a:spcAft>
                          <a:spcPts val="0"/>
                        </a:spcAft>
                      </a:pPr>
                      <a:r>
                        <a:rPr lang="en-US" sz="1600" dirty="0">
                          <a:effectLst/>
                        </a:rPr>
                        <a:t>Inactive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2501634316"/>
                  </a:ext>
                </a:extLst>
              </a:tr>
              <a:tr h="375451">
                <a:tc>
                  <a:txBody>
                    <a:bodyPr/>
                    <a:lstStyle/>
                    <a:p>
                      <a:pPr marL="0" marR="0" algn="l">
                        <a:lnSpc>
                          <a:spcPct val="107000"/>
                        </a:lnSpc>
                        <a:spcBef>
                          <a:spcPts val="0"/>
                        </a:spcBef>
                        <a:spcAft>
                          <a:spcPts val="0"/>
                        </a:spcAft>
                      </a:pPr>
                      <a:r>
                        <a:rPr lang="en-US" sz="1600">
                          <a:effectLst/>
                        </a:rPr>
                        <a:t>IW</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gn="l">
                        <a:lnSpc>
                          <a:spcPct val="107000"/>
                        </a:lnSpc>
                        <a:spcBef>
                          <a:spcPts val="0"/>
                        </a:spcBef>
                        <a:spcAft>
                          <a:spcPts val="0"/>
                        </a:spcAft>
                      </a:pPr>
                      <a:r>
                        <a:rPr lang="en-US" sz="1600" dirty="0">
                          <a:effectLst/>
                        </a:rPr>
                        <a:t>Inactive Withdrew</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2591651130"/>
                  </a:ext>
                </a:extLst>
              </a:tr>
            </a:tbl>
          </a:graphicData>
        </a:graphic>
      </p:graphicFrame>
    </p:spTree>
    <p:extLst>
      <p:ext uri="{BB962C8B-B14F-4D97-AF65-F5344CB8AC3E}">
        <p14:creationId xmlns:p14="http://schemas.microsoft.com/office/powerpoint/2010/main" val="414249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Enrollment Status</a:t>
            </a:r>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800219"/>
          </a:xfrm>
          <a:prstGeom prst="rect">
            <a:avLst/>
          </a:prstGeom>
        </p:spPr>
        <p:txBody>
          <a:bodyPr wrap="square">
            <a:spAutoFit/>
          </a:bodyPr>
          <a:lstStyle/>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
        <p:nvSpPr>
          <p:cNvPr id="6" name="TextBox 5">
            <a:extLst>
              <a:ext uri="{FF2B5EF4-FFF2-40B4-BE49-F238E27FC236}">
                <a16:creationId xmlns:a16="http://schemas.microsoft.com/office/drawing/2014/main" id="{58190F1C-A81C-4B15-B39B-1176ABB8CEE0}"/>
              </a:ext>
            </a:extLst>
          </p:cNvPr>
          <p:cNvSpPr txBox="1"/>
          <p:nvPr/>
        </p:nvSpPr>
        <p:spPr>
          <a:xfrm>
            <a:off x="1113183" y="1997836"/>
            <a:ext cx="10066895" cy="3539430"/>
          </a:xfrm>
          <a:prstGeom prst="rect">
            <a:avLst/>
          </a:prstGeom>
          <a:noFill/>
        </p:spPr>
        <p:txBody>
          <a:bodyPr wrap="square">
            <a:spAutoFit/>
          </a:bodyPr>
          <a:lstStyle/>
          <a:p>
            <a:r>
              <a:rPr lang="en-US" sz="2000" dirty="0">
                <a:effectLst/>
                <a:latin typeface="Calibri" panose="020F0502020204030204" pitchFamily="34" charset="0"/>
                <a:ea typeface="Calibri" panose="020F0502020204030204" pitchFamily="34" charset="0"/>
                <a:cs typeface="Times New Roman" panose="02020603050405020304" pitchFamily="18" charset="0"/>
              </a:rPr>
              <a:t>Enrollment Status describes the overall eligibility of a student to register for courses in a term, or, if not eligible, provides some additional information as to why. </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Enrollment status is stored term-by-term in both Banner and in the Data Warehouse. A student can have only one Enrollment Status in any term at any given time. The warehouse stores the most recent status for each term.</a:t>
            </a:r>
          </a:p>
          <a:p>
            <a:pPr marL="0" marR="0">
              <a:lnSpc>
                <a:spcPct val="107000"/>
              </a:lnSpc>
              <a:spcBef>
                <a:spcPts val="0"/>
              </a:spcBef>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Enrollment Status is found in the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ST_TERM</a:t>
            </a:r>
            <a:r>
              <a:rPr lang="en-US" sz="2000" dirty="0">
                <a:effectLst/>
                <a:latin typeface="Calibri" panose="020F0502020204030204" pitchFamily="34" charset="0"/>
                <a:ea typeface="Calibri" panose="020F0502020204030204" pitchFamily="34" charset="0"/>
                <a:cs typeface="Times New Roman" panose="02020603050405020304" pitchFamily="18" charset="0"/>
              </a:rPr>
              <a:t> table.  The warehouse validation table is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V_ENROL_STATUS.</a:t>
            </a:r>
            <a:r>
              <a:rPr lang="en-US" sz="2000" dirty="0">
                <a:effectLst/>
                <a:latin typeface="Calibri" panose="020F0502020204030204" pitchFamily="34" charset="0"/>
                <a:ea typeface="Calibri" panose="020F0502020204030204" pitchFamily="34" charset="0"/>
                <a:cs typeface="Times New Roman" panose="02020603050405020304" pitchFamily="18" charset="0"/>
              </a:rPr>
              <a:t> In the source Banner database, the enrollment status is found in SFBETRM and the validation table is STVESTS.</a:t>
            </a:r>
          </a:p>
        </p:txBody>
      </p:sp>
    </p:spTree>
    <p:extLst>
      <p:ext uri="{BB962C8B-B14F-4D97-AF65-F5344CB8AC3E}">
        <p14:creationId xmlns:p14="http://schemas.microsoft.com/office/powerpoint/2010/main" val="3205090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Enrollment Status values</a:t>
            </a:r>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800219"/>
          </a:xfrm>
          <a:prstGeom prst="rect">
            <a:avLst/>
          </a:prstGeom>
        </p:spPr>
        <p:txBody>
          <a:bodyPr wrap="square">
            <a:spAutoFit/>
          </a:bodyPr>
          <a:lstStyle/>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graphicFrame>
        <p:nvGraphicFramePr>
          <p:cNvPr id="7" name="Content Placeholder 3">
            <a:extLst>
              <a:ext uri="{FF2B5EF4-FFF2-40B4-BE49-F238E27FC236}">
                <a16:creationId xmlns:a16="http://schemas.microsoft.com/office/drawing/2014/main" id="{1BCB315A-FA3D-4AD3-ABDB-BDD4C50D9152}"/>
              </a:ext>
            </a:extLst>
          </p:cNvPr>
          <p:cNvGraphicFramePr>
            <a:graphicFrameLocks/>
          </p:cNvGraphicFramePr>
          <p:nvPr>
            <p:extLst>
              <p:ext uri="{D42A27DB-BD31-4B8C-83A1-F6EECF244321}">
                <p14:modId xmlns:p14="http://schemas.microsoft.com/office/powerpoint/2010/main" val="2998461597"/>
              </p:ext>
            </p:extLst>
          </p:nvPr>
        </p:nvGraphicFramePr>
        <p:xfrm>
          <a:off x="2838096" y="2218126"/>
          <a:ext cx="5142215" cy="2426949"/>
        </p:xfrm>
        <a:graphic>
          <a:graphicData uri="http://schemas.openxmlformats.org/drawingml/2006/table">
            <a:tbl>
              <a:tblPr firstRow="1" firstCol="1" bandRow="1">
                <a:tableStyleId>{5C22544A-7EE6-4342-B048-85BDC9FD1C3A}</a:tableStyleId>
              </a:tblPr>
              <a:tblGrid>
                <a:gridCol w="1903586">
                  <a:extLst>
                    <a:ext uri="{9D8B030D-6E8A-4147-A177-3AD203B41FA5}">
                      <a16:colId xmlns:a16="http://schemas.microsoft.com/office/drawing/2014/main" val="515844972"/>
                    </a:ext>
                  </a:extLst>
                </a:gridCol>
                <a:gridCol w="3238629">
                  <a:extLst>
                    <a:ext uri="{9D8B030D-6E8A-4147-A177-3AD203B41FA5}">
                      <a16:colId xmlns:a16="http://schemas.microsoft.com/office/drawing/2014/main" val="1016138388"/>
                    </a:ext>
                  </a:extLst>
                </a:gridCol>
              </a:tblGrid>
              <a:tr h="375451">
                <a:tc>
                  <a:txBody>
                    <a:bodyPr/>
                    <a:lstStyle/>
                    <a:p>
                      <a:pPr marL="0" marR="0">
                        <a:lnSpc>
                          <a:spcPct val="107000"/>
                        </a:lnSpc>
                        <a:spcBef>
                          <a:spcPts val="0"/>
                        </a:spcBef>
                        <a:spcAft>
                          <a:spcPts val="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Enrollment Status Code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nSpc>
                          <a:spcPct val="107000"/>
                        </a:lnSpc>
                        <a:spcBef>
                          <a:spcPts val="0"/>
                        </a:spcBef>
                        <a:spcAft>
                          <a:spcPts val="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Enrollment Status Description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a16="http://schemas.microsoft.com/office/drawing/2014/main" val="642255153"/>
                  </a:ext>
                </a:extLst>
              </a:tr>
              <a:tr h="375451">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AD</a:t>
                      </a:r>
                    </a:p>
                  </a:txBody>
                  <a:tcPr marL="68580" marR="68580" marT="0" marB="0">
                    <a:solidFill>
                      <a:schemeClr val="accent2">
                        <a:lumMod val="75000"/>
                      </a:schemeClr>
                    </a:solidFill>
                  </a:tcPr>
                </a:tc>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Administrative Drop (DD no W)</a:t>
                      </a:r>
                    </a:p>
                  </a:txBody>
                  <a:tcPr marL="68580" marR="68580" marT="0" marB="0">
                    <a:solidFill>
                      <a:schemeClr val="accent2">
                        <a:lumMod val="20000"/>
                        <a:lumOff val="80000"/>
                      </a:schemeClr>
                    </a:solidFill>
                  </a:tcPr>
                </a:tc>
                <a:extLst>
                  <a:ext uri="{0D108BD9-81ED-4DB2-BD59-A6C34878D82A}">
                    <a16:rowId xmlns:a16="http://schemas.microsoft.com/office/drawing/2014/main" val="2897849788"/>
                  </a:ext>
                </a:extLst>
              </a:tr>
              <a:tr h="375451">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EL</a:t>
                      </a:r>
                    </a:p>
                  </a:txBody>
                  <a:tcPr marL="68580" marR="68580" marT="0" marB="0">
                    <a:solidFill>
                      <a:schemeClr val="accent2">
                        <a:lumMod val="75000"/>
                      </a:schemeClr>
                    </a:solidFill>
                  </a:tcPr>
                </a:tc>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Eligible to Register</a:t>
                      </a:r>
                    </a:p>
                  </a:txBody>
                  <a:tcPr marL="68580" marR="68580" marT="0" marB="0">
                    <a:solidFill>
                      <a:schemeClr val="accent2">
                        <a:lumMod val="20000"/>
                        <a:lumOff val="80000"/>
                      </a:schemeClr>
                    </a:solidFill>
                  </a:tcPr>
                </a:tc>
                <a:extLst>
                  <a:ext uri="{0D108BD9-81ED-4DB2-BD59-A6C34878D82A}">
                    <a16:rowId xmlns:a16="http://schemas.microsoft.com/office/drawing/2014/main" val="1719851930"/>
                  </a:ext>
                </a:extLst>
              </a:tr>
              <a:tr h="414922">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W0</a:t>
                      </a:r>
                    </a:p>
                  </a:txBody>
                  <a:tcPr marL="68580" marR="68580" marT="0" marB="0">
                    <a:solidFill>
                      <a:schemeClr val="accent2">
                        <a:lumMod val="75000"/>
                      </a:schemeClr>
                    </a:solidFill>
                  </a:tcPr>
                </a:tc>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Withdraw 0% adjustment</a:t>
                      </a:r>
                    </a:p>
                  </a:txBody>
                  <a:tcPr marL="68580" marR="68580" marT="0" marB="0">
                    <a:solidFill>
                      <a:schemeClr val="accent2">
                        <a:lumMod val="20000"/>
                        <a:lumOff val="80000"/>
                      </a:schemeClr>
                    </a:solidFill>
                  </a:tcPr>
                </a:tc>
                <a:extLst>
                  <a:ext uri="{0D108BD9-81ED-4DB2-BD59-A6C34878D82A}">
                    <a16:rowId xmlns:a16="http://schemas.microsoft.com/office/drawing/2014/main" val="4219721525"/>
                  </a:ext>
                </a:extLst>
              </a:tr>
              <a:tr h="375451">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W2</a:t>
                      </a:r>
                    </a:p>
                  </a:txBody>
                  <a:tcPr marL="68580" marR="68580" marT="0" marB="0">
                    <a:solidFill>
                      <a:schemeClr val="accent2">
                        <a:lumMod val="75000"/>
                      </a:schemeClr>
                    </a:solidFill>
                  </a:tcPr>
                </a:tc>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Withdraw 25% adjustment</a:t>
                      </a:r>
                    </a:p>
                  </a:txBody>
                  <a:tcPr marL="68580" marR="68580" marT="0" marB="0">
                    <a:solidFill>
                      <a:schemeClr val="accent2">
                        <a:lumMod val="20000"/>
                        <a:lumOff val="80000"/>
                      </a:schemeClr>
                    </a:solidFill>
                  </a:tcPr>
                </a:tc>
                <a:extLst>
                  <a:ext uri="{0D108BD9-81ED-4DB2-BD59-A6C34878D82A}">
                    <a16:rowId xmlns:a16="http://schemas.microsoft.com/office/drawing/2014/main" val="873431532"/>
                  </a:ext>
                </a:extLst>
              </a:tr>
              <a:tr h="375451">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W5</a:t>
                      </a:r>
                    </a:p>
                  </a:txBody>
                  <a:tcPr marL="68580" marR="68580" marT="0" marB="0">
                    <a:solidFill>
                      <a:schemeClr val="accent2">
                        <a:lumMod val="75000"/>
                      </a:schemeClr>
                    </a:solidFill>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Withdraw 50% adjustment</a:t>
                      </a:r>
                    </a:p>
                  </a:txBody>
                  <a:tcPr marL="68580" marR="68580" marT="0" marB="0">
                    <a:solidFill>
                      <a:schemeClr val="accent2">
                        <a:lumMod val="20000"/>
                        <a:lumOff val="80000"/>
                      </a:schemeClr>
                    </a:solidFill>
                  </a:tcPr>
                </a:tc>
                <a:extLst>
                  <a:ext uri="{0D108BD9-81ED-4DB2-BD59-A6C34878D82A}">
                    <a16:rowId xmlns:a16="http://schemas.microsoft.com/office/drawing/2014/main" val="2316229954"/>
                  </a:ext>
                </a:extLst>
              </a:tr>
            </a:tbl>
          </a:graphicData>
        </a:graphic>
      </p:graphicFrame>
      <p:sp>
        <p:nvSpPr>
          <p:cNvPr id="8" name="TextBox 7">
            <a:extLst>
              <a:ext uri="{FF2B5EF4-FFF2-40B4-BE49-F238E27FC236}">
                <a16:creationId xmlns:a16="http://schemas.microsoft.com/office/drawing/2014/main" id="{296272CF-F59E-456F-9794-5084F510E7B4}"/>
              </a:ext>
            </a:extLst>
          </p:cNvPr>
          <p:cNvSpPr txBox="1"/>
          <p:nvPr/>
        </p:nvSpPr>
        <p:spPr>
          <a:xfrm>
            <a:off x="1894788" y="5363852"/>
            <a:ext cx="3686074" cy="369332"/>
          </a:xfrm>
          <a:prstGeom prst="rect">
            <a:avLst/>
          </a:prstGeom>
          <a:noFill/>
        </p:spPr>
        <p:txBody>
          <a:bodyPr wrap="none" rtlCol="0">
            <a:spAutoFit/>
          </a:bodyPr>
          <a:lstStyle/>
          <a:p>
            <a:r>
              <a:rPr lang="en-US" dirty="0"/>
              <a:t>Examples only – not the complete list</a:t>
            </a:r>
          </a:p>
        </p:txBody>
      </p:sp>
    </p:spTree>
    <p:extLst>
      <p:ext uri="{BB962C8B-B14F-4D97-AF65-F5344CB8AC3E}">
        <p14:creationId xmlns:p14="http://schemas.microsoft.com/office/powerpoint/2010/main" val="349374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Registration Status</a:t>
            </a:r>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800219"/>
          </a:xfrm>
          <a:prstGeom prst="rect">
            <a:avLst/>
          </a:prstGeom>
        </p:spPr>
        <p:txBody>
          <a:bodyPr wrap="square">
            <a:spAutoFit/>
          </a:bodyPr>
          <a:lstStyle/>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
        <p:nvSpPr>
          <p:cNvPr id="6" name="TextBox 5">
            <a:extLst>
              <a:ext uri="{FF2B5EF4-FFF2-40B4-BE49-F238E27FC236}">
                <a16:creationId xmlns:a16="http://schemas.microsoft.com/office/drawing/2014/main" id="{58190F1C-A81C-4B15-B39B-1176ABB8CEE0}"/>
              </a:ext>
            </a:extLst>
          </p:cNvPr>
          <p:cNvSpPr txBox="1"/>
          <p:nvPr/>
        </p:nvSpPr>
        <p:spPr>
          <a:xfrm>
            <a:off x="1113183" y="1997836"/>
            <a:ext cx="10066895" cy="4213205"/>
          </a:xfrm>
          <a:prstGeom prst="rect">
            <a:avLst/>
          </a:prstGeom>
          <a:noFill/>
        </p:spPr>
        <p:txBody>
          <a:bodyPr wrap="square">
            <a:spAutoFit/>
          </a:bodyPr>
          <a:lstStyle/>
          <a:p>
            <a:r>
              <a:rPr lang="en-US" sz="2000" dirty="0">
                <a:effectLst/>
                <a:latin typeface="Calibri" panose="020F0502020204030204" pitchFamily="34" charset="0"/>
                <a:ea typeface="Calibri" panose="020F0502020204030204" pitchFamily="34" charset="0"/>
                <a:cs typeface="Times New Roman" panose="02020603050405020304" pitchFamily="18" charset="0"/>
              </a:rPr>
              <a:t>Registration status is the status of a student’s registration in a specific course section in a term. </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T</a:t>
            </a:r>
            <a:r>
              <a:rPr lang="en-US" sz="2000" dirty="0">
                <a:effectLst/>
                <a:latin typeface="Calibri" panose="020F0502020204030204" pitchFamily="34" charset="0"/>
                <a:ea typeface="Calibri" panose="020F0502020204030204" pitchFamily="34" charset="0"/>
                <a:cs typeface="Times New Roman" panose="02020603050405020304" pitchFamily="18" charset="0"/>
              </a:rPr>
              <a:t>here can only be one registration status per student per course section per term at any given time. The warehouse stores the most recent status.</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Registration Status is found in the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ST_ENROLLMENT</a:t>
            </a:r>
            <a:r>
              <a:rPr lang="en-US" sz="2000" dirty="0">
                <a:effectLst/>
                <a:latin typeface="Calibri" panose="020F0502020204030204" pitchFamily="34" charset="0"/>
                <a:ea typeface="Calibri" panose="020F0502020204030204" pitchFamily="34" charset="0"/>
                <a:cs typeface="Times New Roman" panose="02020603050405020304" pitchFamily="18" charset="0"/>
              </a:rPr>
              <a:t> table. In ST_ENROLLMENT there is one row per course section per student per term.  The warehouse validation table for registration status is </a:t>
            </a:r>
            <a:r>
              <a:rPr lang="en-US" sz="2000" b="1" dirty="0">
                <a:effectLst/>
                <a:latin typeface="Calibri" panose="020F0502020204030204" pitchFamily="34" charset="0"/>
                <a:ea typeface="Calibri" panose="020F0502020204030204" pitchFamily="34" charset="0"/>
                <a:cs typeface="Times New Roman" panose="02020603050405020304" pitchFamily="18" charset="0"/>
              </a:rPr>
              <a:t>V_REG_STATUS</a:t>
            </a:r>
            <a:r>
              <a:rPr lang="en-US" sz="2000" dirty="0">
                <a:effectLst/>
                <a:latin typeface="Calibri" panose="020F0502020204030204" pitchFamily="34" charset="0"/>
                <a:ea typeface="Calibri" panose="020F0502020204030204" pitchFamily="34" charset="0"/>
                <a:cs typeface="Times New Roman" panose="02020603050405020304" pitchFamily="18" charset="0"/>
              </a:rPr>
              <a:t>. In the source Banner database, the registration status is found in SRFSTCR and the validation table is STVRSTS.</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In the Pennant Student Records universe, ST_TERM is joined to ST_ENROLLMENT on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pidm</a:t>
            </a:r>
            <a:r>
              <a:rPr lang="en-US" sz="2000" dirty="0">
                <a:effectLst/>
                <a:latin typeface="Calibri" panose="020F0502020204030204" pitchFamily="34" charset="0"/>
                <a:ea typeface="Calibri" panose="020F0502020204030204" pitchFamily="34" charset="0"/>
                <a:cs typeface="Times New Roman" panose="02020603050405020304" pitchFamily="18" charset="0"/>
              </a:rPr>
              <a:t> and term.  There is a one-to-many relationship between ST_TERM and ST_ENROLLMENT. A student in a term has one Student Status and, when applicable, one Enrollment Status. That same student can be in one or more courses in a term, and each course they are registered for has a Registration Status.</a:t>
            </a:r>
          </a:p>
        </p:txBody>
      </p:sp>
    </p:spTree>
    <p:extLst>
      <p:ext uri="{BB962C8B-B14F-4D97-AF65-F5344CB8AC3E}">
        <p14:creationId xmlns:p14="http://schemas.microsoft.com/office/powerpoint/2010/main" val="4143229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Registration Status values</a:t>
            </a:r>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800219"/>
          </a:xfrm>
          <a:prstGeom prst="rect">
            <a:avLst/>
          </a:prstGeom>
        </p:spPr>
        <p:txBody>
          <a:bodyPr wrap="square">
            <a:spAutoFit/>
          </a:bodyPr>
          <a:lstStyle/>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graphicFrame>
        <p:nvGraphicFramePr>
          <p:cNvPr id="7" name="Content Placeholder 3">
            <a:extLst>
              <a:ext uri="{FF2B5EF4-FFF2-40B4-BE49-F238E27FC236}">
                <a16:creationId xmlns:a16="http://schemas.microsoft.com/office/drawing/2014/main" id="{1BCB315A-FA3D-4AD3-ABDB-BDD4C50D9152}"/>
              </a:ext>
            </a:extLst>
          </p:cNvPr>
          <p:cNvGraphicFramePr>
            <a:graphicFrameLocks/>
          </p:cNvGraphicFramePr>
          <p:nvPr>
            <p:extLst>
              <p:ext uri="{D42A27DB-BD31-4B8C-83A1-F6EECF244321}">
                <p14:modId xmlns:p14="http://schemas.microsoft.com/office/powerpoint/2010/main" val="702557159"/>
              </p:ext>
            </p:extLst>
          </p:nvPr>
        </p:nvGraphicFramePr>
        <p:xfrm>
          <a:off x="2838096" y="2218126"/>
          <a:ext cx="5142215" cy="2292177"/>
        </p:xfrm>
        <a:graphic>
          <a:graphicData uri="http://schemas.openxmlformats.org/drawingml/2006/table">
            <a:tbl>
              <a:tblPr firstRow="1" firstCol="1" bandRow="1">
                <a:tableStyleId>{5C22544A-7EE6-4342-B048-85BDC9FD1C3A}</a:tableStyleId>
              </a:tblPr>
              <a:tblGrid>
                <a:gridCol w="1903586">
                  <a:extLst>
                    <a:ext uri="{9D8B030D-6E8A-4147-A177-3AD203B41FA5}">
                      <a16:colId xmlns:a16="http://schemas.microsoft.com/office/drawing/2014/main" val="515844972"/>
                    </a:ext>
                  </a:extLst>
                </a:gridCol>
                <a:gridCol w="3238629">
                  <a:extLst>
                    <a:ext uri="{9D8B030D-6E8A-4147-A177-3AD203B41FA5}">
                      <a16:colId xmlns:a16="http://schemas.microsoft.com/office/drawing/2014/main" val="1016138388"/>
                    </a:ext>
                  </a:extLst>
                </a:gridCol>
              </a:tblGrid>
              <a:tr h="375451">
                <a:tc>
                  <a:txBody>
                    <a:bodyPr/>
                    <a:lstStyle/>
                    <a:p>
                      <a:pPr marL="0" marR="0">
                        <a:lnSpc>
                          <a:spcPct val="107000"/>
                        </a:lnSpc>
                        <a:spcBef>
                          <a:spcPts val="0"/>
                        </a:spcBef>
                        <a:spcAft>
                          <a:spcPts val="0"/>
                        </a:spcAft>
                      </a:pPr>
                      <a:r>
                        <a:rPr lang="en-US" sz="1600" b="1" dirty="0" err="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Reg_Status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nSpc>
                          <a:spcPct val="107000"/>
                        </a:lnSpc>
                        <a:spcBef>
                          <a:spcPts val="0"/>
                        </a:spcBef>
                        <a:spcAft>
                          <a:spcPts val="0"/>
                        </a:spcAft>
                      </a:pPr>
                      <a:r>
                        <a:rPr lang="en-US" sz="16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Reg Status Description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a16="http://schemas.microsoft.com/office/drawing/2014/main" val="642255153"/>
                  </a:ext>
                </a:extLst>
              </a:tr>
              <a:tr h="375451">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RE</a:t>
                      </a:r>
                    </a:p>
                  </a:txBody>
                  <a:tcPr marL="68580" marR="68580" marT="0" marB="0">
                    <a:solidFill>
                      <a:schemeClr val="accent2">
                        <a:lumMod val="75000"/>
                      </a:schemeClr>
                    </a:solidFill>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Registered</a:t>
                      </a:r>
                    </a:p>
                  </a:txBody>
                  <a:tcPr marL="68580" marR="68580" marT="0" marB="0">
                    <a:solidFill>
                      <a:schemeClr val="accent2">
                        <a:lumMod val="20000"/>
                        <a:lumOff val="80000"/>
                      </a:schemeClr>
                    </a:solidFill>
                  </a:tcPr>
                </a:tc>
                <a:extLst>
                  <a:ext uri="{0D108BD9-81ED-4DB2-BD59-A6C34878D82A}">
                    <a16:rowId xmlns:a16="http://schemas.microsoft.com/office/drawing/2014/main" val="2897849788"/>
                  </a:ext>
                </a:extLst>
              </a:tr>
              <a:tr h="375451">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AD</a:t>
                      </a:r>
                    </a:p>
                  </a:txBody>
                  <a:tcPr marL="68580" marR="68580" marT="0" marB="0">
                    <a:solidFill>
                      <a:schemeClr val="accent2">
                        <a:lumMod val="75000"/>
                      </a:schemeClr>
                    </a:solidFill>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Administrative Drop (DD no W)</a:t>
                      </a:r>
                    </a:p>
                  </a:txBody>
                  <a:tcPr marL="68580" marR="68580" marT="0" marB="0">
                    <a:solidFill>
                      <a:schemeClr val="accent2">
                        <a:lumMod val="20000"/>
                        <a:lumOff val="80000"/>
                      </a:schemeClr>
                    </a:solidFill>
                  </a:tcPr>
                </a:tc>
                <a:extLst>
                  <a:ext uri="{0D108BD9-81ED-4DB2-BD59-A6C34878D82A}">
                    <a16:rowId xmlns:a16="http://schemas.microsoft.com/office/drawing/2014/main" val="1719851930"/>
                  </a:ext>
                </a:extLst>
              </a:tr>
              <a:tr h="414922">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AU</a:t>
                      </a:r>
                    </a:p>
                  </a:txBody>
                  <a:tcPr marL="68580" marR="68580" marT="0" marB="0">
                    <a:solidFill>
                      <a:schemeClr val="accent2">
                        <a:lumMod val="75000"/>
                      </a:schemeClr>
                    </a:solidFill>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Audit Course</a:t>
                      </a:r>
                    </a:p>
                  </a:txBody>
                  <a:tcPr marL="68580" marR="68580" marT="0" marB="0">
                    <a:solidFill>
                      <a:schemeClr val="accent2">
                        <a:lumMod val="20000"/>
                        <a:lumOff val="80000"/>
                      </a:schemeClr>
                    </a:solidFill>
                  </a:tcPr>
                </a:tc>
                <a:extLst>
                  <a:ext uri="{0D108BD9-81ED-4DB2-BD59-A6C34878D82A}">
                    <a16:rowId xmlns:a16="http://schemas.microsoft.com/office/drawing/2014/main" val="4219721525"/>
                  </a:ext>
                </a:extLst>
              </a:tr>
              <a:tr h="375451">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CC</a:t>
                      </a:r>
                    </a:p>
                  </a:txBody>
                  <a:tcPr marL="68580" marR="68580" marT="0" marB="0">
                    <a:solidFill>
                      <a:schemeClr val="accent2">
                        <a:lumMod val="75000"/>
                      </a:schemeClr>
                    </a:solidFill>
                  </a:tcPr>
                </a:tc>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Cancel Class (DD)</a:t>
                      </a:r>
                    </a:p>
                  </a:txBody>
                  <a:tcPr marL="68580" marR="68580" marT="0" marB="0">
                    <a:solidFill>
                      <a:schemeClr val="accent2">
                        <a:lumMod val="20000"/>
                        <a:lumOff val="80000"/>
                      </a:schemeClr>
                    </a:solidFill>
                  </a:tcPr>
                </a:tc>
                <a:extLst>
                  <a:ext uri="{0D108BD9-81ED-4DB2-BD59-A6C34878D82A}">
                    <a16:rowId xmlns:a16="http://schemas.microsoft.com/office/drawing/2014/main" val="873431532"/>
                  </a:ext>
                </a:extLst>
              </a:tr>
              <a:tr h="375451">
                <a:tc>
                  <a:txBody>
                    <a:bodyPr/>
                    <a:lstStyle/>
                    <a:p>
                      <a:pPr marL="0" marR="0">
                        <a:lnSpc>
                          <a:spcPct val="107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D0</a:t>
                      </a:r>
                    </a:p>
                  </a:txBody>
                  <a:tcPr marL="68580" marR="68580" marT="0" marB="0">
                    <a:solidFill>
                      <a:schemeClr val="accent2">
                        <a:lumMod val="75000"/>
                      </a:schemeClr>
                    </a:solidFill>
                  </a:tcPr>
                </a:tc>
                <a:tc>
                  <a:txBody>
                    <a:bodyPr/>
                    <a:lstStyle/>
                    <a:p>
                      <a:pPr marL="0" marR="0">
                        <a:lnSpc>
                          <a:spcPct val="107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Drop Course 0% adjustment</a:t>
                      </a:r>
                    </a:p>
                  </a:txBody>
                  <a:tcPr marL="68580" marR="68580" marT="0" marB="0">
                    <a:solidFill>
                      <a:schemeClr val="accent2">
                        <a:lumMod val="20000"/>
                        <a:lumOff val="80000"/>
                      </a:schemeClr>
                    </a:solidFill>
                  </a:tcPr>
                </a:tc>
                <a:extLst>
                  <a:ext uri="{0D108BD9-81ED-4DB2-BD59-A6C34878D82A}">
                    <a16:rowId xmlns:a16="http://schemas.microsoft.com/office/drawing/2014/main" val="2316229954"/>
                  </a:ext>
                </a:extLst>
              </a:tr>
            </a:tbl>
          </a:graphicData>
        </a:graphic>
      </p:graphicFrame>
      <p:sp>
        <p:nvSpPr>
          <p:cNvPr id="8" name="TextBox 7">
            <a:extLst>
              <a:ext uri="{FF2B5EF4-FFF2-40B4-BE49-F238E27FC236}">
                <a16:creationId xmlns:a16="http://schemas.microsoft.com/office/drawing/2014/main" id="{296272CF-F59E-456F-9794-5084F510E7B4}"/>
              </a:ext>
            </a:extLst>
          </p:cNvPr>
          <p:cNvSpPr txBox="1"/>
          <p:nvPr/>
        </p:nvSpPr>
        <p:spPr>
          <a:xfrm>
            <a:off x="1894788" y="5363852"/>
            <a:ext cx="3686074" cy="369332"/>
          </a:xfrm>
          <a:prstGeom prst="rect">
            <a:avLst/>
          </a:prstGeom>
          <a:noFill/>
        </p:spPr>
        <p:txBody>
          <a:bodyPr wrap="none" rtlCol="0">
            <a:spAutoFit/>
          </a:bodyPr>
          <a:lstStyle/>
          <a:p>
            <a:r>
              <a:rPr lang="en-US" dirty="0"/>
              <a:t>Examples only – not the complete list</a:t>
            </a:r>
          </a:p>
        </p:txBody>
      </p:sp>
    </p:spTree>
    <p:extLst>
      <p:ext uri="{BB962C8B-B14F-4D97-AF65-F5344CB8AC3E}">
        <p14:creationId xmlns:p14="http://schemas.microsoft.com/office/powerpoint/2010/main" val="2184863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a:extLst>
              <a:ext uri="{FF2B5EF4-FFF2-40B4-BE49-F238E27FC236}">
                <a16:creationId xmlns:a16="http://schemas.microsoft.com/office/drawing/2014/main" id="{0F9C02FA-AB12-4942-B78B-31BF87B95631}"/>
              </a:ext>
            </a:extLst>
          </p:cNvPr>
          <p:cNvGraphicFramePr>
            <a:graphicFrameLocks/>
          </p:cNvGraphicFramePr>
          <p:nvPr>
            <p:extLst>
              <p:ext uri="{D42A27DB-BD31-4B8C-83A1-F6EECF244321}">
                <p14:modId xmlns:p14="http://schemas.microsoft.com/office/powerpoint/2010/main" val="507530814"/>
              </p:ext>
            </p:extLst>
          </p:nvPr>
        </p:nvGraphicFramePr>
        <p:xfrm>
          <a:off x="838199" y="738580"/>
          <a:ext cx="10515601" cy="4312085"/>
        </p:xfrm>
        <a:graphic>
          <a:graphicData uri="http://schemas.openxmlformats.org/drawingml/2006/table">
            <a:tbl>
              <a:tblPr>
                <a:tableStyleId>{5C22544A-7EE6-4342-B048-85BDC9FD1C3A}</a:tableStyleId>
              </a:tblPr>
              <a:tblGrid>
                <a:gridCol w="816746">
                  <a:extLst>
                    <a:ext uri="{9D8B030D-6E8A-4147-A177-3AD203B41FA5}">
                      <a16:colId xmlns:a16="http://schemas.microsoft.com/office/drawing/2014/main" val="4101105492"/>
                    </a:ext>
                  </a:extLst>
                </a:gridCol>
                <a:gridCol w="816746">
                  <a:extLst>
                    <a:ext uri="{9D8B030D-6E8A-4147-A177-3AD203B41FA5}">
                      <a16:colId xmlns:a16="http://schemas.microsoft.com/office/drawing/2014/main" val="2423285002"/>
                    </a:ext>
                  </a:extLst>
                </a:gridCol>
                <a:gridCol w="714652">
                  <a:extLst>
                    <a:ext uri="{9D8B030D-6E8A-4147-A177-3AD203B41FA5}">
                      <a16:colId xmlns:a16="http://schemas.microsoft.com/office/drawing/2014/main" val="107097852"/>
                    </a:ext>
                  </a:extLst>
                </a:gridCol>
                <a:gridCol w="1037948">
                  <a:extLst>
                    <a:ext uri="{9D8B030D-6E8A-4147-A177-3AD203B41FA5}">
                      <a16:colId xmlns:a16="http://schemas.microsoft.com/office/drawing/2014/main" val="1394645220"/>
                    </a:ext>
                  </a:extLst>
                </a:gridCol>
                <a:gridCol w="561512">
                  <a:extLst>
                    <a:ext uri="{9D8B030D-6E8A-4147-A177-3AD203B41FA5}">
                      <a16:colId xmlns:a16="http://schemas.microsoft.com/office/drawing/2014/main" val="3888965118"/>
                    </a:ext>
                  </a:extLst>
                </a:gridCol>
                <a:gridCol w="952870">
                  <a:extLst>
                    <a:ext uri="{9D8B030D-6E8A-4147-A177-3AD203B41FA5}">
                      <a16:colId xmlns:a16="http://schemas.microsoft.com/office/drawing/2014/main" val="3009205802"/>
                    </a:ext>
                  </a:extLst>
                </a:gridCol>
                <a:gridCol w="969886">
                  <a:extLst>
                    <a:ext uri="{9D8B030D-6E8A-4147-A177-3AD203B41FA5}">
                      <a16:colId xmlns:a16="http://schemas.microsoft.com/office/drawing/2014/main" val="1676016694"/>
                    </a:ext>
                  </a:extLst>
                </a:gridCol>
                <a:gridCol w="1242134">
                  <a:extLst>
                    <a:ext uri="{9D8B030D-6E8A-4147-A177-3AD203B41FA5}">
                      <a16:colId xmlns:a16="http://schemas.microsoft.com/office/drawing/2014/main" val="3769155727"/>
                    </a:ext>
                  </a:extLst>
                </a:gridCol>
                <a:gridCol w="1208102">
                  <a:extLst>
                    <a:ext uri="{9D8B030D-6E8A-4147-A177-3AD203B41FA5}">
                      <a16:colId xmlns:a16="http://schemas.microsoft.com/office/drawing/2014/main" val="1864470726"/>
                    </a:ext>
                  </a:extLst>
                </a:gridCol>
                <a:gridCol w="1054964">
                  <a:extLst>
                    <a:ext uri="{9D8B030D-6E8A-4147-A177-3AD203B41FA5}">
                      <a16:colId xmlns:a16="http://schemas.microsoft.com/office/drawing/2014/main" val="4079884763"/>
                    </a:ext>
                  </a:extLst>
                </a:gridCol>
                <a:gridCol w="1140041">
                  <a:extLst>
                    <a:ext uri="{9D8B030D-6E8A-4147-A177-3AD203B41FA5}">
                      <a16:colId xmlns:a16="http://schemas.microsoft.com/office/drawing/2014/main" val="280249740"/>
                    </a:ext>
                  </a:extLst>
                </a:gridCol>
              </a:tblGrid>
              <a:tr h="1047060">
                <a:tc>
                  <a:txBody>
                    <a:bodyPr/>
                    <a:lstStyle/>
                    <a:p>
                      <a:pPr algn="l" fontAlgn="b"/>
                      <a:r>
                        <a:rPr lang="en-US" sz="1400" u="none" strike="noStrike">
                          <a:solidFill>
                            <a:schemeClr val="accent1">
                              <a:lumMod val="75000"/>
                            </a:schemeClr>
                          </a:solidFill>
                          <a:effectLst/>
                        </a:rPr>
                        <a:t>Penn ID (ST)</a:t>
                      </a:r>
                      <a:endParaRPr lang="en-US" sz="1400" b="1" i="0" u="none" strike="noStrike">
                        <a:solidFill>
                          <a:schemeClr val="accent1">
                            <a:lumMod val="75000"/>
                          </a:schemeClr>
                        </a:solidFill>
                        <a:effectLst/>
                        <a:latin typeface="Calibri" panose="020F0502020204030204" pitchFamily="34" charset="0"/>
                      </a:endParaRPr>
                    </a:p>
                  </a:txBody>
                  <a:tcPr marL="6350" marR="6350" marT="6350" marB="0" anchor="b"/>
                </a:tc>
                <a:tc>
                  <a:txBody>
                    <a:bodyPr/>
                    <a:lstStyle/>
                    <a:p>
                      <a:pPr algn="l" fontAlgn="b"/>
                      <a:r>
                        <a:rPr lang="en-US" sz="1400" u="none" strike="noStrike">
                          <a:solidFill>
                            <a:schemeClr val="accent1">
                              <a:lumMod val="75000"/>
                            </a:schemeClr>
                          </a:solidFill>
                          <a:effectLst/>
                        </a:rPr>
                        <a:t>Term (ST)</a:t>
                      </a:r>
                      <a:endParaRPr lang="en-US" sz="1400" b="1" i="0" u="none" strike="noStrike">
                        <a:solidFill>
                          <a:schemeClr val="accent1">
                            <a:lumMod val="75000"/>
                          </a:schemeClr>
                        </a:solidFill>
                        <a:effectLst/>
                        <a:latin typeface="Calibri" panose="020F0502020204030204" pitchFamily="34" charset="0"/>
                      </a:endParaRPr>
                    </a:p>
                  </a:txBody>
                  <a:tcPr marL="6350" marR="6350" marT="6350" marB="0" anchor="b"/>
                </a:tc>
                <a:tc>
                  <a:txBody>
                    <a:bodyPr/>
                    <a:lstStyle/>
                    <a:p>
                      <a:pPr algn="l" fontAlgn="b"/>
                      <a:r>
                        <a:rPr lang="en-US" sz="1600" b="1" u="none" strike="noStrike" dirty="0">
                          <a:solidFill>
                            <a:schemeClr val="accent1">
                              <a:lumMod val="75000"/>
                            </a:schemeClr>
                          </a:solidFill>
                          <a:effectLst/>
                        </a:rPr>
                        <a:t>Student Status (ST)</a:t>
                      </a:r>
                      <a:endParaRPr lang="en-US" sz="1600" b="1" i="0" u="none" strike="noStrike" dirty="0">
                        <a:solidFill>
                          <a:schemeClr val="accent1">
                            <a:lumMod val="75000"/>
                          </a:schemeClr>
                        </a:solidFill>
                        <a:effectLst/>
                        <a:latin typeface="Calibri" panose="020F0502020204030204" pitchFamily="34" charset="0"/>
                      </a:endParaRPr>
                    </a:p>
                  </a:txBody>
                  <a:tcPr marL="6350" marR="6350" marT="6350" marB="0" anchor="b"/>
                </a:tc>
                <a:tc>
                  <a:txBody>
                    <a:bodyPr/>
                    <a:lstStyle/>
                    <a:p>
                      <a:pPr algn="l" fontAlgn="b"/>
                      <a:r>
                        <a:rPr lang="en-US" sz="1400" u="none" strike="noStrike">
                          <a:solidFill>
                            <a:schemeClr val="accent1">
                              <a:lumMod val="75000"/>
                            </a:schemeClr>
                          </a:solidFill>
                          <a:effectLst/>
                        </a:rPr>
                        <a:t>Student Status Desc (ST)</a:t>
                      </a:r>
                      <a:endParaRPr lang="en-US" sz="1400" b="1" i="0" u="none" strike="noStrike">
                        <a:solidFill>
                          <a:schemeClr val="accent1">
                            <a:lumMod val="75000"/>
                          </a:schemeClr>
                        </a:solidFill>
                        <a:effectLst/>
                        <a:latin typeface="Calibri" panose="020F0502020204030204" pitchFamily="34" charset="0"/>
                      </a:endParaRPr>
                    </a:p>
                  </a:txBody>
                  <a:tcPr marL="6350" marR="6350" marT="6350" marB="0" anchor="b"/>
                </a:tc>
                <a:tc>
                  <a:txBody>
                    <a:bodyPr/>
                    <a:lstStyle/>
                    <a:p>
                      <a:pPr algn="l" fontAlgn="b"/>
                      <a:r>
                        <a:rPr lang="en-US" sz="1400" u="none" strike="noStrike">
                          <a:solidFill>
                            <a:schemeClr val="accent1">
                              <a:lumMod val="75000"/>
                            </a:schemeClr>
                          </a:solidFill>
                          <a:effectLst/>
                        </a:rPr>
                        <a:t>Time Status (ST)</a:t>
                      </a:r>
                      <a:endParaRPr lang="en-US" sz="1400" b="1" i="0" u="none" strike="noStrike">
                        <a:solidFill>
                          <a:schemeClr val="accent1">
                            <a:lumMod val="75000"/>
                          </a:schemeClr>
                        </a:solidFill>
                        <a:effectLst/>
                        <a:latin typeface="Calibri" panose="020F0502020204030204" pitchFamily="34" charset="0"/>
                      </a:endParaRPr>
                    </a:p>
                  </a:txBody>
                  <a:tcPr marL="6350" marR="6350" marT="6350" marB="0" anchor="b"/>
                </a:tc>
                <a:tc>
                  <a:txBody>
                    <a:bodyPr/>
                    <a:lstStyle/>
                    <a:p>
                      <a:pPr algn="l" fontAlgn="b"/>
                      <a:r>
                        <a:rPr lang="en-US" sz="1400" u="none" strike="noStrike">
                          <a:solidFill>
                            <a:schemeClr val="accent1">
                              <a:lumMod val="75000"/>
                            </a:schemeClr>
                          </a:solidFill>
                          <a:effectLst/>
                        </a:rPr>
                        <a:t>Time Status Desc (ST)</a:t>
                      </a:r>
                      <a:endParaRPr lang="en-US" sz="1400" b="1" i="0" u="none" strike="noStrike">
                        <a:solidFill>
                          <a:schemeClr val="accent1">
                            <a:lumMod val="75000"/>
                          </a:schemeClr>
                        </a:solidFill>
                        <a:effectLst/>
                        <a:latin typeface="Calibri" panose="020F0502020204030204" pitchFamily="34" charset="0"/>
                      </a:endParaRPr>
                    </a:p>
                  </a:txBody>
                  <a:tcPr marL="6350" marR="6350" marT="6350" marB="0" anchor="b"/>
                </a:tc>
                <a:tc>
                  <a:txBody>
                    <a:bodyPr/>
                    <a:lstStyle/>
                    <a:p>
                      <a:pPr algn="l" fontAlgn="b"/>
                      <a:r>
                        <a:rPr lang="en-US" sz="1600" b="1" u="none" strike="noStrike" dirty="0">
                          <a:solidFill>
                            <a:schemeClr val="accent1">
                              <a:lumMod val="75000"/>
                            </a:schemeClr>
                          </a:solidFill>
                          <a:effectLst/>
                        </a:rPr>
                        <a:t>Term Enrollment Status (ST)</a:t>
                      </a:r>
                      <a:endParaRPr lang="en-US" sz="1600" b="1" i="0" u="none" strike="noStrike" dirty="0">
                        <a:solidFill>
                          <a:schemeClr val="accent1">
                            <a:lumMod val="75000"/>
                          </a:schemeClr>
                        </a:solidFill>
                        <a:effectLst/>
                        <a:latin typeface="Calibri" panose="020F0502020204030204" pitchFamily="34" charset="0"/>
                      </a:endParaRPr>
                    </a:p>
                  </a:txBody>
                  <a:tcPr marL="6350" marR="6350" marT="6350" marB="0" anchor="b"/>
                </a:tc>
                <a:tc>
                  <a:txBody>
                    <a:bodyPr/>
                    <a:lstStyle/>
                    <a:p>
                      <a:pPr algn="l" fontAlgn="b"/>
                      <a:r>
                        <a:rPr lang="en-US" sz="1400" u="none" strike="noStrike">
                          <a:solidFill>
                            <a:schemeClr val="accent1">
                              <a:lumMod val="75000"/>
                            </a:schemeClr>
                          </a:solidFill>
                          <a:effectLst/>
                        </a:rPr>
                        <a:t>Term Enrollment Status (ST)</a:t>
                      </a:r>
                      <a:endParaRPr lang="en-US" sz="1400" b="1" i="0" u="none" strike="noStrike">
                        <a:solidFill>
                          <a:schemeClr val="accent1">
                            <a:lumMod val="75000"/>
                          </a:schemeClr>
                        </a:solidFill>
                        <a:effectLst/>
                        <a:latin typeface="Calibri" panose="020F0502020204030204" pitchFamily="34" charset="0"/>
                      </a:endParaRPr>
                    </a:p>
                  </a:txBody>
                  <a:tcPr marL="6350" marR="6350" marT="6350" marB="0" anchor="b"/>
                </a:tc>
                <a:tc>
                  <a:txBody>
                    <a:bodyPr/>
                    <a:lstStyle/>
                    <a:p>
                      <a:pPr algn="l" fontAlgn="b"/>
                      <a:r>
                        <a:rPr lang="en-US" sz="1400" u="none" strike="noStrike">
                          <a:solidFill>
                            <a:schemeClr val="accent1">
                              <a:lumMod val="75000"/>
                            </a:schemeClr>
                          </a:solidFill>
                          <a:effectLst/>
                        </a:rPr>
                        <a:t>Section ID (StEnrl)</a:t>
                      </a:r>
                      <a:endParaRPr lang="en-US" sz="1400" b="1" i="0" u="none" strike="noStrike">
                        <a:solidFill>
                          <a:schemeClr val="accent1">
                            <a:lumMod val="75000"/>
                          </a:schemeClr>
                        </a:solidFill>
                        <a:effectLst/>
                        <a:latin typeface="Calibri" panose="020F0502020204030204" pitchFamily="34" charset="0"/>
                      </a:endParaRPr>
                    </a:p>
                  </a:txBody>
                  <a:tcPr marL="6350" marR="6350" marT="6350" marB="0" anchor="b"/>
                </a:tc>
                <a:tc>
                  <a:txBody>
                    <a:bodyPr/>
                    <a:lstStyle/>
                    <a:p>
                      <a:pPr algn="l" fontAlgn="b"/>
                      <a:r>
                        <a:rPr lang="en-US" sz="1600" b="1" u="none" strike="noStrike" dirty="0">
                          <a:solidFill>
                            <a:schemeClr val="accent1">
                              <a:lumMod val="75000"/>
                            </a:schemeClr>
                          </a:solidFill>
                          <a:effectLst/>
                        </a:rPr>
                        <a:t>Registration Status (</a:t>
                      </a:r>
                      <a:r>
                        <a:rPr lang="en-US" sz="1600" b="1" u="none" strike="noStrike" dirty="0" err="1">
                          <a:solidFill>
                            <a:schemeClr val="accent1">
                              <a:lumMod val="75000"/>
                            </a:schemeClr>
                          </a:solidFill>
                          <a:effectLst/>
                        </a:rPr>
                        <a:t>StEnrl</a:t>
                      </a:r>
                      <a:r>
                        <a:rPr lang="en-US" sz="1600" b="1" u="none" strike="noStrike" dirty="0">
                          <a:solidFill>
                            <a:schemeClr val="accent1">
                              <a:lumMod val="75000"/>
                            </a:schemeClr>
                          </a:solidFill>
                          <a:effectLst/>
                        </a:rPr>
                        <a:t>)</a:t>
                      </a:r>
                      <a:endParaRPr lang="en-US" sz="1600" b="1" i="0" u="none" strike="noStrike" dirty="0">
                        <a:solidFill>
                          <a:schemeClr val="accent1">
                            <a:lumMod val="75000"/>
                          </a:schemeClr>
                        </a:solidFill>
                        <a:effectLst/>
                        <a:latin typeface="Calibri" panose="020F0502020204030204" pitchFamily="34" charset="0"/>
                      </a:endParaRPr>
                    </a:p>
                  </a:txBody>
                  <a:tcPr marL="6350" marR="6350" marT="6350" marB="0" anchor="b"/>
                </a:tc>
                <a:tc>
                  <a:txBody>
                    <a:bodyPr/>
                    <a:lstStyle/>
                    <a:p>
                      <a:pPr algn="l" fontAlgn="b"/>
                      <a:r>
                        <a:rPr lang="en-US" sz="1400" u="none" strike="noStrike" dirty="0">
                          <a:solidFill>
                            <a:schemeClr val="accent1">
                              <a:lumMod val="75000"/>
                            </a:schemeClr>
                          </a:solidFill>
                          <a:effectLst/>
                        </a:rPr>
                        <a:t>Reg Status Desc (</a:t>
                      </a:r>
                      <a:r>
                        <a:rPr lang="en-US" sz="1400" u="none" strike="noStrike" dirty="0" err="1">
                          <a:solidFill>
                            <a:schemeClr val="accent1">
                              <a:lumMod val="75000"/>
                            </a:schemeClr>
                          </a:solidFill>
                          <a:effectLst/>
                        </a:rPr>
                        <a:t>StEnrl</a:t>
                      </a:r>
                      <a:r>
                        <a:rPr lang="en-US" sz="1400" u="none" strike="noStrike" dirty="0">
                          <a:solidFill>
                            <a:schemeClr val="accent1">
                              <a:lumMod val="75000"/>
                            </a:schemeClr>
                          </a:solidFill>
                          <a:effectLst/>
                        </a:rPr>
                        <a:t>)</a:t>
                      </a:r>
                      <a:endParaRPr lang="en-US" sz="1400" b="1" i="0" u="none" strike="noStrike" dirty="0">
                        <a:solidFill>
                          <a:schemeClr val="accent1">
                            <a:lumMod val="75000"/>
                          </a:schemeClr>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685050080"/>
                  </a:ext>
                </a:extLst>
              </a:tr>
              <a:tr h="653005">
                <a:tc>
                  <a:txBody>
                    <a:bodyPr/>
                    <a:lstStyle/>
                    <a:p>
                      <a:pPr algn="r" fontAlgn="b"/>
                      <a:r>
                        <a:rPr lang="en-US" sz="1400" u="none" strike="noStrike">
                          <a:effectLst/>
                        </a:rPr>
                        <a:t>12345678</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202230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400" u="none" strike="noStrike">
                          <a:effectLst/>
                        </a:rPr>
                        <a:t>AS</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Active</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LH</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Less Than Half Time</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400" u="none" strike="noStrike">
                          <a:effectLst/>
                        </a:rPr>
                        <a:t>EL</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Eligible to Register</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EDMC7070001</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400" u="none" strike="noStrike">
                          <a:effectLst/>
                        </a:rPr>
                        <a:t>RE</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dirty="0">
                          <a:effectLst/>
                        </a:rPr>
                        <a:t>Registered</a:t>
                      </a:r>
                      <a:endParaRPr lang="en-US"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87215663"/>
                  </a:ext>
                </a:extLst>
              </a:tr>
              <a:tr h="653005">
                <a:tc>
                  <a:txBody>
                    <a:bodyPr/>
                    <a:lstStyle/>
                    <a:p>
                      <a:pPr algn="r" fontAlgn="b"/>
                      <a:r>
                        <a:rPr lang="en-US" sz="1400" u="none" strike="noStrike">
                          <a:effectLst/>
                        </a:rPr>
                        <a:t>12345678</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202230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400" u="none" strike="noStrike">
                          <a:effectLst/>
                        </a:rPr>
                        <a:t>AS</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Active</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LH</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Less Than Half Time</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400" u="none" strike="noStrike">
                          <a:effectLst/>
                        </a:rPr>
                        <a:t>EL</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Eligible to Register</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dirty="0">
                          <a:effectLst/>
                        </a:rPr>
                        <a:t>EDMC8120001</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1400" u="none" strike="noStrike" dirty="0">
                          <a:effectLst/>
                        </a:rPr>
                        <a:t>AU</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dirty="0">
                          <a:effectLst/>
                        </a:rPr>
                        <a:t>Audit Course</a:t>
                      </a:r>
                      <a:endParaRPr lang="en-US"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863972390"/>
                  </a:ext>
                </a:extLst>
              </a:tr>
              <a:tr h="653005">
                <a:tc>
                  <a:txBody>
                    <a:bodyPr/>
                    <a:lstStyle/>
                    <a:p>
                      <a:pPr algn="r" fontAlgn="b"/>
                      <a:r>
                        <a:rPr lang="en-US" sz="1400" u="none" strike="noStrike">
                          <a:effectLst/>
                        </a:rPr>
                        <a:t>23456789</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202230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400" u="none" strike="noStrike">
                          <a:effectLst/>
                        </a:rPr>
                        <a:t>AS</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Active</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400" u="none" strike="noStrike" dirty="0">
                          <a:effectLst/>
                        </a:rPr>
                        <a:t>EL</a:t>
                      </a:r>
                      <a:endParaRPr lang="en-US" sz="140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Eligible to Register</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751708185"/>
                  </a:ext>
                </a:extLst>
              </a:tr>
              <a:tr h="653005">
                <a:tc>
                  <a:txBody>
                    <a:bodyPr/>
                    <a:lstStyle/>
                    <a:p>
                      <a:pPr algn="r" fontAlgn="b"/>
                      <a:r>
                        <a:rPr lang="en-US" sz="1400" u="none" strike="noStrike">
                          <a:effectLst/>
                        </a:rPr>
                        <a:t>34567890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n-US" sz="1400" u="none" strike="noStrike">
                          <a:effectLst/>
                        </a:rPr>
                        <a:t>202230</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1400" b="0" i="0" u="none" strike="noStrike" dirty="0">
                          <a:solidFill>
                            <a:srgbClr val="000000"/>
                          </a:solidFill>
                          <a:effectLst/>
                          <a:latin typeface="Calibri" panose="020F0502020204030204" pitchFamily="34" charset="0"/>
                        </a:rPr>
                        <a:t>AL</a:t>
                      </a:r>
                    </a:p>
                  </a:txBody>
                  <a:tcPr marL="6350" marR="6350" marT="6350" marB="0" anchor="b"/>
                </a:tc>
                <a:tc>
                  <a:txBody>
                    <a:bodyPr/>
                    <a:lstStyle/>
                    <a:p>
                      <a:pPr algn="l" fontAlgn="b"/>
                      <a:r>
                        <a:rPr lang="en-US" sz="1400" u="none" strike="noStrike">
                          <a:effectLst/>
                        </a:rPr>
                        <a:t>Active on Leave</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777387652"/>
                  </a:ext>
                </a:extLst>
              </a:tr>
              <a:tr h="653005">
                <a:tc>
                  <a:txBody>
                    <a:bodyPr/>
                    <a:lstStyle/>
                    <a:p>
                      <a:pPr algn="r" fontAlgn="b"/>
                      <a:r>
                        <a:rPr lang="en-US" sz="1400" b="0" i="0" u="none" strike="noStrike" dirty="0">
                          <a:solidFill>
                            <a:srgbClr val="000000"/>
                          </a:solidFill>
                          <a:effectLst/>
                          <a:latin typeface="Calibri" panose="020F0502020204030204" pitchFamily="34" charset="0"/>
                        </a:rPr>
                        <a:t>45678901</a:t>
                      </a:r>
                    </a:p>
                  </a:txBody>
                  <a:tcPr marL="6350" marR="6350" marT="6350" marB="0" anchor="b"/>
                </a:tc>
                <a:tc>
                  <a:txBody>
                    <a:bodyPr/>
                    <a:lstStyle/>
                    <a:p>
                      <a:pPr algn="r" fontAlgn="b"/>
                      <a:r>
                        <a:rPr lang="en-US" sz="1400" b="0" i="0" u="none" strike="noStrike" dirty="0">
                          <a:solidFill>
                            <a:srgbClr val="000000"/>
                          </a:solidFill>
                          <a:effectLst/>
                          <a:latin typeface="Calibri" panose="020F0502020204030204" pitchFamily="34" charset="0"/>
                        </a:rPr>
                        <a:t>202230</a:t>
                      </a:r>
                    </a:p>
                  </a:txBody>
                  <a:tcPr marL="6350" marR="6350" marT="6350" marB="0" anchor="b"/>
                </a:tc>
                <a:tc>
                  <a:txBody>
                    <a:bodyPr/>
                    <a:lstStyle/>
                    <a:p>
                      <a:pPr algn="ctr" fontAlgn="b"/>
                      <a:r>
                        <a:rPr lang="en-US" sz="1400" b="0" i="0" u="none" strike="noStrike" dirty="0">
                          <a:solidFill>
                            <a:srgbClr val="000000"/>
                          </a:solidFill>
                          <a:effectLst/>
                          <a:latin typeface="Calibri" panose="020F0502020204030204" pitchFamily="34" charset="0"/>
                        </a:rPr>
                        <a:t>IG</a:t>
                      </a:r>
                    </a:p>
                  </a:txBody>
                  <a:tcPr marL="6350" marR="6350" marT="6350" marB="0" anchor="b"/>
                </a:tc>
                <a:tc>
                  <a:txBody>
                    <a:bodyPr/>
                    <a:lstStyle/>
                    <a:p>
                      <a:pPr algn="l" fontAlgn="b"/>
                      <a:r>
                        <a:rPr lang="en-US" sz="1400" b="0" i="0" u="none" strike="noStrike" dirty="0">
                          <a:solidFill>
                            <a:srgbClr val="000000"/>
                          </a:solidFill>
                          <a:effectLst/>
                          <a:latin typeface="Calibri" panose="020F0502020204030204" pitchFamily="34" charset="0"/>
                        </a:rPr>
                        <a:t>Inactive Graduated</a:t>
                      </a:r>
                    </a:p>
                  </a:txBody>
                  <a:tcPr marL="6350" marR="6350" marT="6350"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211759819"/>
                  </a:ext>
                </a:extLst>
              </a:tr>
            </a:tbl>
          </a:graphicData>
        </a:graphic>
      </p:graphicFrame>
      <p:sp>
        <p:nvSpPr>
          <p:cNvPr id="4" name="Arrow: Pentagon 3">
            <a:extLst>
              <a:ext uri="{FF2B5EF4-FFF2-40B4-BE49-F238E27FC236}">
                <a16:creationId xmlns:a16="http://schemas.microsoft.com/office/drawing/2014/main" id="{4BB0591B-DD43-4C91-A709-D35838F65C7B}"/>
              </a:ext>
            </a:extLst>
          </p:cNvPr>
          <p:cNvSpPr/>
          <p:nvPr/>
        </p:nvSpPr>
        <p:spPr>
          <a:xfrm>
            <a:off x="485652" y="1825619"/>
            <a:ext cx="329938" cy="115949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5" name="Arrow: Pentagon 4">
            <a:extLst>
              <a:ext uri="{FF2B5EF4-FFF2-40B4-BE49-F238E27FC236}">
                <a16:creationId xmlns:a16="http://schemas.microsoft.com/office/drawing/2014/main" id="{74707D5A-F159-4614-ABEF-7829B71D756A}"/>
              </a:ext>
            </a:extLst>
          </p:cNvPr>
          <p:cNvSpPr/>
          <p:nvPr/>
        </p:nvSpPr>
        <p:spPr>
          <a:xfrm>
            <a:off x="485652" y="2985117"/>
            <a:ext cx="299300" cy="64102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6" name="Arrow: Pentagon 5">
            <a:extLst>
              <a:ext uri="{FF2B5EF4-FFF2-40B4-BE49-F238E27FC236}">
                <a16:creationId xmlns:a16="http://schemas.microsoft.com/office/drawing/2014/main" id="{B7F607D6-90CA-489C-9EB1-F9CB1FA43824}"/>
              </a:ext>
            </a:extLst>
          </p:cNvPr>
          <p:cNvSpPr/>
          <p:nvPr/>
        </p:nvSpPr>
        <p:spPr>
          <a:xfrm>
            <a:off x="485652" y="3626138"/>
            <a:ext cx="299300" cy="733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7" name="Arrow: Pentagon 6">
            <a:extLst>
              <a:ext uri="{FF2B5EF4-FFF2-40B4-BE49-F238E27FC236}">
                <a16:creationId xmlns:a16="http://schemas.microsoft.com/office/drawing/2014/main" id="{3155E722-278A-4DFD-9601-C1A467580A39}"/>
              </a:ext>
            </a:extLst>
          </p:cNvPr>
          <p:cNvSpPr/>
          <p:nvPr/>
        </p:nvSpPr>
        <p:spPr>
          <a:xfrm>
            <a:off x="485652" y="4359857"/>
            <a:ext cx="299300" cy="7337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8" name="TextBox 7">
            <a:extLst>
              <a:ext uri="{FF2B5EF4-FFF2-40B4-BE49-F238E27FC236}">
                <a16:creationId xmlns:a16="http://schemas.microsoft.com/office/drawing/2014/main" id="{173145E8-3E3E-4AFF-8969-E6FE2F799CDC}"/>
              </a:ext>
            </a:extLst>
          </p:cNvPr>
          <p:cNvSpPr txBox="1"/>
          <p:nvPr/>
        </p:nvSpPr>
        <p:spPr>
          <a:xfrm>
            <a:off x="1605284" y="5231251"/>
            <a:ext cx="10094629" cy="1077218"/>
          </a:xfrm>
          <a:prstGeom prst="rect">
            <a:avLst/>
          </a:prstGeom>
          <a:noFill/>
        </p:spPr>
        <p:txBody>
          <a:bodyPr wrap="square" rtlCol="0">
            <a:spAutoFit/>
          </a:bodyPr>
          <a:lstStyle/>
          <a:p>
            <a:r>
              <a:rPr lang="en-US" sz="1600" dirty="0"/>
              <a:t>1:  Student is Active, Eligible to Register, and registered for two courses.  One of their courses is being taken as Audit.</a:t>
            </a:r>
          </a:p>
          <a:p>
            <a:r>
              <a:rPr lang="en-US" sz="1600" dirty="0"/>
              <a:t>2:  Student is Active, Eligible to Register, but has no course registrations yet.</a:t>
            </a:r>
          </a:p>
          <a:p>
            <a:r>
              <a:rPr lang="en-US" sz="1600" dirty="0"/>
              <a:t>3:  Student is on Leave</a:t>
            </a:r>
          </a:p>
          <a:p>
            <a:r>
              <a:rPr lang="en-US" sz="1600" dirty="0"/>
              <a:t>4:  Student is Inactive because they graduated</a:t>
            </a:r>
          </a:p>
        </p:txBody>
      </p:sp>
    </p:spTree>
    <p:extLst>
      <p:ext uri="{BB962C8B-B14F-4D97-AF65-F5344CB8AC3E}">
        <p14:creationId xmlns:p14="http://schemas.microsoft.com/office/powerpoint/2010/main" val="3369347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FAD61-9972-415F-8105-07F5DC7E41F8}"/>
              </a:ext>
            </a:extLst>
          </p:cNvPr>
          <p:cNvSpPr>
            <a:spLocks noGrp="1"/>
          </p:cNvSpPr>
          <p:nvPr>
            <p:ph type="title"/>
          </p:nvPr>
        </p:nvSpPr>
        <p:spPr/>
        <p:txBody>
          <a:bodyPr/>
          <a:lstStyle/>
          <a:p>
            <a:r>
              <a:rPr lang="en-US" dirty="0"/>
              <a:t>Questions about these three types of “status”?</a:t>
            </a:r>
          </a:p>
        </p:txBody>
      </p:sp>
    </p:spTree>
    <p:extLst>
      <p:ext uri="{BB962C8B-B14F-4D97-AF65-F5344CB8AC3E}">
        <p14:creationId xmlns:p14="http://schemas.microsoft.com/office/powerpoint/2010/main" val="92109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Multiple concurrent programs</a:t>
            </a:r>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800219"/>
          </a:xfrm>
          <a:prstGeom prst="rect">
            <a:avLst/>
          </a:prstGeom>
        </p:spPr>
        <p:txBody>
          <a:bodyPr wrap="square">
            <a:spAutoFit/>
          </a:bodyPr>
          <a:lstStyle/>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
        <p:nvSpPr>
          <p:cNvPr id="6" name="TextBox 5">
            <a:extLst>
              <a:ext uri="{FF2B5EF4-FFF2-40B4-BE49-F238E27FC236}">
                <a16:creationId xmlns:a16="http://schemas.microsoft.com/office/drawing/2014/main" id="{58190F1C-A81C-4B15-B39B-1176ABB8CEE0}"/>
              </a:ext>
            </a:extLst>
          </p:cNvPr>
          <p:cNvSpPr txBox="1"/>
          <p:nvPr/>
        </p:nvSpPr>
        <p:spPr>
          <a:xfrm>
            <a:off x="1113183" y="1997836"/>
            <a:ext cx="10066895" cy="4216539"/>
          </a:xfrm>
          <a:prstGeom prst="rect">
            <a:avLst/>
          </a:prstGeom>
          <a:noFill/>
        </p:spPr>
        <p:txBody>
          <a:bodyPr wrap="square">
            <a:spAutoFit/>
          </a:bodyPr>
          <a:lstStyle/>
          <a:p>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When a student is in more than one academic </a:t>
            </a:r>
            <a:r>
              <a:rPr lang="en-US" sz="2400" dirty="0">
                <a:solidFill>
                  <a:prstClr val="black"/>
                </a:solidFill>
                <a:latin typeface="Calibri" panose="020F0502020204030204"/>
              </a:rPr>
              <a:t>program at the same time, we sometimes refer to this as their “c</a:t>
            </a:r>
            <a:r>
              <a:rPr kumimoji="0" lang="en-US" sz="2400" b="0" i="0" u="none" strike="noStrike" kern="1200" cap="none" spc="0" normalizeH="0" baseline="0" noProof="0" dirty="0" err="1">
                <a:ln>
                  <a:noFill/>
                </a:ln>
                <a:solidFill>
                  <a:prstClr val="black"/>
                </a:solidFill>
                <a:effectLst/>
                <a:uLnTx/>
                <a:uFillTx/>
                <a:latin typeface="Calibri" panose="020F0502020204030204"/>
                <a:ea typeface="+mn-ea"/>
                <a:cs typeface="+mn-cs"/>
              </a:rPr>
              <a:t>oncurrent</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curricula” or “multi degree” programs. The following are different types of multi concurrent curricula:</a:t>
            </a:r>
          </a:p>
          <a:p>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lvl="1" algn="ctr"/>
            <a:r>
              <a:rPr lang="en-US" b="1" dirty="0">
                <a:solidFill>
                  <a:schemeClr val="accent2">
                    <a:lumMod val="75000"/>
                  </a:schemeClr>
                </a:solidFill>
                <a:latin typeface="Calibri" panose="020F0502020204030204"/>
              </a:rPr>
              <a:t>Multiple degrees</a:t>
            </a:r>
          </a:p>
          <a:p>
            <a:pPr lvl="1" algn="ctr"/>
            <a:r>
              <a:rPr lang="en-US" b="1" dirty="0">
                <a:solidFill>
                  <a:schemeClr val="accent2">
                    <a:lumMod val="75000"/>
                  </a:schemeClr>
                </a:solidFill>
                <a:latin typeface="Calibri" panose="020F0502020204030204"/>
              </a:rPr>
              <a:t>Coordinated multiple degrees</a:t>
            </a:r>
          </a:p>
          <a:p>
            <a:pPr lvl="1" algn="ctr"/>
            <a:r>
              <a:rPr lang="en-US" b="1" dirty="0" err="1">
                <a:solidFill>
                  <a:schemeClr val="accent2">
                    <a:lumMod val="75000"/>
                  </a:schemeClr>
                </a:solidFill>
                <a:latin typeface="Calibri" panose="020F0502020204030204"/>
              </a:rPr>
              <a:t>Submatriculation</a:t>
            </a:r>
            <a:endParaRPr lang="en-US" b="1" dirty="0">
              <a:solidFill>
                <a:schemeClr val="accent2">
                  <a:lumMod val="75000"/>
                </a:schemeClr>
              </a:solidFill>
              <a:latin typeface="Calibri" panose="020F0502020204030204"/>
            </a:endParaRPr>
          </a:p>
          <a:p>
            <a:pPr lvl="1" algn="ctr"/>
            <a:endParaRPr lang="en-US" b="1" dirty="0">
              <a:solidFill>
                <a:schemeClr val="accent2">
                  <a:lumMod val="75000"/>
                </a:schemeClr>
              </a:solidFill>
              <a:latin typeface="Calibri" panose="020F0502020204030204"/>
            </a:endParaRPr>
          </a:p>
          <a:p>
            <a:r>
              <a:rPr lang="en-US" sz="2000" dirty="0">
                <a:effectLst/>
                <a:latin typeface="Calibri" panose="020F0502020204030204" pitchFamily="34" charset="0"/>
                <a:ea typeface="Calibri" panose="020F0502020204030204" pitchFamily="34" charset="0"/>
                <a:cs typeface="Times New Roman" panose="02020603050405020304" pitchFamily="18" charset="0"/>
              </a:rPr>
              <a:t>These types are identified in the V_DEGREE table by degree codes starting with a ‘Z’.  They can be found on the student’s ST_TERM record, in the field called DUAL_JOINT_SUB_IND.  If there is nothing in DUAL_JOINT_SUB_IND, the student is not in more than one program in that term.  If there is a value in DUAL_JOINT_SUB_IND, they are in at least two, and possibly more than two programs in that term.</a:t>
            </a:r>
          </a:p>
        </p:txBody>
      </p:sp>
    </p:spTree>
    <p:extLst>
      <p:ext uri="{BB962C8B-B14F-4D97-AF65-F5344CB8AC3E}">
        <p14:creationId xmlns:p14="http://schemas.microsoft.com/office/powerpoint/2010/main" val="2179538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err="1">
                <a:ea typeface="Verdana" panose="020B0604030504040204" pitchFamily="34" charset="0"/>
                <a:cs typeface="Verdana" panose="020B0604030504040204" pitchFamily="34" charset="0"/>
              </a:rPr>
              <a:t>JuLY</a:t>
            </a:r>
            <a:r>
              <a:rPr lang="en-US" sz="4400" b="1" dirty="0">
                <a:ea typeface="Verdana" panose="020B0604030504040204" pitchFamily="34" charset="0"/>
                <a:cs typeface="Verdana" panose="020B0604030504040204" pitchFamily="34" charset="0"/>
              </a:rPr>
              <a:t> 21, 2021</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Tree>
    <p:extLst>
      <p:ext uri="{BB962C8B-B14F-4D97-AF65-F5344CB8AC3E}">
        <p14:creationId xmlns:p14="http://schemas.microsoft.com/office/powerpoint/2010/main" val="1101811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000" dirty="0" err="1"/>
              <a:t>Dual_Joint_Sub_ind</a:t>
            </a:r>
            <a:r>
              <a:rPr lang="en-US" sz="4000" dirty="0"/>
              <a:t> values</a:t>
            </a:r>
            <a:endParaRPr lang="en-US" sz="4400" b="1" dirty="0"/>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800219"/>
          </a:xfrm>
          <a:prstGeom prst="rect">
            <a:avLst/>
          </a:prstGeom>
        </p:spPr>
        <p:txBody>
          <a:bodyPr wrap="square">
            <a:spAutoFit/>
          </a:bodyPr>
          <a:lstStyle/>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graphicFrame>
        <p:nvGraphicFramePr>
          <p:cNvPr id="7" name="Content Placeholder 3">
            <a:extLst>
              <a:ext uri="{FF2B5EF4-FFF2-40B4-BE49-F238E27FC236}">
                <a16:creationId xmlns:a16="http://schemas.microsoft.com/office/drawing/2014/main" id="{1BCB315A-FA3D-4AD3-ABDB-BDD4C50D9152}"/>
              </a:ext>
            </a:extLst>
          </p:cNvPr>
          <p:cNvGraphicFramePr>
            <a:graphicFrameLocks/>
          </p:cNvGraphicFramePr>
          <p:nvPr>
            <p:extLst>
              <p:ext uri="{D42A27DB-BD31-4B8C-83A1-F6EECF244321}">
                <p14:modId xmlns:p14="http://schemas.microsoft.com/office/powerpoint/2010/main" val="1593191885"/>
              </p:ext>
            </p:extLst>
          </p:nvPr>
        </p:nvGraphicFramePr>
        <p:xfrm>
          <a:off x="313774" y="1782191"/>
          <a:ext cx="11669120" cy="4231172"/>
        </p:xfrm>
        <a:graphic>
          <a:graphicData uri="http://schemas.openxmlformats.org/drawingml/2006/table">
            <a:tbl>
              <a:tblPr firstRow="1" firstCol="1" bandRow="1">
                <a:tableStyleId>{5C22544A-7EE6-4342-B048-85BDC9FD1C3A}</a:tableStyleId>
              </a:tblPr>
              <a:tblGrid>
                <a:gridCol w="1354315">
                  <a:extLst>
                    <a:ext uri="{9D8B030D-6E8A-4147-A177-3AD203B41FA5}">
                      <a16:colId xmlns:a16="http://schemas.microsoft.com/office/drawing/2014/main" val="515844972"/>
                    </a:ext>
                  </a:extLst>
                </a:gridCol>
                <a:gridCol w="1872553">
                  <a:extLst>
                    <a:ext uri="{9D8B030D-6E8A-4147-A177-3AD203B41FA5}">
                      <a16:colId xmlns:a16="http://schemas.microsoft.com/office/drawing/2014/main" val="1016138388"/>
                    </a:ext>
                  </a:extLst>
                </a:gridCol>
                <a:gridCol w="8442252">
                  <a:extLst>
                    <a:ext uri="{9D8B030D-6E8A-4147-A177-3AD203B41FA5}">
                      <a16:colId xmlns:a16="http://schemas.microsoft.com/office/drawing/2014/main" val="1171607828"/>
                    </a:ext>
                  </a:extLst>
                </a:gridCol>
              </a:tblGrid>
              <a:tr h="375451">
                <a:tc>
                  <a:txBody>
                    <a:bodyPr/>
                    <a:lstStyle/>
                    <a:p>
                      <a:pPr marL="228600" marR="0">
                        <a:lnSpc>
                          <a:spcPct val="107000"/>
                        </a:lnSpc>
                        <a:spcBef>
                          <a:spcPts val="0"/>
                        </a:spcBef>
                        <a:spcAft>
                          <a:spcPts val="0"/>
                        </a:spcAft>
                      </a:pPr>
                      <a:r>
                        <a:rPr lang="en-US" sz="1600">
                          <a:effectLst/>
                        </a:rPr>
                        <a:t>Code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75000"/>
                      </a:schemeClr>
                    </a:solidFill>
                  </a:tcPr>
                </a:tc>
                <a:tc>
                  <a:txBody>
                    <a:bodyPr/>
                    <a:lstStyle/>
                    <a:p>
                      <a:pPr marL="0" marR="0">
                        <a:lnSpc>
                          <a:spcPct val="107000"/>
                        </a:lnSpc>
                        <a:spcBef>
                          <a:spcPts val="0"/>
                        </a:spcBef>
                        <a:spcAft>
                          <a:spcPts val="0"/>
                        </a:spcAft>
                      </a:pPr>
                      <a:r>
                        <a:rPr lang="en-US" sz="16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Description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0" marR="0">
                        <a:lnSpc>
                          <a:spcPct val="107000"/>
                        </a:lnSpc>
                        <a:spcBef>
                          <a:spcPts val="0"/>
                        </a:spcBef>
                        <a:spcAft>
                          <a:spcPts val="0"/>
                        </a:spcAft>
                      </a:pP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a16="http://schemas.microsoft.com/office/drawing/2014/main" val="642255153"/>
                  </a:ext>
                </a:extLst>
              </a:tr>
              <a:tr h="375451">
                <a:tc>
                  <a:txBody>
                    <a:bodyPr/>
                    <a:lstStyle/>
                    <a:p>
                      <a:pPr marL="228600" marR="0">
                        <a:lnSpc>
                          <a:spcPct val="107000"/>
                        </a:lnSpc>
                        <a:spcBef>
                          <a:spcPts val="0"/>
                        </a:spcBef>
                        <a:spcAft>
                          <a:spcPts val="0"/>
                        </a:spcAft>
                      </a:pPr>
                      <a:r>
                        <a:rPr lang="en-US" sz="1600" dirty="0">
                          <a:effectLst/>
                        </a:rPr>
                        <a:t>ZMD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75000"/>
                      </a:schemeClr>
                    </a:solidFill>
                  </a:tcPr>
                </a:tc>
                <a:tc>
                  <a:txBody>
                    <a:bodyPr/>
                    <a:lstStyle/>
                    <a:p>
                      <a:pPr marL="228600" marR="0">
                        <a:lnSpc>
                          <a:spcPct val="107000"/>
                        </a:lnSpc>
                        <a:spcBef>
                          <a:spcPts val="0"/>
                        </a:spcBef>
                        <a:spcAft>
                          <a:spcPts val="0"/>
                        </a:spcAft>
                      </a:pPr>
                      <a:r>
                        <a:rPr lang="en-US" sz="1600" dirty="0">
                          <a:effectLst/>
                        </a:rPr>
                        <a:t>Multiple Degree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20000"/>
                        <a:lumOff val="80000"/>
                      </a:schemeClr>
                    </a:solidFill>
                  </a:tcPr>
                </a:tc>
                <a:tc>
                  <a:txBody>
                    <a:bodyPr/>
                    <a:lstStyle/>
                    <a:p>
                      <a:pPr marL="228600" marR="0">
                        <a:lnSpc>
                          <a:spcPct val="107000"/>
                        </a:lnSpc>
                        <a:spcBef>
                          <a:spcPts val="0"/>
                        </a:spcBef>
                        <a:spcAft>
                          <a:spcPts val="0"/>
                        </a:spcAft>
                      </a:pPr>
                      <a:r>
                        <a:rPr lang="en-US" sz="1600" dirty="0">
                          <a:effectLst/>
                        </a:rPr>
                        <a:t>A “traditional” or “non-coordinated” dual degree program, where the student is pursuing more than one degree in different curricula.  They will receive two degrees. The details of each degree program can be found in the ST_DEGREE_TERM table.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20000"/>
                        <a:lumOff val="80000"/>
                      </a:schemeClr>
                    </a:solidFill>
                  </a:tcPr>
                </a:tc>
                <a:extLst>
                  <a:ext uri="{0D108BD9-81ED-4DB2-BD59-A6C34878D82A}">
                    <a16:rowId xmlns:a16="http://schemas.microsoft.com/office/drawing/2014/main" val="2897849788"/>
                  </a:ext>
                </a:extLst>
              </a:tr>
              <a:tr h="375451">
                <a:tc>
                  <a:txBody>
                    <a:bodyPr/>
                    <a:lstStyle/>
                    <a:p>
                      <a:pPr marL="228600" marR="0">
                        <a:lnSpc>
                          <a:spcPct val="107000"/>
                        </a:lnSpc>
                        <a:spcBef>
                          <a:spcPts val="0"/>
                        </a:spcBef>
                        <a:spcAft>
                          <a:spcPts val="0"/>
                        </a:spcAft>
                      </a:pPr>
                      <a:r>
                        <a:rPr lang="en-US" sz="1600">
                          <a:effectLst/>
                        </a:rPr>
                        <a:t>ZMDC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75000"/>
                      </a:schemeClr>
                    </a:solidFill>
                  </a:tcPr>
                </a:tc>
                <a:tc>
                  <a:txBody>
                    <a:bodyPr/>
                    <a:lstStyle/>
                    <a:p>
                      <a:pPr marL="228600" marR="0">
                        <a:lnSpc>
                          <a:spcPct val="107000"/>
                        </a:lnSpc>
                        <a:spcBef>
                          <a:spcPts val="0"/>
                        </a:spcBef>
                        <a:spcAft>
                          <a:spcPts val="0"/>
                        </a:spcAft>
                      </a:pPr>
                      <a:r>
                        <a:rPr lang="en-US" sz="1600" dirty="0">
                          <a:effectLst/>
                        </a:rPr>
                        <a:t>Multi-degree Coordinated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20000"/>
                        <a:lumOff val="80000"/>
                      </a:schemeClr>
                    </a:solidFill>
                  </a:tcPr>
                </a:tc>
                <a:tc>
                  <a:txBody>
                    <a:bodyPr/>
                    <a:lstStyle/>
                    <a:p>
                      <a:pPr marL="228600" marR="0">
                        <a:lnSpc>
                          <a:spcPct val="107000"/>
                        </a:lnSpc>
                        <a:spcBef>
                          <a:spcPts val="0"/>
                        </a:spcBef>
                        <a:spcAft>
                          <a:spcPts val="0"/>
                        </a:spcAft>
                      </a:pPr>
                      <a:r>
                        <a:rPr lang="en-US" sz="1600" dirty="0">
                          <a:effectLst/>
                        </a:rPr>
                        <a:t>A “Coordinated” multiple degree program.  The student was admitted jointly to two degree programs, and those programs are coordinated. The divisions offering the degrees work together to maintain the requirements and offerings for these programs. They will receive two degrees.  The details of both curricula in the coordinated program can be found in the ST_DEGREE_TERM table. More about this one on the next slide.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20000"/>
                        <a:lumOff val="80000"/>
                      </a:schemeClr>
                    </a:solidFill>
                  </a:tcPr>
                </a:tc>
                <a:extLst>
                  <a:ext uri="{0D108BD9-81ED-4DB2-BD59-A6C34878D82A}">
                    <a16:rowId xmlns:a16="http://schemas.microsoft.com/office/drawing/2014/main" val="1719851930"/>
                  </a:ext>
                </a:extLst>
              </a:tr>
              <a:tr h="414922">
                <a:tc>
                  <a:txBody>
                    <a:bodyPr/>
                    <a:lstStyle/>
                    <a:p>
                      <a:pPr marL="228600" marR="0">
                        <a:lnSpc>
                          <a:spcPct val="107000"/>
                        </a:lnSpc>
                        <a:spcBef>
                          <a:spcPts val="0"/>
                        </a:spcBef>
                        <a:spcAft>
                          <a:spcPts val="0"/>
                        </a:spcAft>
                      </a:pPr>
                      <a:r>
                        <a:rPr lang="en-US" sz="1600">
                          <a:effectLst/>
                        </a:rPr>
                        <a:t>ZMDJ</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75000"/>
                      </a:schemeClr>
                    </a:solidFill>
                  </a:tcPr>
                </a:tc>
                <a:tc>
                  <a:txBody>
                    <a:bodyPr/>
                    <a:lstStyle/>
                    <a:p>
                      <a:pPr marL="228600" marR="0">
                        <a:lnSpc>
                          <a:spcPct val="107000"/>
                        </a:lnSpc>
                        <a:spcBef>
                          <a:spcPts val="0"/>
                        </a:spcBef>
                        <a:spcAft>
                          <a:spcPts val="0"/>
                        </a:spcAft>
                      </a:pPr>
                      <a:r>
                        <a:rPr lang="en-US" sz="1600">
                          <a:effectLst/>
                        </a:rPr>
                        <a:t>Joint Degree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20000"/>
                        <a:lumOff val="80000"/>
                      </a:schemeClr>
                    </a:solidFill>
                  </a:tcPr>
                </a:tc>
                <a:tc>
                  <a:txBody>
                    <a:bodyPr/>
                    <a:lstStyle/>
                    <a:p>
                      <a:pPr marL="228600" marR="0">
                        <a:lnSpc>
                          <a:spcPct val="107000"/>
                        </a:lnSpc>
                        <a:spcBef>
                          <a:spcPts val="0"/>
                        </a:spcBef>
                        <a:spcAft>
                          <a:spcPts val="0"/>
                        </a:spcAft>
                      </a:pPr>
                      <a:r>
                        <a:rPr lang="en-US" sz="1600" dirty="0">
                          <a:effectLst/>
                        </a:rPr>
                        <a:t>The student is in multiple curricula – usually multiple divisions – but the end result will be that they will get just one degree.  At Penn, this is how the “joint PhD” programs are configured.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20000"/>
                        <a:lumOff val="80000"/>
                      </a:schemeClr>
                    </a:solidFill>
                  </a:tcPr>
                </a:tc>
                <a:extLst>
                  <a:ext uri="{0D108BD9-81ED-4DB2-BD59-A6C34878D82A}">
                    <a16:rowId xmlns:a16="http://schemas.microsoft.com/office/drawing/2014/main" val="4219721525"/>
                  </a:ext>
                </a:extLst>
              </a:tr>
              <a:tr h="375451">
                <a:tc>
                  <a:txBody>
                    <a:bodyPr/>
                    <a:lstStyle/>
                    <a:p>
                      <a:pPr marL="228600" marR="0">
                        <a:lnSpc>
                          <a:spcPct val="107000"/>
                        </a:lnSpc>
                        <a:spcBef>
                          <a:spcPts val="0"/>
                        </a:spcBef>
                        <a:spcAft>
                          <a:spcPts val="0"/>
                        </a:spcAft>
                      </a:pPr>
                      <a:r>
                        <a:rPr lang="en-US" sz="1600">
                          <a:effectLst/>
                        </a:rPr>
                        <a:t>ZSUB</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75000"/>
                      </a:schemeClr>
                    </a:solidFill>
                  </a:tcPr>
                </a:tc>
                <a:tc>
                  <a:txBody>
                    <a:bodyPr/>
                    <a:lstStyle/>
                    <a:p>
                      <a:pPr marL="228600" marR="0">
                        <a:lnSpc>
                          <a:spcPct val="107000"/>
                        </a:lnSpc>
                        <a:spcBef>
                          <a:spcPts val="0"/>
                        </a:spcBef>
                        <a:spcAft>
                          <a:spcPts val="0"/>
                        </a:spcAft>
                      </a:pPr>
                      <a:r>
                        <a:rPr lang="en-US" sz="1600">
                          <a:effectLst/>
                        </a:rPr>
                        <a:t>Sub-matriculate Relationship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20000"/>
                        <a:lumOff val="80000"/>
                      </a:schemeClr>
                    </a:solidFill>
                  </a:tcPr>
                </a:tc>
                <a:tc>
                  <a:txBody>
                    <a:bodyPr/>
                    <a:lstStyle/>
                    <a:p>
                      <a:pPr marL="228600" marR="0">
                        <a:lnSpc>
                          <a:spcPct val="107000"/>
                        </a:lnSpc>
                        <a:spcBef>
                          <a:spcPts val="0"/>
                        </a:spcBef>
                        <a:spcAft>
                          <a:spcPts val="0"/>
                        </a:spcAft>
                      </a:pPr>
                      <a:r>
                        <a:rPr lang="en-US" sz="1600" dirty="0">
                          <a:effectLst/>
                        </a:rPr>
                        <a:t>While the student was still finishing an undergraduate program, they started a Master’s Degree program. The undergrad and graduate level programs overlap. Usually, the student will finish both the undergrad and the grad degree at the same time.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20000"/>
                        <a:lumOff val="80000"/>
                      </a:schemeClr>
                    </a:solidFill>
                  </a:tcPr>
                </a:tc>
                <a:extLst>
                  <a:ext uri="{0D108BD9-81ED-4DB2-BD59-A6C34878D82A}">
                    <a16:rowId xmlns:a16="http://schemas.microsoft.com/office/drawing/2014/main" val="873431532"/>
                  </a:ext>
                </a:extLst>
              </a:tr>
              <a:tr h="375451">
                <a:tc>
                  <a:txBody>
                    <a:bodyPr/>
                    <a:lstStyle/>
                    <a:p>
                      <a:pPr marL="228600" marR="0">
                        <a:lnSpc>
                          <a:spcPct val="107000"/>
                        </a:lnSpc>
                        <a:spcBef>
                          <a:spcPts val="0"/>
                        </a:spcBef>
                        <a:spcAft>
                          <a:spcPts val="0"/>
                        </a:spcAft>
                      </a:pPr>
                      <a:r>
                        <a:rPr lang="en-US" sz="1600" dirty="0">
                          <a:effectLst/>
                        </a:rPr>
                        <a:t>ZMDX</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75000"/>
                      </a:schemeClr>
                    </a:solidFill>
                  </a:tcPr>
                </a:tc>
                <a:tc>
                  <a:txBody>
                    <a:bodyPr/>
                    <a:lstStyle/>
                    <a:p>
                      <a:pPr marL="228600" marR="0">
                        <a:lnSpc>
                          <a:spcPct val="107000"/>
                        </a:lnSpc>
                        <a:spcBef>
                          <a:spcPts val="0"/>
                        </a:spcBef>
                        <a:spcAft>
                          <a:spcPts val="0"/>
                        </a:spcAft>
                      </a:pPr>
                      <a:r>
                        <a:rPr lang="en-US" sz="1600">
                          <a:effectLst/>
                        </a:rPr>
                        <a:t>Multiple Deg - External Inst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20000"/>
                        <a:lumOff val="80000"/>
                      </a:schemeClr>
                    </a:solidFill>
                  </a:tcPr>
                </a:tc>
                <a:tc>
                  <a:txBody>
                    <a:bodyPr/>
                    <a:lstStyle/>
                    <a:p>
                      <a:pPr marL="228600" marR="0">
                        <a:lnSpc>
                          <a:spcPct val="107000"/>
                        </a:lnSpc>
                        <a:spcBef>
                          <a:spcPts val="0"/>
                        </a:spcBef>
                        <a:spcAft>
                          <a:spcPts val="0"/>
                        </a:spcAft>
                      </a:pPr>
                      <a:r>
                        <a:rPr lang="en-US" sz="1600" dirty="0">
                          <a:effectLst/>
                        </a:rPr>
                        <a:t>The student is working on a degree that is being coordinated between Penn and another institution of higher education.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0819" marR="50819" marT="0" marB="0">
                    <a:solidFill>
                      <a:schemeClr val="accent2">
                        <a:lumMod val="20000"/>
                        <a:lumOff val="80000"/>
                      </a:schemeClr>
                    </a:solidFill>
                  </a:tcPr>
                </a:tc>
                <a:extLst>
                  <a:ext uri="{0D108BD9-81ED-4DB2-BD59-A6C34878D82A}">
                    <a16:rowId xmlns:a16="http://schemas.microsoft.com/office/drawing/2014/main" val="2316229954"/>
                  </a:ext>
                </a:extLst>
              </a:tr>
            </a:tbl>
          </a:graphicData>
        </a:graphic>
      </p:graphicFrame>
    </p:spTree>
    <p:extLst>
      <p:ext uri="{BB962C8B-B14F-4D97-AF65-F5344CB8AC3E}">
        <p14:creationId xmlns:p14="http://schemas.microsoft.com/office/powerpoint/2010/main" val="1790292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i="0" u="none" strike="noStrike" kern="1200" dirty="0">
                <a:effectLst/>
                <a:latin typeface="Calibri" panose="020F0502020204030204" pitchFamily="34" charset="0"/>
              </a:rPr>
              <a:t>ZMDC: </a:t>
            </a:r>
            <a:r>
              <a:rPr lang="en-US" sz="2800" i="0" u="none" strike="noStrike" kern="1200" dirty="0">
                <a:effectLst/>
                <a:latin typeface="Calibri" panose="020F0502020204030204" pitchFamily="34" charset="0"/>
              </a:rPr>
              <a:t>where to look for details</a:t>
            </a:r>
            <a:endParaRPr lang="en-US" sz="2800" b="1" dirty="0"/>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800219"/>
          </a:xfrm>
          <a:prstGeom prst="rect">
            <a:avLst/>
          </a:prstGeom>
        </p:spPr>
        <p:txBody>
          <a:bodyPr wrap="square">
            <a:spAutoFit/>
          </a:bodyPr>
          <a:lstStyle/>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
        <p:nvSpPr>
          <p:cNvPr id="6" name="TextBox 5">
            <a:extLst>
              <a:ext uri="{FF2B5EF4-FFF2-40B4-BE49-F238E27FC236}">
                <a16:creationId xmlns:a16="http://schemas.microsoft.com/office/drawing/2014/main" id="{58190F1C-A81C-4B15-B39B-1176ABB8CEE0}"/>
              </a:ext>
            </a:extLst>
          </p:cNvPr>
          <p:cNvSpPr txBox="1"/>
          <p:nvPr/>
        </p:nvSpPr>
        <p:spPr>
          <a:xfrm>
            <a:off x="1113183" y="1997836"/>
            <a:ext cx="10066895" cy="3600986"/>
          </a:xfrm>
          <a:prstGeom prst="rect">
            <a:avLst/>
          </a:prstGeom>
          <a:noFill/>
        </p:spPr>
        <p:txBody>
          <a:bodyPr wrap="square">
            <a:spAutoFit/>
          </a:bodyPr>
          <a:lstStyle/>
          <a:p>
            <a:pPr marL="0" indent="0">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Two places you can look for the specific coordinated program(s):</a:t>
            </a:r>
          </a:p>
          <a:p>
            <a:pPr marL="0" indent="0">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effectLst/>
                <a:latin typeface="Calibri" panose="020F0502020204030204" pitchFamily="34" charset="0"/>
                <a:ea typeface="Calibri" panose="020F0502020204030204" pitchFamily="34" charset="0"/>
                <a:cs typeface="Times New Roman" panose="02020603050405020304" pitchFamily="18" charset="0"/>
              </a:rPr>
              <a:t>Table:  ST_DEGREE_TERM (one row per student per curriculum per term)</a:t>
            </a:r>
          </a:p>
          <a:p>
            <a:r>
              <a:rPr lang="en-US" sz="2400" dirty="0">
                <a:latin typeface="Calibri" panose="020F0502020204030204" pitchFamily="34" charset="0"/>
                <a:ea typeface="Calibri" panose="020F0502020204030204" pitchFamily="34" charset="0"/>
                <a:cs typeface="Times New Roman" panose="02020603050405020304" pitchFamily="18" charset="0"/>
              </a:rPr>
              <a:t>Column: COORD_MULTI_DEGR</a:t>
            </a:r>
          </a:p>
          <a:p>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dirty="0">
                <a:latin typeface="Calibri" panose="020F0502020204030204" pitchFamily="34" charset="0"/>
                <a:ea typeface="Calibri" panose="020F0502020204030204" pitchFamily="34" charset="0"/>
                <a:cs typeface="Times New Roman" panose="02020603050405020304" pitchFamily="18" charset="0"/>
              </a:rPr>
              <a:t>Table:</a:t>
            </a:r>
            <a:r>
              <a:rPr lang="en-US" sz="2400" dirty="0">
                <a:effectLst/>
                <a:latin typeface="Calibri" panose="020F0502020204030204" pitchFamily="34" charset="0"/>
                <a:ea typeface="Calibri" panose="020F0502020204030204" pitchFamily="34" charset="0"/>
                <a:cs typeface="Times New Roman" panose="02020603050405020304" pitchFamily="18" charset="0"/>
              </a:rPr>
              <a:t> ST_COHORT (one row per student per cohort per term)</a:t>
            </a:r>
          </a:p>
          <a:p>
            <a:r>
              <a:rPr lang="en-US" sz="2400" dirty="0">
                <a:latin typeface="Calibri" panose="020F0502020204030204" pitchFamily="34" charset="0"/>
                <a:ea typeface="Calibri" panose="020F0502020204030204" pitchFamily="34" charset="0"/>
                <a:cs typeface="Times New Roman" panose="02020603050405020304" pitchFamily="18" charset="0"/>
              </a:rPr>
              <a:t>Column: COHORT</a:t>
            </a:r>
          </a:p>
          <a:p>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We will have more about Student Cohorts and Student Attributes at a future Student Dat</a:t>
            </a:r>
            <a:r>
              <a:rPr lang="en-US" sz="1800" dirty="0">
                <a:latin typeface="Calibri" panose="020F0502020204030204" pitchFamily="34" charset="0"/>
                <a:ea typeface="Calibri" panose="020F0502020204030204" pitchFamily="34" charset="0"/>
                <a:cs typeface="Times New Roman" panose="02020603050405020304" pitchFamily="18" charset="0"/>
              </a:rPr>
              <a:t>a User Group session.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2029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748E445-6CB6-4712-8E58-7D2A7F335B85}"/>
              </a:ext>
            </a:extLst>
          </p:cNvPr>
          <p:cNvSpPr/>
          <p:nvPr/>
        </p:nvSpPr>
        <p:spPr>
          <a:xfrm>
            <a:off x="892097" y="1965792"/>
            <a:ext cx="2999419" cy="1815882"/>
          </a:xfrm>
          <a:prstGeom prst="rect">
            <a:avLst/>
          </a:prstGeom>
        </p:spPr>
        <p:txBody>
          <a:bodyPr wrap="square">
            <a:spAutoFit/>
          </a:bodyPr>
          <a:lstStyle/>
          <a:p>
            <a:pPr marL="0" indent="0">
              <a:buNone/>
            </a:pPr>
            <a:r>
              <a:rPr lang="en-US" sz="2800" dirty="0"/>
              <a:t>Codes beginning with ZMDC are the coordinated multi degree programs:</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graphicFrame>
        <p:nvGraphicFramePr>
          <p:cNvPr id="9" name="Content Placeholder 3">
            <a:extLst>
              <a:ext uri="{FF2B5EF4-FFF2-40B4-BE49-F238E27FC236}">
                <a16:creationId xmlns:a16="http://schemas.microsoft.com/office/drawing/2014/main" id="{50BBB9B7-97CF-438F-9D81-CC0B3EA20352}"/>
              </a:ext>
            </a:extLst>
          </p:cNvPr>
          <p:cNvGraphicFramePr>
            <a:graphicFrameLocks/>
          </p:cNvGraphicFramePr>
          <p:nvPr>
            <p:extLst>
              <p:ext uri="{D42A27DB-BD31-4B8C-83A1-F6EECF244321}">
                <p14:modId xmlns:p14="http://schemas.microsoft.com/office/powerpoint/2010/main" val="4021385135"/>
              </p:ext>
            </p:extLst>
          </p:nvPr>
        </p:nvGraphicFramePr>
        <p:xfrm>
          <a:off x="4160877" y="136803"/>
          <a:ext cx="7469169" cy="6170560"/>
        </p:xfrm>
        <a:graphic>
          <a:graphicData uri="http://schemas.openxmlformats.org/drawingml/2006/table">
            <a:tbl>
              <a:tblPr firstRow="1" firstCol="1" bandRow="1">
                <a:tableStyleId>{5C22544A-7EE6-4342-B048-85BDC9FD1C3A}</a:tableStyleId>
              </a:tblPr>
              <a:tblGrid>
                <a:gridCol w="2454110">
                  <a:extLst>
                    <a:ext uri="{9D8B030D-6E8A-4147-A177-3AD203B41FA5}">
                      <a16:colId xmlns:a16="http://schemas.microsoft.com/office/drawing/2014/main" val="3735398029"/>
                    </a:ext>
                  </a:extLst>
                </a:gridCol>
                <a:gridCol w="5015059">
                  <a:extLst>
                    <a:ext uri="{9D8B030D-6E8A-4147-A177-3AD203B41FA5}">
                      <a16:colId xmlns:a16="http://schemas.microsoft.com/office/drawing/2014/main" val="1204603683"/>
                    </a:ext>
                  </a:extLst>
                </a:gridCol>
              </a:tblGrid>
              <a:tr h="274807">
                <a:tc>
                  <a:txBody>
                    <a:bodyPr/>
                    <a:lstStyle/>
                    <a:p>
                      <a:pPr marL="228600" marR="0">
                        <a:lnSpc>
                          <a:spcPct val="107000"/>
                        </a:lnSpc>
                        <a:spcBef>
                          <a:spcPts val="0"/>
                        </a:spcBef>
                        <a:spcAft>
                          <a:spcPts val="0"/>
                        </a:spcAft>
                      </a:pPr>
                      <a:r>
                        <a:rPr lang="en-US" sz="1800">
                          <a:effectLst/>
                        </a:rPr>
                        <a:t>Cohort Code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dirty="0">
                          <a:effectLst/>
                        </a:rPr>
                        <a:t>Cohort Description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extLst>
                  <a:ext uri="{0D108BD9-81ED-4DB2-BD59-A6C34878D82A}">
                    <a16:rowId xmlns:a16="http://schemas.microsoft.com/office/drawing/2014/main" val="1041371269"/>
                  </a:ext>
                </a:extLst>
              </a:tr>
              <a:tr h="274807">
                <a:tc>
                  <a:txBody>
                    <a:bodyPr/>
                    <a:lstStyle/>
                    <a:p>
                      <a:pPr marL="228600" marR="0">
                        <a:lnSpc>
                          <a:spcPct val="107000"/>
                        </a:lnSpc>
                        <a:spcBef>
                          <a:spcPts val="0"/>
                        </a:spcBef>
                        <a:spcAft>
                          <a:spcPts val="0"/>
                        </a:spcAft>
                      </a:pPr>
                      <a:r>
                        <a:rPr lang="en-US" sz="1600">
                          <a:effectLst/>
                        </a:rPr>
                        <a:t>ZMDC-BIOD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7yr Bio Dental Pgm</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5320145"/>
                  </a:ext>
                </a:extLst>
              </a:tr>
              <a:tr h="274807">
                <a:tc>
                  <a:txBody>
                    <a:bodyPr/>
                    <a:lstStyle/>
                    <a:p>
                      <a:pPr marL="228600" marR="0">
                        <a:lnSpc>
                          <a:spcPct val="107000"/>
                        </a:lnSpc>
                        <a:spcBef>
                          <a:spcPts val="0"/>
                        </a:spcBef>
                        <a:spcAft>
                          <a:spcPts val="0"/>
                        </a:spcAft>
                      </a:pPr>
                      <a:r>
                        <a:rPr lang="en-US" sz="1600">
                          <a:effectLst/>
                        </a:rPr>
                        <a:t>ZMDC-CMPC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Comp &amp; CogSci Pgm</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5216150"/>
                  </a:ext>
                </a:extLst>
              </a:tr>
              <a:tr h="274807">
                <a:tc>
                  <a:txBody>
                    <a:bodyPr/>
                    <a:lstStyle/>
                    <a:p>
                      <a:pPr marL="228600" marR="0">
                        <a:lnSpc>
                          <a:spcPct val="107000"/>
                        </a:lnSpc>
                        <a:spcBef>
                          <a:spcPts val="0"/>
                        </a:spcBef>
                        <a:spcAft>
                          <a:spcPts val="0"/>
                        </a:spcAft>
                      </a:pPr>
                      <a:r>
                        <a:rPr lang="en-US" sz="1600">
                          <a:effectLst/>
                        </a:rPr>
                        <a:t>ZMDC-DESTH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DsgnThry Strc Thry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04386066"/>
                  </a:ext>
                </a:extLst>
              </a:tr>
              <a:tr h="274807">
                <a:tc>
                  <a:txBody>
                    <a:bodyPr/>
                    <a:lstStyle/>
                    <a:p>
                      <a:pPr marL="228600" marR="0">
                        <a:lnSpc>
                          <a:spcPct val="107000"/>
                        </a:lnSpc>
                        <a:spcBef>
                          <a:spcPts val="0"/>
                        </a:spcBef>
                        <a:spcAft>
                          <a:spcPts val="0"/>
                        </a:spcAft>
                      </a:pPr>
                      <a:r>
                        <a:rPr lang="en-US" sz="1600">
                          <a:effectLst/>
                        </a:rPr>
                        <a:t>ZMDC-ECAS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Econ &amp; Applied Sci</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0703674"/>
                  </a:ext>
                </a:extLst>
              </a:tr>
              <a:tr h="274807">
                <a:tc>
                  <a:txBody>
                    <a:bodyPr/>
                    <a:lstStyle/>
                    <a:p>
                      <a:pPr marL="228600" marR="0">
                        <a:lnSpc>
                          <a:spcPct val="107000"/>
                        </a:lnSpc>
                        <a:spcBef>
                          <a:spcPts val="0"/>
                        </a:spcBef>
                        <a:spcAft>
                          <a:spcPts val="0"/>
                        </a:spcAft>
                      </a:pPr>
                      <a:r>
                        <a:rPr lang="en-US" sz="1600">
                          <a:effectLst/>
                        </a:rPr>
                        <a:t>ZMDC-EVTEC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Enrnmnt &amp; Technlgy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1067812"/>
                  </a:ext>
                </a:extLst>
              </a:tr>
              <a:tr h="274807">
                <a:tc>
                  <a:txBody>
                    <a:bodyPr/>
                    <a:lstStyle/>
                    <a:p>
                      <a:pPr marL="228600" marR="0">
                        <a:lnSpc>
                          <a:spcPct val="107000"/>
                        </a:lnSpc>
                        <a:spcBef>
                          <a:spcPts val="0"/>
                        </a:spcBef>
                        <a:spcAft>
                          <a:spcPts val="0"/>
                        </a:spcAft>
                      </a:pPr>
                      <a:r>
                        <a:rPr lang="en-US" sz="1600">
                          <a:effectLst/>
                        </a:rPr>
                        <a:t>ZMDC-HUNTS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Hunts Intnl &amp; Bus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6335294"/>
                  </a:ext>
                </a:extLst>
              </a:tr>
              <a:tr h="274807">
                <a:tc>
                  <a:txBody>
                    <a:bodyPr/>
                    <a:lstStyle/>
                    <a:p>
                      <a:pPr marL="228600" marR="0">
                        <a:lnSpc>
                          <a:spcPct val="107000"/>
                        </a:lnSpc>
                        <a:spcBef>
                          <a:spcPts val="0"/>
                        </a:spcBef>
                        <a:spcAft>
                          <a:spcPts val="0"/>
                        </a:spcAft>
                      </a:pPr>
                      <a:r>
                        <a:rPr lang="en-US" sz="1600">
                          <a:effectLst/>
                        </a:rPr>
                        <a:t>ZMDC-JDMBA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JD/MBA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282977"/>
                  </a:ext>
                </a:extLst>
              </a:tr>
              <a:tr h="274807">
                <a:tc>
                  <a:txBody>
                    <a:bodyPr/>
                    <a:lstStyle/>
                    <a:p>
                      <a:pPr marL="228600" marR="0">
                        <a:lnSpc>
                          <a:spcPct val="107000"/>
                        </a:lnSpc>
                        <a:spcBef>
                          <a:spcPts val="0"/>
                        </a:spcBef>
                        <a:spcAft>
                          <a:spcPts val="0"/>
                        </a:spcAft>
                      </a:pPr>
                      <a:r>
                        <a:rPr lang="en-US" sz="1600">
                          <a:effectLst/>
                        </a:rPr>
                        <a:t>ZMDC-LAUD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Lauder GAS/MBA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2064263"/>
                  </a:ext>
                </a:extLst>
              </a:tr>
              <a:tr h="274807">
                <a:tc>
                  <a:txBody>
                    <a:bodyPr/>
                    <a:lstStyle/>
                    <a:p>
                      <a:pPr marL="228600" marR="0">
                        <a:lnSpc>
                          <a:spcPct val="107000"/>
                        </a:lnSpc>
                        <a:spcBef>
                          <a:spcPts val="0"/>
                        </a:spcBef>
                        <a:spcAft>
                          <a:spcPts val="0"/>
                        </a:spcAft>
                      </a:pPr>
                      <a:r>
                        <a:rPr lang="en-US" sz="1600">
                          <a:effectLst/>
                        </a:rPr>
                        <a:t>ZMDC-LD/LW</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Lauder JD/GAS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0407945"/>
                  </a:ext>
                </a:extLst>
              </a:tr>
              <a:tr h="274807">
                <a:tc>
                  <a:txBody>
                    <a:bodyPr/>
                    <a:lstStyle/>
                    <a:p>
                      <a:pPr marL="228600" marR="0">
                        <a:lnSpc>
                          <a:spcPct val="107000"/>
                        </a:lnSpc>
                        <a:spcBef>
                          <a:spcPts val="0"/>
                        </a:spcBef>
                        <a:spcAft>
                          <a:spcPts val="0"/>
                        </a:spcAft>
                      </a:pPr>
                      <a:r>
                        <a:rPr lang="en-US" sz="1600">
                          <a:effectLst/>
                        </a:rPr>
                        <a:t>ZMDC-LSTEC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Lib Std &amp; Technlgy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0835232"/>
                  </a:ext>
                </a:extLst>
              </a:tr>
              <a:tr h="274807">
                <a:tc>
                  <a:txBody>
                    <a:bodyPr/>
                    <a:lstStyle/>
                    <a:p>
                      <a:pPr marL="228600" marR="0">
                        <a:lnSpc>
                          <a:spcPct val="107000"/>
                        </a:lnSpc>
                        <a:spcBef>
                          <a:spcPts val="0"/>
                        </a:spcBef>
                        <a:spcAft>
                          <a:spcPts val="0"/>
                        </a:spcAft>
                      </a:pPr>
                      <a:r>
                        <a:rPr lang="en-US" sz="1600">
                          <a:effectLst/>
                        </a:rPr>
                        <a:t>ZMDC-MANDT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Managmnt &amp; Tchnlgy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2867439"/>
                  </a:ext>
                </a:extLst>
              </a:tr>
              <a:tr h="274807">
                <a:tc>
                  <a:txBody>
                    <a:bodyPr/>
                    <a:lstStyle/>
                    <a:p>
                      <a:pPr marL="228600" marR="0">
                        <a:lnSpc>
                          <a:spcPct val="107000"/>
                        </a:lnSpc>
                        <a:spcBef>
                          <a:spcPts val="0"/>
                        </a:spcBef>
                        <a:spcAft>
                          <a:spcPts val="0"/>
                        </a:spcAft>
                      </a:pPr>
                      <a:r>
                        <a:rPr lang="en-US" sz="1600">
                          <a:effectLst/>
                        </a:rPr>
                        <a:t>ZMDC-MBAEG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Lauder MBA/MSEng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0931124"/>
                  </a:ext>
                </a:extLst>
              </a:tr>
              <a:tr h="274807">
                <a:tc>
                  <a:txBody>
                    <a:bodyPr/>
                    <a:lstStyle/>
                    <a:p>
                      <a:pPr marL="228600" marR="0">
                        <a:lnSpc>
                          <a:spcPct val="107000"/>
                        </a:lnSpc>
                        <a:spcBef>
                          <a:spcPts val="0"/>
                        </a:spcBef>
                        <a:spcAft>
                          <a:spcPts val="0"/>
                        </a:spcAft>
                      </a:pPr>
                      <a:r>
                        <a:rPr lang="en-US" sz="1600">
                          <a:effectLst/>
                        </a:rPr>
                        <a:t>ZMDC-MBAMF</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Lauder MBA/MFA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38835569"/>
                  </a:ext>
                </a:extLst>
              </a:tr>
              <a:tr h="274807">
                <a:tc>
                  <a:txBody>
                    <a:bodyPr/>
                    <a:lstStyle/>
                    <a:p>
                      <a:pPr marL="228600" marR="0">
                        <a:lnSpc>
                          <a:spcPct val="107000"/>
                        </a:lnSpc>
                        <a:spcBef>
                          <a:spcPts val="0"/>
                        </a:spcBef>
                        <a:spcAft>
                          <a:spcPts val="0"/>
                        </a:spcAft>
                      </a:pPr>
                      <a:r>
                        <a:rPr lang="en-US" sz="1600">
                          <a:effectLst/>
                        </a:rPr>
                        <a:t>ZMDC-MDMBA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MD/MBA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44977237"/>
                  </a:ext>
                </a:extLst>
              </a:tr>
              <a:tr h="274807">
                <a:tc>
                  <a:txBody>
                    <a:bodyPr/>
                    <a:lstStyle/>
                    <a:p>
                      <a:pPr marL="228600" marR="0">
                        <a:lnSpc>
                          <a:spcPct val="107000"/>
                        </a:lnSpc>
                        <a:spcBef>
                          <a:spcPts val="0"/>
                        </a:spcBef>
                        <a:spcAft>
                          <a:spcPts val="0"/>
                        </a:spcAft>
                      </a:pPr>
                      <a:r>
                        <a:rPr lang="en-US" sz="1600">
                          <a:effectLst/>
                        </a:rPr>
                        <a:t>ZMDC-MDPHD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MD/PhD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8860686"/>
                  </a:ext>
                </a:extLst>
              </a:tr>
              <a:tr h="274807">
                <a:tc>
                  <a:txBody>
                    <a:bodyPr/>
                    <a:lstStyle/>
                    <a:p>
                      <a:pPr marL="228600" marR="0">
                        <a:lnSpc>
                          <a:spcPct val="107000"/>
                        </a:lnSpc>
                        <a:spcBef>
                          <a:spcPts val="0"/>
                        </a:spcBef>
                        <a:spcAft>
                          <a:spcPts val="0"/>
                        </a:spcAft>
                      </a:pPr>
                      <a:r>
                        <a:rPr lang="en-US" sz="1600">
                          <a:effectLst/>
                        </a:rPr>
                        <a:t>ZMDC-NHCM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Nsg &amp; HlthCare Mng</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7233374"/>
                  </a:ext>
                </a:extLst>
              </a:tr>
              <a:tr h="274807">
                <a:tc>
                  <a:txBody>
                    <a:bodyPr/>
                    <a:lstStyle/>
                    <a:p>
                      <a:pPr marL="228600" marR="0">
                        <a:lnSpc>
                          <a:spcPct val="107000"/>
                        </a:lnSpc>
                        <a:spcBef>
                          <a:spcPts val="0"/>
                        </a:spcBef>
                        <a:spcAft>
                          <a:spcPts val="0"/>
                        </a:spcAft>
                      </a:pPr>
                      <a:r>
                        <a:rPr lang="en-US" sz="1600">
                          <a:effectLst/>
                        </a:rPr>
                        <a:t>ZMDC-NUTEC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Nrsng &amp; Technology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8519568"/>
                  </a:ext>
                </a:extLst>
              </a:tr>
              <a:tr h="274807">
                <a:tc>
                  <a:txBody>
                    <a:bodyPr/>
                    <a:lstStyle/>
                    <a:p>
                      <a:pPr marL="228600" marR="0">
                        <a:lnSpc>
                          <a:spcPct val="107000"/>
                        </a:lnSpc>
                        <a:spcBef>
                          <a:spcPts val="0"/>
                        </a:spcBef>
                        <a:spcAft>
                          <a:spcPts val="0"/>
                        </a:spcAft>
                      </a:pPr>
                      <a:r>
                        <a:rPr lang="en-US" sz="1600">
                          <a:effectLst/>
                        </a:rPr>
                        <a:t>ZMDC-SCTEC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Sci, Tchnlgy, Scty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4172041"/>
                  </a:ext>
                </a:extLst>
              </a:tr>
              <a:tr h="274807">
                <a:tc>
                  <a:txBody>
                    <a:bodyPr/>
                    <a:lstStyle/>
                    <a:p>
                      <a:pPr marL="228600" marR="0">
                        <a:lnSpc>
                          <a:spcPct val="107000"/>
                        </a:lnSpc>
                        <a:spcBef>
                          <a:spcPts val="0"/>
                        </a:spcBef>
                        <a:spcAft>
                          <a:spcPts val="0"/>
                        </a:spcAft>
                      </a:pPr>
                      <a:r>
                        <a:rPr lang="en-US" sz="1600">
                          <a:effectLst/>
                        </a:rPr>
                        <a:t>ZMDC-VAGLS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Vagelos LSM Pgm</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4571913"/>
                  </a:ext>
                </a:extLst>
              </a:tr>
              <a:tr h="274807">
                <a:tc>
                  <a:txBody>
                    <a:bodyPr/>
                    <a:lstStyle/>
                    <a:p>
                      <a:pPr marL="228600" marR="0">
                        <a:lnSpc>
                          <a:spcPct val="107000"/>
                        </a:lnSpc>
                        <a:spcBef>
                          <a:spcPts val="0"/>
                        </a:spcBef>
                        <a:spcAft>
                          <a:spcPts val="0"/>
                        </a:spcAft>
                      </a:pPr>
                      <a:r>
                        <a:rPr lang="en-US" sz="1600">
                          <a:effectLst/>
                        </a:rPr>
                        <a:t>ZMDC-VIPER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a:effectLst/>
                        </a:rPr>
                        <a:t>Dual Degree Viper Energy Rsrch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4777331"/>
                  </a:ext>
                </a:extLst>
              </a:tr>
              <a:tr h="274807">
                <a:tc>
                  <a:txBody>
                    <a:bodyPr/>
                    <a:lstStyle/>
                    <a:p>
                      <a:pPr marL="228600" marR="0">
                        <a:lnSpc>
                          <a:spcPct val="107000"/>
                        </a:lnSpc>
                        <a:spcBef>
                          <a:spcPts val="0"/>
                        </a:spcBef>
                        <a:spcAft>
                          <a:spcPts val="0"/>
                        </a:spcAft>
                      </a:pPr>
                      <a:r>
                        <a:rPr lang="en-US" sz="1600" dirty="0">
                          <a:effectLst/>
                        </a:rPr>
                        <a:t>ZMDC-VTMBA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75000"/>
                      </a:schemeClr>
                    </a:solidFill>
                  </a:tcPr>
                </a:tc>
                <a:tc>
                  <a:txBody>
                    <a:bodyPr/>
                    <a:lstStyle/>
                    <a:p>
                      <a:pPr marL="228600" marR="0">
                        <a:lnSpc>
                          <a:spcPct val="107000"/>
                        </a:lnSpc>
                        <a:spcBef>
                          <a:spcPts val="0"/>
                        </a:spcBef>
                        <a:spcAft>
                          <a:spcPts val="0"/>
                        </a:spcAft>
                      </a:pPr>
                      <a:r>
                        <a:rPr lang="en-US" sz="1800" dirty="0">
                          <a:effectLst/>
                        </a:rPr>
                        <a:t>Dual Degree VMD/MBA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36011427"/>
                  </a:ext>
                </a:extLst>
              </a:tr>
            </a:tbl>
          </a:graphicData>
        </a:graphic>
      </p:graphicFrame>
    </p:spTree>
    <p:extLst>
      <p:ext uri="{BB962C8B-B14F-4D97-AF65-F5344CB8AC3E}">
        <p14:creationId xmlns:p14="http://schemas.microsoft.com/office/powerpoint/2010/main" val="18168817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FAD61-9972-415F-8105-07F5DC7E41F8}"/>
              </a:ext>
            </a:extLst>
          </p:cNvPr>
          <p:cNvSpPr>
            <a:spLocks noGrp="1"/>
          </p:cNvSpPr>
          <p:nvPr>
            <p:ph type="title"/>
          </p:nvPr>
        </p:nvSpPr>
        <p:spPr/>
        <p:txBody>
          <a:bodyPr/>
          <a:lstStyle/>
          <a:p>
            <a:r>
              <a:rPr lang="en-US" dirty="0"/>
              <a:t>Questions about multiple concurrent curricula?</a:t>
            </a:r>
          </a:p>
        </p:txBody>
      </p:sp>
    </p:spTree>
    <p:extLst>
      <p:ext uri="{BB962C8B-B14F-4D97-AF65-F5344CB8AC3E}">
        <p14:creationId xmlns:p14="http://schemas.microsoft.com/office/powerpoint/2010/main" val="33522600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Academic Program types</a:t>
            </a:r>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800219"/>
          </a:xfrm>
          <a:prstGeom prst="rect">
            <a:avLst/>
          </a:prstGeom>
        </p:spPr>
        <p:txBody>
          <a:bodyPr wrap="square">
            <a:spAutoFit/>
          </a:bodyPr>
          <a:lstStyle/>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
        <p:nvSpPr>
          <p:cNvPr id="6" name="TextBox 5">
            <a:extLst>
              <a:ext uri="{FF2B5EF4-FFF2-40B4-BE49-F238E27FC236}">
                <a16:creationId xmlns:a16="http://schemas.microsoft.com/office/drawing/2014/main" id="{58190F1C-A81C-4B15-B39B-1176ABB8CEE0}"/>
              </a:ext>
            </a:extLst>
          </p:cNvPr>
          <p:cNvSpPr txBox="1"/>
          <p:nvPr/>
        </p:nvSpPr>
        <p:spPr>
          <a:xfrm>
            <a:off x="1113183" y="1997836"/>
            <a:ext cx="10066895" cy="4216539"/>
          </a:xfrm>
          <a:prstGeom prst="rect">
            <a:avLst/>
          </a:prstGeom>
          <a:noFill/>
        </p:spPr>
        <p:txBody>
          <a:bodyPr wrap="square">
            <a:spAutoFit/>
          </a:bodyPr>
          <a:lstStyle/>
          <a:p>
            <a:pPr marL="0" indent="0">
              <a:buNone/>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In our Count Students reports, and in Tuition Distribution and other reporting areas, </a:t>
            </a:r>
            <a:r>
              <a:rPr lang="en-US" sz="2400" dirty="0">
                <a:solidFill>
                  <a:prstClr val="black"/>
                </a:solidFill>
                <a:latin typeface="Calibri" panose="020F0502020204030204"/>
                <a:ea typeface="Calibri" panose="020F0502020204030204" pitchFamily="34" charset="0"/>
                <a:cs typeface="Times New Roman" panose="02020603050405020304" pitchFamily="18" charset="0"/>
              </a:rPr>
              <a:t>w</a:t>
            </a:r>
            <a:r>
              <a:rPr lang="en-US" sz="2400" dirty="0">
                <a:solidFill>
                  <a:prstClr val="black"/>
                </a:solidFill>
                <a:effectLst/>
                <a:latin typeface="Calibri" panose="020F0502020204030204"/>
                <a:ea typeface="Calibri" panose="020F0502020204030204" pitchFamily="34" charset="0"/>
                <a:cs typeface="Times New Roman" panose="02020603050405020304" pitchFamily="18" charset="0"/>
              </a:rPr>
              <a:t>e have a concept of “TYPE” of academic program.  The relationship between academic program and the academic program type will be in a source table, maintained by the OUR.</a:t>
            </a:r>
          </a:p>
          <a:p>
            <a:pPr marL="0" indent="0">
              <a:buNone/>
            </a:pPr>
            <a:r>
              <a:rPr lang="en-US" sz="2400" dirty="0">
                <a:solidFill>
                  <a:prstClr val="black"/>
                </a:solidFill>
                <a:latin typeface="Calibri" panose="020F0502020204030204"/>
                <a:ea typeface="Calibri" panose="020F0502020204030204" pitchFamily="34" charset="0"/>
                <a:cs typeface="Times New Roman" panose="02020603050405020304" pitchFamily="18" charset="0"/>
              </a:rPr>
              <a:t>You will see five types in the Pennant Student Records data collection</a:t>
            </a:r>
            <a:r>
              <a:rPr lang="en-US" sz="2400" dirty="0">
                <a:solidFill>
                  <a:prstClr val="black"/>
                </a:solidFill>
                <a:effectLst/>
                <a:latin typeface="Calibri" panose="020F0502020204030204"/>
                <a:ea typeface="Calibri" panose="020F0502020204030204" pitchFamily="34" charset="0"/>
                <a:cs typeface="Times New Roman" panose="02020603050405020304" pitchFamily="18" charset="0"/>
              </a:rPr>
              <a:t>:</a:t>
            </a:r>
          </a:p>
          <a:p>
            <a:pPr marL="0" indent="0">
              <a:buNone/>
            </a:pPr>
            <a:endParaRPr lang="en-US" sz="2400" dirty="0">
              <a:solidFill>
                <a:prstClr val="black"/>
              </a:solidFill>
              <a:effectLst/>
              <a:latin typeface="Calibri" panose="020F0502020204030204"/>
              <a:ea typeface="Calibri" panose="020F0502020204030204" pitchFamily="34" charset="0"/>
              <a:cs typeface="Times New Roman" panose="02020603050405020304" pitchFamily="18" charset="0"/>
            </a:endParaRPr>
          </a:p>
          <a:p>
            <a:pPr lvl="5"/>
            <a:r>
              <a:rPr lang="en-US" sz="2400" dirty="0">
                <a:solidFill>
                  <a:schemeClr val="accent2">
                    <a:lumMod val="75000"/>
                  </a:schemeClr>
                </a:solidFill>
                <a:effectLst/>
                <a:latin typeface="Calibri" panose="020F0502020204030204"/>
                <a:ea typeface="Calibri" panose="020F0502020204030204" pitchFamily="34" charset="0"/>
                <a:cs typeface="Times New Roman" panose="02020603050405020304" pitchFamily="18" charset="0"/>
              </a:rPr>
              <a:t>Traditional Undergraduate</a:t>
            </a:r>
          </a:p>
          <a:p>
            <a:pPr lvl="5"/>
            <a:r>
              <a:rPr lang="en-US" sz="2400" dirty="0">
                <a:solidFill>
                  <a:schemeClr val="accent2">
                    <a:lumMod val="75000"/>
                  </a:schemeClr>
                </a:solidFill>
                <a:effectLst/>
                <a:latin typeface="Calibri" panose="020F0502020204030204"/>
                <a:ea typeface="Calibri" panose="020F0502020204030204" pitchFamily="34" charset="0"/>
                <a:cs typeface="Times New Roman" panose="02020603050405020304" pitchFamily="18" charset="0"/>
              </a:rPr>
              <a:t>Professional and Other degree Program</a:t>
            </a:r>
          </a:p>
          <a:p>
            <a:pPr lvl="5"/>
            <a:r>
              <a:rPr lang="en-US" sz="2400" dirty="0">
                <a:solidFill>
                  <a:schemeClr val="accent2">
                    <a:lumMod val="75000"/>
                  </a:schemeClr>
                </a:solidFill>
                <a:effectLst/>
                <a:latin typeface="Calibri" panose="020F0502020204030204"/>
                <a:ea typeface="Calibri" panose="020F0502020204030204" pitchFamily="34" charset="0"/>
                <a:cs typeface="Times New Roman" panose="02020603050405020304" pitchFamily="18" charset="0"/>
              </a:rPr>
              <a:t>PhD and Research Masters</a:t>
            </a:r>
          </a:p>
          <a:p>
            <a:pPr lvl="5"/>
            <a:r>
              <a:rPr lang="en-US" sz="2400" dirty="0">
                <a:solidFill>
                  <a:schemeClr val="accent2">
                    <a:lumMod val="75000"/>
                  </a:schemeClr>
                </a:solidFill>
                <a:effectLst/>
                <a:latin typeface="Calibri" panose="020F0502020204030204"/>
                <a:ea typeface="Calibri" panose="020F0502020204030204" pitchFamily="34" charset="0"/>
                <a:cs typeface="Times New Roman" panose="02020603050405020304" pitchFamily="18" charset="0"/>
              </a:rPr>
              <a:t>Certificate and Non-Degree Program</a:t>
            </a:r>
          </a:p>
          <a:p>
            <a:pPr lvl="5"/>
            <a:r>
              <a:rPr lang="en-US" sz="2400" dirty="0">
                <a:solidFill>
                  <a:schemeClr val="accent2">
                    <a:lumMod val="75000"/>
                  </a:schemeClr>
                </a:solidFill>
                <a:effectLst/>
                <a:latin typeface="Calibri" panose="020F0502020204030204"/>
                <a:ea typeface="Calibri" panose="020F0502020204030204" pitchFamily="34" charset="0"/>
                <a:cs typeface="Times New Roman" panose="02020603050405020304" pitchFamily="18" charset="0"/>
              </a:rPr>
              <a:t>Non-Credit Programs and Affiliated Students</a:t>
            </a:r>
          </a:p>
        </p:txBody>
      </p:sp>
    </p:spTree>
    <p:extLst>
      <p:ext uri="{BB962C8B-B14F-4D97-AF65-F5344CB8AC3E}">
        <p14:creationId xmlns:p14="http://schemas.microsoft.com/office/powerpoint/2010/main" val="3908684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2400" b="1" dirty="0"/>
              <a:t>One program type is assigned to each program code, for example:</a:t>
            </a:r>
            <a:br>
              <a:rPr lang="en-US" sz="2400" b="1" dirty="0"/>
            </a:br>
            <a:r>
              <a:rPr lang="en-US" sz="2400" i="1" dirty="0"/>
              <a:t>(see </a:t>
            </a:r>
            <a:r>
              <a:rPr lang="en-US" sz="2400" i="1" dirty="0" err="1"/>
              <a:t>dwngss.v_program</a:t>
            </a:r>
            <a:r>
              <a:rPr lang="en-US" sz="2400" i="1" dirty="0"/>
              <a:t> for the entire list)</a:t>
            </a:r>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800219"/>
          </a:xfrm>
          <a:prstGeom prst="rect">
            <a:avLst/>
          </a:prstGeom>
        </p:spPr>
        <p:txBody>
          <a:bodyPr wrap="square">
            <a:spAutoFit/>
          </a:bodyPr>
          <a:lstStyle/>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graphicFrame>
        <p:nvGraphicFramePr>
          <p:cNvPr id="7" name="Content Placeholder 3">
            <a:extLst>
              <a:ext uri="{FF2B5EF4-FFF2-40B4-BE49-F238E27FC236}">
                <a16:creationId xmlns:a16="http://schemas.microsoft.com/office/drawing/2014/main" id="{1BCB315A-FA3D-4AD3-ABDB-BDD4C50D9152}"/>
              </a:ext>
            </a:extLst>
          </p:cNvPr>
          <p:cNvGraphicFramePr>
            <a:graphicFrameLocks/>
          </p:cNvGraphicFramePr>
          <p:nvPr>
            <p:extLst>
              <p:ext uri="{D42A27DB-BD31-4B8C-83A1-F6EECF244321}">
                <p14:modId xmlns:p14="http://schemas.microsoft.com/office/powerpoint/2010/main" val="736625463"/>
              </p:ext>
            </p:extLst>
          </p:nvPr>
        </p:nvGraphicFramePr>
        <p:xfrm>
          <a:off x="313774" y="1782191"/>
          <a:ext cx="11424570" cy="4169432"/>
        </p:xfrm>
        <a:graphic>
          <a:graphicData uri="http://schemas.openxmlformats.org/drawingml/2006/table">
            <a:tbl>
              <a:tblPr firstRow="1" firstCol="1" bandRow="1">
                <a:tableStyleId>{5C22544A-7EE6-4342-B048-85BDC9FD1C3A}</a:tableStyleId>
              </a:tblPr>
              <a:tblGrid>
                <a:gridCol w="2057286">
                  <a:extLst>
                    <a:ext uri="{9D8B030D-6E8A-4147-A177-3AD203B41FA5}">
                      <a16:colId xmlns:a16="http://schemas.microsoft.com/office/drawing/2014/main" val="515844972"/>
                    </a:ext>
                  </a:extLst>
                </a:gridCol>
                <a:gridCol w="3253563">
                  <a:extLst>
                    <a:ext uri="{9D8B030D-6E8A-4147-A177-3AD203B41FA5}">
                      <a16:colId xmlns:a16="http://schemas.microsoft.com/office/drawing/2014/main" val="1016138388"/>
                    </a:ext>
                  </a:extLst>
                </a:gridCol>
                <a:gridCol w="2179675">
                  <a:extLst>
                    <a:ext uri="{9D8B030D-6E8A-4147-A177-3AD203B41FA5}">
                      <a16:colId xmlns:a16="http://schemas.microsoft.com/office/drawing/2014/main" val="1171607828"/>
                    </a:ext>
                  </a:extLst>
                </a:gridCol>
                <a:gridCol w="3934046">
                  <a:extLst>
                    <a:ext uri="{9D8B030D-6E8A-4147-A177-3AD203B41FA5}">
                      <a16:colId xmlns:a16="http://schemas.microsoft.com/office/drawing/2014/main" val="896418754"/>
                    </a:ext>
                  </a:extLst>
                </a:gridCol>
              </a:tblGrid>
              <a:tr h="375451">
                <a:tc>
                  <a:txBody>
                    <a:bodyPr/>
                    <a:lstStyle/>
                    <a:p>
                      <a:pPr algn="l" fontAlgn="b"/>
                      <a:r>
                        <a:rPr lang="en-US" sz="1600" b="1" i="0" u="none" strike="noStrike" dirty="0">
                          <a:solidFill>
                            <a:schemeClr val="bg1"/>
                          </a:solidFill>
                          <a:effectLst/>
                          <a:latin typeface="Calibri" panose="020F0502020204030204" pitchFamily="34" charset="0"/>
                        </a:rPr>
                        <a:t>PROGRAM_CODE</a:t>
                      </a:r>
                    </a:p>
                  </a:txBody>
                  <a:tcPr marL="1778" marR="1778" marT="1778" marB="0" anchor="b">
                    <a:solidFill>
                      <a:schemeClr val="accent2">
                        <a:lumMod val="75000"/>
                      </a:schemeClr>
                    </a:solidFill>
                  </a:tcPr>
                </a:tc>
                <a:tc>
                  <a:txBody>
                    <a:bodyPr/>
                    <a:lstStyle/>
                    <a:p>
                      <a:pPr algn="l" fontAlgn="b"/>
                      <a:r>
                        <a:rPr lang="en-US" sz="1600" b="1" i="0" u="none" strike="noStrike" dirty="0">
                          <a:solidFill>
                            <a:schemeClr val="bg1"/>
                          </a:solidFill>
                          <a:effectLst/>
                          <a:latin typeface="Calibri" panose="020F0502020204030204" pitchFamily="34" charset="0"/>
                        </a:rPr>
                        <a:t>PROGRAM_DESC</a:t>
                      </a:r>
                    </a:p>
                  </a:txBody>
                  <a:tcPr marL="1778" marR="1778" marT="1778" marB="0" anchor="b">
                    <a:solidFill>
                      <a:schemeClr val="accent2">
                        <a:lumMod val="75000"/>
                      </a:schemeClr>
                    </a:solidFill>
                  </a:tcPr>
                </a:tc>
                <a:tc>
                  <a:txBody>
                    <a:bodyPr/>
                    <a:lstStyle/>
                    <a:p>
                      <a:pPr algn="l" fontAlgn="b"/>
                      <a:r>
                        <a:rPr lang="en-US" sz="1600" b="1" i="0" u="none" strike="noStrike" dirty="0">
                          <a:solidFill>
                            <a:schemeClr val="bg1"/>
                          </a:solidFill>
                          <a:effectLst/>
                          <a:latin typeface="Calibri" panose="020F0502020204030204" pitchFamily="34" charset="0"/>
                        </a:rPr>
                        <a:t>ACAD_PROGRAM_TYPE</a:t>
                      </a:r>
                    </a:p>
                  </a:txBody>
                  <a:tcPr marL="1778" marR="1778" marT="1778" marB="0" anchor="b">
                    <a:solidFill>
                      <a:schemeClr val="accent2">
                        <a:lumMod val="75000"/>
                      </a:schemeClr>
                    </a:solidFill>
                  </a:tcPr>
                </a:tc>
                <a:tc>
                  <a:txBody>
                    <a:bodyPr/>
                    <a:lstStyle/>
                    <a:p>
                      <a:pPr algn="l" fontAlgn="b"/>
                      <a:r>
                        <a:rPr lang="en-US" sz="1600" b="1" i="0" u="none" strike="noStrike" dirty="0">
                          <a:solidFill>
                            <a:schemeClr val="bg1"/>
                          </a:solidFill>
                          <a:effectLst/>
                          <a:latin typeface="Calibri" panose="020F0502020204030204" pitchFamily="34" charset="0"/>
                        </a:rPr>
                        <a:t>ACAD_PROGRAM_TYPE_DESC</a:t>
                      </a:r>
                    </a:p>
                  </a:txBody>
                  <a:tcPr marL="1778" marR="1778" marT="1778" marB="0" anchor="b">
                    <a:solidFill>
                      <a:schemeClr val="accent2">
                        <a:lumMod val="75000"/>
                      </a:schemeClr>
                    </a:solidFill>
                  </a:tcPr>
                </a:tc>
                <a:extLst>
                  <a:ext uri="{0D108BD9-81ED-4DB2-BD59-A6C34878D82A}">
                    <a16:rowId xmlns:a16="http://schemas.microsoft.com/office/drawing/2014/main" val="642255153"/>
                  </a:ext>
                </a:extLst>
              </a:tr>
              <a:tr h="375451">
                <a:tc>
                  <a:txBody>
                    <a:bodyPr/>
                    <a:lstStyle/>
                    <a:p>
                      <a:pPr algn="l" fontAlgn="b"/>
                      <a:r>
                        <a:rPr lang="en-US" sz="1600" u="none" strike="noStrike" dirty="0">
                          <a:effectLst/>
                        </a:rPr>
                        <a:t>MM_MSMP</a:t>
                      </a:r>
                      <a:endParaRPr lang="en-US" sz="1600" b="0" i="0" u="none" strike="noStrike" dirty="0">
                        <a:solidFill>
                          <a:srgbClr val="000000"/>
                        </a:solidFill>
                        <a:effectLst/>
                        <a:latin typeface="Calibri" panose="020F0502020204030204" pitchFamily="34" charset="0"/>
                      </a:endParaRPr>
                    </a:p>
                  </a:txBody>
                  <a:tcPr marL="1778" marR="1778" marT="1778" marB="0" anchor="b">
                    <a:solidFill>
                      <a:schemeClr val="accent2">
                        <a:lumMod val="75000"/>
                      </a:schemeClr>
                    </a:solidFill>
                  </a:tcPr>
                </a:tc>
                <a:tc>
                  <a:txBody>
                    <a:bodyPr/>
                    <a:lstStyle/>
                    <a:p>
                      <a:pPr algn="l" fontAlgn="b"/>
                      <a:r>
                        <a:rPr lang="en-US" sz="1200" u="none" strike="noStrike">
                          <a:effectLst/>
                        </a:rPr>
                        <a:t>Master of Science in Medical Physics</a:t>
                      </a:r>
                      <a:endParaRPr lang="en-US" sz="1200" b="0" i="0" u="none" strike="noStrike">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200" u="none" strike="noStrike">
                          <a:effectLst/>
                        </a:rPr>
                        <a:t>PROF-OTH DEGREE</a:t>
                      </a:r>
                      <a:endParaRPr lang="en-US" sz="1200" b="0" i="0" u="none" strike="noStrike">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600" b="1" u="none" strike="noStrike" dirty="0">
                          <a:effectLst/>
                        </a:rPr>
                        <a:t>Professional and Other degree Program</a:t>
                      </a:r>
                      <a:endParaRPr lang="en-US" sz="1600" b="1"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extLst>
                  <a:ext uri="{0D108BD9-81ED-4DB2-BD59-A6C34878D82A}">
                    <a16:rowId xmlns:a16="http://schemas.microsoft.com/office/drawing/2014/main" val="2897849788"/>
                  </a:ext>
                </a:extLst>
              </a:tr>
              <a:tr h="375451">
                <a:tc>
                  <a:txBody>
                    <a:bodyPr/>
                    <a:lstStyle/>
                    <a:p>
                      <a:pPr algn="l" fontAlgn="b"/>
                      <a:r>
                        <a:rPr lang="en-US" sz="1600" u="none" strike="noStrike" dirty="0">
                          <a:effectLst/>
                        </a:rPr>
                        <a:t>DY_CERT_DM</a:t>
                      </a:r>
                      <a:endParaRPr lang="en-US" sz="1600" b="0" i="0" u="none" strike="noStrike" dirty="0">
                        <a:solidFill>
                          <a:srgbClr val="000000"/>
                        </a:solidFill>
                        <a:effectLst/>
                        <a:latin typeface="Calibri" panose="020F0502020204030204" pitchFamily="34" charset="0"/>
                      </a:endParaRPr>
                    </a:p>
                  </a:txBody>
                  <a:tcPr marL="1778" marR="1778" marT="1778" marB="0" anchor="b">
                    <a:solidFill>
                      <a:schemeClr val="accent2">
                        <a:lumMod val="75000"/>
                      </a:schemeClr>
                    </a:solidFill>
                  </a:tcPr>
                </a:tc>
                <a:tc>
                  <a:txBody>
                    <a:bodyPr/>
                    <a:lstStyle/>
                    <a:p>
                      <a:pPr algn="l" fontAlgn="b"/>
                      <a:r>
                        <a:rPr lang="en-US" sz="1200" u="none" strike="noStrike" dirty="0">
                          <a:effectLst/>
                        </a:rPr>
                        <a:t>Graduate Dental Education Certificate</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200" u="none" strike="noStrike">
                          <a:effectLst/>
                        </a:rPr>
                        <a:t>CERT-NONDEGREE</a:t>
                      </a:r>
                      <a:endParaRPr lang="en-US" sz="1200" b="0" i="0" u="none" strike="noStrike">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600" b="1" u="none" strike="noStrike" dirty="0">
                          <a:effectLst/>
                        </a:rPr>
                        <a:t>Certificate and Non-Degree Program</a:t>
                      </a:r>
                      <a:endParaRPr lang="en-US" sz="1600" b="1"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extLst>
                  <a:ext uri="{0D108BD9-81ED-4DB2-BD59-A6C34878D82A}">
                    <a16:rowId xmlns:a16="http://schemas.microsoft.com/office/drawing/2014/main" val="1719851930"/>
                  </a:ext>
                </a:extLst>
              </a:tr>
              <a:tr h="414922">
                <a:tc>
                  <a:txBody>
                    <a:bodyPr/>
                    <a:lstStyle/>
                    <a:p>
                      <a:pPr algn="l" fontAlgn="b"/>
                      <a:r>
                        <a:rPr lang="en-US" sz="1600" u="none" strike="noStrike">
                          <a:effectLst/>
                        </a:rPr>
                        <a:t>AM_NONDG_CAA</a:t>
                      </a:r>
                      <a:endParaRPr lang="en-US" sz="1600" b="0" i="0" u="none" strike="noStrike">
                        <a:solidFill>
                          <a:srgbClr val="000000"/>
                        </a:solidFill>
                        <a:effectLst/>
                        <a:latin typeface="Calibri" panose="020F0502020204030204" pitchFamily="34" charset="0"/>
                      </a:endParaRPr>
                    </a:p>
                  </a:txBody>
                  <a:tcPr marL="1778" marR="1778" marT="1778" marB="0" anchor="b">
                    <a:solidFill>
                      <a:schemeClr val="accent2">
                        <a:lumMod val="75000"/>
                      </a:schemeClr>
                    </a:solidFill>
                  </a:tcPr>
                </a:tc>
                <a:tc>
                  <a:txBody>
                    <a:bodyPr/>
                    <a:lstStyle/>
                    <a:p>
                      <a:pPr algn="l" fontAlgn="b"/>
                      <a:r>
                        <a:rPr lang="en-US" sz="1200" u="none" strike="noStrike" dirty="0">
                          <a:effectLst/>
                        </a:rPr>
                        <a:t>LPS - Master of Science in Liberal Arts - Certificate of Advanced Study</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200" u="none" strike="noStrike" dirty="0">
                          <a:effectLst/>
                        </a:rPr>
                        <a:t>CERT-NONDEGREE</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600" b="1" u="none" strike="noStrike" dirty="0">
                          <a:effectLst/>
                        </a:rPr>
                        <a:t>Certificate and Non-Degree Program</a:t>
                      </a:r>
                      <a:endParaRPr lang="en-US" sz="1600" b="1"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extLst>
                  <a:ext uri="{0D108BD9-81ED-4DB2-BD59-A6C34878D82A}">
                    <a16:rowId xmlns:a16="http://schemas.microsoft.com/office/drawing/2014/main" val="4219721525"/>
                  </a:ext>
                </a:extLst>
              </a:tr>
              <a:tr h="375451">
                <a:tc>
                  <a:txBody>
                    <a:bodyPr/>
                    <a:lstStyle/>
                    <a:p>
                      <a:pPr algn="l" fontAlgn="b"/>
                      <a:r>
                        <a:rPr lang="en-US" sz="1600" u="none" strike="noStrike" dirty="0">
                          <a:effectLst/>
                        </a:rPr>
                        <a:t>AC_SA</a:t>
                      </a:r>
                      <a:endParaRPr lang="en-US" sz="1600" b="0" i="0" u="none" strike="noStrike" dirty="0">
                        <a:solidFill>
                          <a:srgbClr val="000000"/>
                        </a:solidFill>
                        <a:effectLst/>
                        <a:latin typeface="Calibri" panose="020F0502020204030204" pitchFamily="34" charset="0"/>
                      </a:endParaRPr>
                    </a:p>
                  </a:txBody>
                  <a:tcPr marL="1778" marR="1778" marT="1778" marB="0" anchor="b">
                    <a:solidFill>
                      <a:schemeClr val="accent2">
                        <a:lumMod val="75000"/>
                      </a:schemeClr>
                    </a:solidFill>
                  </a:tcPr>
                </a:tc>
                <a:tc>
                  <a:txBody>
                    <a:bodyPr/>
                    <a:lstStyle/>
                    <a:p>
                      <a:pPr algn="l" fontAlgn="b"/>
                      <a:r>
                        <a:rPr lang="en-US" sz="1200" u="none" strike="noStrike" dirty="0">
                          <a:effectLst/>
                        </a:rPr>
                        <a:t>Senior Associates</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200" u="none" strike="noStrike" dirty="0">
                          <a:effectLst/>
                        </a:rPr>
                        <a:t>NONCREDIT-AFFIL</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600" b="1" u="none" strike="noStrike" dirty="0">
                          <a:effectLst/>
                        </a:rPr>
                        <a:t>Non-Credit Programs and Affiliated Students</a:t>
                      </a:r>
                      <a:endParaRPr lang="en-US" sz="1600" b="1"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extLst>
                  <a:ext uri="{0D108BD9-81ED-4DB2-BD59-A6C34878D82A}">
                    <a16:rowId xmlns:a16="http://schemas.microsoft.com/office/drawing/2014/main" val="873431532"/>
                  </a:ext>
                </a:extLst>
              </a:tr>
              <a:tr h="375451">
                <a:tc>
                  <a:txBody>
                    <a:bodyPr/>
                    <a:lstStyle/>
                    <a:p>
                      <a:pPr algn="l" fontAlgn="b"/>
                      <a:r>
                        <a:rPr lang="en-US" sz="1600" u="none" strike="noStrike">
                          <a:effectLst/>
                        </a:rPr>
                        <a:t>AU_BA_VIPER</a:t>
                      </a:r>
                      <a:endParaRPr lang="en-US" sz="1600" b="0" i="0" u="none" strike="noStrike">
                        <a:solidFill>
                          <a:srgbClr val="000000"/>
                        </a:solidFill>
                        <a:effectLst/>
                        <a:latin typeface="Calibri" panose="020F0502020204030204" pitchFamily="34" charset="0"/>
                      </a:endParaRPr>
                    </a:p>
                  </a:txBody>
                  <a:tcPr marL="1778" marR="1778" marT="1778" marB="0" anchor="b">
                    <a:solidFill>
                      <a:schemeClr val="accent2">
                        <a:lumMod val="75000"/>
                      </a:schemeClr>
                    </a:solidFill>
                  </a:tcPr>
                </a:tc>
                <a:tc>
                  <a:txBody>
                    <a:bodyPr/>
                    <a:lstStyle/>
                    <a:p>
                      <a:pPr algn="l" fontAlgn="b"/>
                      <a:r>
                        <a:rPr lang="en-US" sz="1200" u="none" strike="noStrike" dirty="0">
                          <a:effectLst/>
                        </a:rPr>
                        <a:t>Bachelor of Arts - </a:t>
                      </a:r>
                      <a:r>
                        <a:rPr lang="en-US" sz="1200" u="none" strike="noStrike" dirty="0" err="1">
                          <a:effectLst/>
                        </a:rPr>
                        <a:t>Vagelos</a:t>
                      </a:r>
                      <a:r>
                        <a:rPr lang="en-US" sz="1200" u="none" strike="noStrike" dirty="0">
                          <a:effectLst/>
                        </a:rPr>
                        <a:t> Integrated Program in Energy Research</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200" u="none" strike="noStrike" dirty="0">
                          <a:effectLst/>
                        </a:rPr>
                        <a:t>TRADITIONAL UG</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600" b="1" u="none" strike="noStrike" dirty="0">
                          <a:effectLst/>
                        </a:rPr>
                        <a:t>Traditional Undergraduate</a:t>
                      </a:r>
                      <a:endParaRPr lang="en-US" sz="1600" b="1"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extLst>
                  <a:ext uri="{0D108BD9-81ED-4DB2-BD59-A6C34878D82A}">
                    <a16:rowId xmlns:a16="http://schemas.microsoft.com/office/drawing/2014/main" val="2316229954"/>
                  </a:ext>
                </a:extLst>
              </a:tr>
              <a:tr h="375451">
                <a:tc>
                  <a:txBody>
                    <a:bodyPr/>
                    <a:lstStyle/>
                    <a:p>
                      <a:pPr algn="l" fontAlgn="b"/>
                      <a:r>
                        <a:rPr lang="en-US" sz="1600" u="none" strike="noStrike" dirty="0">
                          <a:effectLst/>
                        </a:rPr>
                        <a:t>FM_MS</a:t>
                      </a:r>
                      <a:endParaRPr lang="en-US" sz="1600" b="0" i="0" u="none" strike="noStrike" dirty="0">
                        <a:solidFill>
                          <a:srgbClr val="000000"/>
                        </a:solidFill>
                        <a:effectLst/>
                        <a:latin typeface="Calibri" panose="020F0502020204030204" pitchFamily="34" charset="0"/>
                      </a:endParaRPr>
                    </a:p>
                  </a:txBody>
                  <a:tcPr marL="1778" marR="1778" marT="1778" marB="0" anchor="b">
                    <a:solidFill>
                      <a:schemeClr val="accent2">
                        <a:lumMod val="75000"/>
                      </a:schemeClr>
                    </a:solidFill>
                  </a:tcPr>
                </a:tc>
                <a:tc>
                  <a:txBody>
                    <a:bodyPr/>
                    <a:lstStyle/>
                    <a:p>
                      <a:pPr algn="l" fontAlgn="b"/>
                      <a:r>
                        <a:rPr lang="en-US" sz="1200" u="none" strike="noStrike">
                          <a:effectLst/>
                        </a:rPr>
                        <a:t>Master of Science</a:t>
                      </a:r>
                      <a:endParaRPr lang="en-US" sz="1200" b="0" i="0" u="none" strike="noStrike">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200" u="none" strike="noStrike" dirty="0">
                          <a:effectLst/>
                        </a:rPr>
                        <a:t>PROF-OTH DEGREE</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600" b="1" u="none" strike="noStrike" dirty="0">
                          <a:effectLst/>
                        </a:rPr>
                        <a:t>Professional and Other degree Program</a:t>
                      </a:r>
                      <a:endParaRPr lang="en-US" sz="1600" b="1"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extLst>
                  <a:ext uri="{0D108BD9-81ED-4DB2-BD59-A6C34878D82A}">
                    <a16:rowId xmlns:a16="http://schemas.microsoft.com/office/drawing/2014/main" val="1175956451"/>
                  </a:ext>
                </a:extLst>
              </a:tr>
              <a:tr h="375451">
                <a:tc>
                  <a:txBody>
                    <a:bodyPr/>
                    <a:lstStyle/>
                    <a:p>
                      <a:pPr algn="l" fontAlgn="b"/>
                      <a:r>
                        <a:rPr lang="en-US" sz="1600" u="none" strike="noStrike" dirty="0">
                          <a:effectLst/>
                        </a:rPr>
                        <a:t>WM_NONDEG_PR</a:t>
                      </a:r>
                      <a:endParaRPr lang="en-US" sz="1600" b="0" i="0" u="none" strike="noStrike" dirty="0">
                        <a:solidFill>
                          <a:srgbClr val="000000"/>
                        </a:solidFill>
                        <a:effectLst/>
                        <a:latin typeface="Calibri" panose="020F0502020204030204" pitchFamily="34" charset="0"/>
                      </a:endParaRPr>
                    </a:p>
                  </a:txBody>
                  <a:tcPr marL="1778" marR="1778" marT="1778" marB="0" anchor="b">
                    <a:solidFill>
                      <a:schemeClr val="accent2">
                        <a:lumMod val="75000"/>
                      </a:schemeClr>
                    </a:solidFill>
                  </a:tcPr>
                </a:tc>
                <a:tc>
                  <a:txBody>
                    <a:bodyPr/>
                    <a:lstStyle/>
                    <a:p>
                      <a:pPr algn="l" fontAlgn="b"/>
                      <a:r>
                        <a:rPr lang="en-US" sz="1200" u="none" strike="noStrike" dirty="0">
                          <a:effectLst/>
                        </a:rPr>
                        <a:t>Wharton Non Degree Professional</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200" u="none" strike="noStrike" dirty="0">
                          <a:effectLst/>
                        </a:rPr>
                        <a:t>CERT-NONDEGREE</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600" b="1" u="none" strike="noStrike" dirty="0">
                          <a:effectLst/>
                        </a:rPr>
                        <a:t>Certificate and Non-Degree Program</a:t>
                      </a:r>
                      <a:endParaRPr lang="en-US" sz="1600" b="1"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extLst>
                  <a:ext uri="{0D108BD9-81ED-4DB2-BD59-A6C34878D82A}">
                    <a16:rowId xmlns:a16="http://schemas.microsoft.com/office/drawing/2014/main" val="2802282158"/>
                  </a:ext>
                </a:extLst>
              </a:tr>
              <a:tr h="375451">
                <a:tc>
                  <a:txBody>
                    <a:bodyPr/>
                    <a:lstStyle/>
                    <a:p>
                      <a:pPr algn="l" fontAlgn="b"/>
                      <a:r>
                        <a:rPr lang="en-US" sz="1600" u="none" strike="noStrike">
                          <a:effectLst/>
                        </a:rPr>
                        <a:t>EU_BAS</a:t>
                      </a:r>
                      <a:endParaRPr lang="en-US" sz="1600" b="0" i="0" u="none" strike="noStrike">
                        <a:solidFill>
                          <a:srgbClr val="000000"/>
                        </a:solidFill>
                        <a:effectLst/>
                        <a:latin typeface="Calibri" panose="020F0502020204030204" pitchFamily="34" charset="0"/>
                      </a:endParaRPr>
                    </a:p>
                  </a:txBody>
                  <a:tcPr marL="1778" marR="1778" marT="1778" marB="0" anchor="b">
                    <a:solidFill>
                      <a:schemeClr val="accent2">
                        <a:lumMod val="75000"/>
                      </a:schemeClr>
                    </a:solidFill>
                  </a:tcPr>
                </a:tc>
                <a:tc>
                  <a:txBody>
                    <a:bodyPr/>
                    <a:lstStyle/>
                    <a:p>
                      <a:pPr algn="l" fontAlgn="b"/>
                      <a:r>
                        <a:rPr lang="en-US" sz="1200" u="none" strike="noStrike" dirty="0">
                          <a:effectLst/>
                        </a:rPr>
                        <a:t>Bachelor of Applied Science</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200" u="none" strike="noStrike" dirty="0">
                          <a:effectLst/>
                        </a:rPr>
                        <a:t>TRADITIONAL UG</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600" b="1" u="none" strike="noStrike" dirty="0">
                          <a:effectLst/>
                        </a:rPr>
                        <a:t>Traditional Undergraduate</a:t>
                      </a:r>
                      <a:endParaRPr lang="en-US" sz="1600" b="1"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extLst>
                  <a:ext uri="{0D108BD9-81ED-4DB2-BD59-A6C34878D82A}">
                    <a16:rowId xmlns:a16="http://schemas.microsoft.com/office/drawing/2014/main" val="1717011206"/>
                  </a:ext>
                </a:extLst>
              </a:tr>
              <a:tr h="375451">
                <a:tc>
                  <a:txBody>
                    <a:bodyPr/>
                    <a:lstStyle/>
                    <a:p>
                      <a:pPr algn="l" fontAlgn="b"/>
                      <a:r>
                        <a:rPr lang="en-US" sz="1600" u="none" strike="noStrike">
                          <a:effectLst/>
                        </a:rPr>
                        <a:t>NM_MSN</a:t>
                      </a:r>
                      <a:endParaRPr lang="en-US" sz="1600" b="0" i="0" u="none" strike="noStrike">
                        <a:solidFill>
                          <a:srgbClr val="000000"/>
                        </a:solidFill>
                        <a:effectLst/>
                        <a:latin typeface="Calibri" panose="020F0502020204030204" pitchFamily="34" charset="0"/>
                      </a:endParaRPr>
                    </a:p>
                  </a:txBody>
                  <a:tcPr marL="1778" marR="1778" marT="1778" marB="0" anchor="b">
                    <a:solidFill>
                      <a:schemeClr val="accent2">
                        <a:lumMod val="75000"/>
                      </a:schemeClr>
                    </a:solidFill>
                  </a:tcPr>
                </a:tc>
                <a:tc>
                  <a:txBody>
                    <a:bodyPr/>
                    <a:lstStyle/>
                    <a:p>
                      <a:pPr algn="l" fontAlgn="b"/>
                      <a:r>
                        <a:rPr lang="en-US" sz="1200" u="none" strike="noStrike" dirty="0">
                          <a:effectLst/>
                        </a:rPr>
                        <a:t>Master of Science in Nursing</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200" u="none" strike="noStrike" dirty="0">
                          <a:effectLst/>
                        </a:rPr>
                        <a:t>PROF-OTH DEGREE</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600" b="1" u="none" strike="noStrike" dirty="0">
                          <a:effectLst/>
                        </a:rPr>
                        <a:t>Professional and Other degree Program</a:t>
                      </a:r>
                      <a:endParaRPr lang="en-US" sz="1600" b="1"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extLst>
                  <a:ext uri="{0D108BD9-81ED-4DB2-BD59-A6C34878D82A}">
                    <a16:rowId xmlns:a16="http://schemas.microsoft.com/office/drawing/2014/main" val="743197739"/>
                  </a:ext>
                </a:extLst>
              </a:tr>
              <a:tr h="375451">
                <a:tc>
                  <a:txBody>
                    <a:bodyPr/>
                    <a:lstStyle/>
                    <a:p>
                      <a:pPr algn="l" fontAlgn="b"/>
                      <a:r>
                        <a:rPr lang="en-US" sz="1600" u="none" strike="noStrike">
                          <a:effectLst/>
                        </a:rPr>
                        <a:t>NP_PHD</a:t>
                      </a:r>
                      <a:endParaRPr lang="en-US" sz="1600" b="0" i="0" u="none" strike="noStrike">
                        <a:solidFill>
                          <a:srgbClr val="000000"/>
                        </a:solidFill>
                        <a:effectLst/>
                        <a:latin typeface="Calibri" panose="020F0502020204030204" pitchFamily="34" charset="0"/>
                      </a:endParaRPr>
                    </a:p>
                  </a:txBody>
                  <a:tcPr marL="1778" marR="1778" marT="1778" marB="0" anchor="b">
                    <a:solidFill>
                      <a:schemeClr val="accent2">
                        <a:lumMod val="75000"/>
                      </a:schemeClr>
                    </a:solidFill>
                  </a:tcPr>
                </a:tc>
                <a:tc>
                  <a:txBody>
                    <a:bodyPr/>
                    <a:lstStyle/>
                    <a:p>
                      <a:pPr algn="l" fontAlgn="b"/>
                      <a:r>
                        <a:rPr lang="en-US" sz="1200" u="none" strike="noStrike" dirty="0">
                          <a:effectLst/>
                        </a:rPr>
                        <a:t>Doctor of Philosophy</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200" u="none" strike="noStrike" dirty="0">
                          <a:effectLst/>
                        </a:rPr>
                        <a:t>PHD-RESEARCHMAS</a:t>
                      </a:r>
                      <a:endParaRPr lang="en-US" sz="1200" b="0"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tc>
                  <a:txBody>
                    <a:bodyPr/>
                    <a:lstStyle/>
                    <a:p>
                      <a:pPr algn="l" fontAlgn="b"/>
                      <a:r>
                        <a:rPr lang="en-US" sz="1600" b="1" u="none" strike="noStrike" dirty="0">
                          <a:effectLst/>
                        </a:rPr>
                        <a:t>PhD and Research Masters</a:t>
                      </a:r>
                      <a:endParaRPr lang="en-US" sz="1600" b="1" i="0" u="none" strike="noStrike" dirty="0">
                        <a:solidFill>
                          <a:srgbClr val="000000"/>
                        </a:solidFill>
                        <a:effectLst/>
                        <a:latin typeface="Calibri" panose="020F0502020204030204" pitchFamily="34" charset="0"/>
                      </a:endParaRPr>
                    </a:p>
                  </a:txBody>
                  <a:tcPr marL="1778" marR="1778" marT="1778" marB="0" anchor="b">
                    <a:solidFill>
                      <a:schemeClr val="accent2">
                        <a:lumMod val="20000"/>
                        <a:lumOff val="80000"/>
                      </a:schemeClr>
                    </a:solidFill>
                  </a:tcPr>
                </a:tc>
                <a:extLst>
                  <a:ext uri="{0D108BD9-81ED-4DB2-BD59-A6C34878D82A}">
                    <a16:rowId xmlns:a16="http://schemas.microsoft.com/office/drawing/2014/main" val="2780424152"/>
                  </a:ext>
                </a:extLst>
              </a:tr>
            </a:tbl>
          </a:graphicData>
        </a:graphic>
      </p:graphicFrame>
    </p:spTree>
    <p:extLst>
      <p:ext uri="{BB962C8B-B14F-4D97-AF65-F5344CB8AC3E}">
        <p14:creationId xmlns:p14="http://schemas.microsoft.com/office/powerpoint/2010/main" val="1356943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FAD61-9972-415F-8105-07F5DC7E41F8}"/>
              </a:ext>
            </a:extLst>
          </p:cNvPr>
          <p:cNvSpPr>
            <a:spLocks noGrp="1"/>
          </p:cNvSpPr>
          <p:nvPr>
            <p:ph type="title"/>
          </p:nvPr>
        </p:nvSpPr>
        <p:spPr/>
        <p:txBody>
          <a:bodyPr/>
          <a:lstStyle/>
          <a:p>
            <a:r>
              <a:rPr lang="en-US" dirty="0"/>
              <a:t>Questions about academic program types?</a:t>
            </a:r>
          </a:p>
        </p:txBody>
      </p:sp>
    </p:spTree>
    <p:extLst>
      <p:ext uri="{BB962C8B-B14F-4D97-AF65-F5344CB8AC3E}">
        <p14:creationId xmlns:p14="http://schemas.microsoft.com/office/powerpoint/2010/main" val="3585974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1D677-2E00-4DE3-8882-E83DA3223BA0}"/>
              </a:ext>
            </a:extLst>
          </p:cNvPr>
          <p:cNvSpPr>
            <a:spLocks noGrp="1"/>
          </p:cNvSpPr>
          <p:nvPr>
            <p:ph type="title"/>
          </p:nvPr>
        </p:nvSpPr>
        <p:spPr/>
        <p:txBody>
          <a:bodyPr>
            <a:normAutofit/>
          </a:bodyPr>
          <a:lstStyle/>
          <a:p>
            <a:r>
              <a:rPr lang="en-US" sz="2800" dirty="0"/>
              <a:t>Follow-up from last SDUG meeting</a:t>
            </a:r>
          </a:p>
        </p:txBody>
      </p:sp>
      <p:sp>
        <p:nvSpPr>
          <p:cNvPr id="3" name="Content Placeholder 2">
            <a:extLst>
              <a:ext uri="{FF2B5EF4-FFF2-40B4-BE49-F238E27FC236}">
                <a16:creationId xmlns:a16="http://schemas.microsoft.com/office/drawing/2014/main" id="{8635EF3C-447C-40F4-8FCD-C0F31E37F746}"/>
              </a:ext>
            </a:extLst>
          </p:cNvPr>
          <p:cNvSpPr>
            <a:spLocks noGrp="1"/>
          </p:cNvSpPr>
          <p:nvPr>
            <p:ph idx="1"/>
          </p:nvPr>
        </p:nvSpPr>
        <p:spPr/>
        <p:txBody>
          <a:bodyPr>
            <a:normAutofit fontScale="77500" lnSpcReduction="20000"/>
          </a:bodyPr>
          <a:lstStyle/>
          <a:p>
            <a:endParaRPr lang="en-US" dirty="0"/>
          </a:p>
          <a:p>
            <a:pPr marL="0" indent="0">
              <a:buNone/>
            </a:pPr>
            <a:r>
              <a:rPr lang="en-US" sz="2200" dirty="0"/>
              <a:t>There will be some things for which we will need to continue to use the old Student Data collection (universe STDTCANQ), even after Pennant Records goes live in 2022:</a:t>
            </a:r>
          </a:p>
          <a:p>
            <a:endParaRPr lang="en-US" sz="2200" dirty="0"/>
          </a:p>
          <a:p>
            <a:pPr lvl="1"/>
            <a:r>
              <a:rPr lang="en-US" sz="2600" dirty="0"/>
              <a:t>Course Sections offered prior to Summer 2022. </a:t>
            </a:r>
          </a:p>
          <a:p>
            <a:pPr marL="566928" lvl="3" indent="0">
              <a:buNone/>
            </a:pPr>
            <a:r>
              <a:rPr lang="en-US" sz="2200" dirty="0"/>
              <a:t>We will be able to see what courses students were enrolled in (ST_ENROLLMENT table), but the details about the course section, such as who taught it or the old SRS section types, will not be in the new CRSE_SECTION table. Old course sections will be available in the old Student Data collection.</a:t>
            </a:r>
          </a:p>
          <a:p>
            <a:pPr marL="566928" lvl="3" indent="0">
              <a:buNone/>
            </a:pPr>
            <a:endParaRPr lang="en-US" sz="2200" dirty="0"/>
          </a:p>
          <a:p>
            <a:pPr lvl="1"/>
            <a:r>
              <a:rPr lang="en-US" sz="2600" dirty="0"/>
              <a:t>Pre-Pennant course numbers, where the old course was a secondary in a cross-listed relationship, or where old courses were expanded into multiple new courses. </a:t>
            </a:r>
          </a:p>
          <a:p>
            <a:pPr marL="566928" lvl="3" indent="0">
              <a:buNone/>
            </a:pPr>
            <a:r>
              <a:rPr lang="en-US" sz="2200" dirty="0"/>
              <a:t>For schools that had a straightforward re-numbering (1-to-1 old-to-new) the cross-walk table DWNGSS.XWALK_CRSE_NUMBER will help you find the old course number that matches the new. For more complex re-numbering, such as deployed by Arts &amp; Sciences, longitudinal studies that look at courses across time will need to query the old Student Data collection and the new Pennant Student Records collection separately.</a:t>
            </a:r>
          </a:p>
          <a:p>
            <a:pPr marL="201168" lvl="1" indent="0">
              <a:buNone/>
            </a:pPr>
            <a:endParaRPr lang="en-US" dirty="0"/>
          </a:p>
        </p:txBody>
      </p:sp>
    </p:spTree>
    <p:extLst>
      <p:ext uri="{BB962C8B-B14F-4D97-AF65-F5344CB8AC3E}">
        <p14:creationId xmlns:p14="http://schemas.microsoft.com/office/powerpoint/2010/main" val="1624254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dirty="0">
                <a:solidFill>
                  <a:schemeClr val="tx1"/>
                </a:solidFill>
              </a:rPr>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Questions/comments</a:t>
            </a:r>
            <a:endPar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lang="en-US" sz="2800" dirty="0">
                <a:solidFill>
                  <a:schemeClr val="tx1"/>
                </a:solidFill>
                <a:latin typeface="Calibri" panose="020F0502020204030204"/>
              </a:rPr>
              <a:t>Feedback/ Suggestions for future meetings?</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endPar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Follow-up questions/comments: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rPr>
              <a:t>da-staff@isc.upenn.edu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384048" marR="0" lvl="1" indent="-182880" algn="l" defTabSz="914400" rtl="0" eaLnBrk="1" fontAlgn="auto" latinLnBrk="0" hangingPunct="1">
              <a:lnSpc>
                <a:spcPct val="90000"/>
              </a:lnSpc>
              <a:spcBef>
                <a:spcPts val="200"/>
              </a:spcBef>
              <a:spcAft>
                <a:spcPts val="400"/>
              </a:spcAft>
              <a:buClr>
                <a:srgbClr val="99CB38"/>
              </a:buClr>
              <a:buSzTx/>
              <a:buFont typeface="Calibri"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Discussions about student data: </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rPr>
              <a:t>student-wh@lists.upenn.edu</a:t>
            </a:r>
            <a:r>
              <a:rPr kumimoji="0" lang="en-US" sz="28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Tree>
    <p:extLst>
      <p:ext uri="{BB962C8B-B14F-4D97-AF65-F5344CB8AC3E}">
        <p14:creationId xmlns:p14="http://schemas.microsoft.com/office/powerpoint/2010/main" val="3390262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Agenda</a:t>
            </a:r>
          </a:p>
        </p:txBody>
      </p:sp>
      <p:sp>
        <p:nvSpPr>
          <p:cNvPr id="3" name="Rectangle 2">
            <a:extLst>
              <a:ext uri="{FF2B5EF4-FFF2-40B4-BE49-F238E27FC236}">
                <a16:creationId xmlns:a16="http://schemas.microsoft.com/office/drawing/2014/main" id="{7748E445-6CB6-4712-8E58-7D2A7F335B85}"/>
              </a:ext>
            </a:extLst>
          </p:cNvPr>
          <p:cNvSpPr/>
          <p:nvPr/>
        </p:nvSpPr>
        <p:spPr>
          <a:xfrm>
            <a:off x="835851" y="1786888"/>
            <a:ext cx="10694019" cy="5170646"/>
          </a:xfrm>
          <a:prstGeom prst="rect">
            <a:avLst/>
          </a:prstGeom>
        </p:spPr>
        <p:txBody>
          <a:bodyPr wrap="square">
            <a:spAutoFit/>
          </a:bodyPr>
          <a:lstStyle/>
          <a:p>
            <a:pPr marL="457200" indent="-457200" defTabSz="457200" fontAlgn="base">
              <a:buFont typeface="Arial" panose="020B0604020202020204" pitchFamily="34" charset="0"/>
              <a:buChar char="•"/>
            </a:pPr>
            <a:r>
              <a:rPr lang="en-US" sz="3200" dirty="0">
                <a:solidFill>
                  <a:srgbClr val="000000"/>
                </a:solidFill>
              </a:rPr>
              <a:t>New meetings schedule: </a:t>
            </a:r>
          </a:p>
          <a:p>
            <a:pPr marL="914400" lvl="1" indent="-457200" defTabSz="457200" fontAlgn="base">
              <a:buFont typeface="Wingdings" panose="05000000000000000000" pitchFamily="2" charset="2"/>
              <a:buChar char="Ø"/>
            </a:pPr>
            <a:r>
              <a:rPr lang="en-US" sz="3200" dirty="0">
                <a:solidFill>
                  <a:srgbClr val="000000"/>
                </a:solidFill>
              </a:rPr>
              <a:t>2</a:t>
            </a:r>
            <a:r>
              <a:rPr lang="en-US" sz="3200" baseline="30000" dirty="0">
                <a:solidFill>
                  <a:srgbClr val="000000"/>
                </a:solidFill>
              </a:rPr>
              <a:t>nd</a:t>
            </a:r>
            <a:r>
              <a:rPr lang="en-US" sz="3200" dirty="0">
                <a:solidFill>
                  <a:srgbClr val="000000"/>
                </a:solidFill>
              </a:rPr>
              <a:t> Thurs of month 11:30am-12:30pm Aug-Dec 2021 </a:t>
            </a:r>
          </a:p>
          <a:p>
            <a:pPr marL="457200" indent="-457200" defTabSz="457200" fontAlgn="base">
              <a:buFont typeface="Arial" panose="020B0604020202020204" pitchFamily="34" charset="0"/>
              <a:buChar char="•"/>
            </a:pPr>
            <a:endParaRPr lang="en-US" sz="3200" dirty="0">
              <a:solidFill>
                <a:srgbClr val="000000"/>
              </a:solidFill>
            </a:endParaRPr>
          </a:p>
          <a:p>
            <a:pPr marL="457200" lvl="0" indent="-457200" defTabSz="457200" fontAlgn="base">
              <a:buFont typeface="Arial" panose="020B0604020202020204" pitchFamily="34" charset="0"/>
              <a:buChar char="•"/>
            </a:pPr>
            <a:r>
              <a:rPr lang="en-US" sz="3200" dirty="0">
                <a:solidFill>
                  <a:srgbClr val="000000"/>
                </a:solidFill>
              </a:rPr>
              <a:t>Pennant Student Records data collection </a:t>
            </a:r>
          </a:p>
          <a:p>
            <a:pPr marL="914400" lvl="1" indent="-457200" defTabSz="457200" fontAlgn="base">
              <a:buFont typeface="Wingdings" panose="05000000000000000000" pitchFamily="2" charset="2"/>
              <a:buChar char="Ø"/>
            </a:pPr>
            <a:r>
              <a:rPr lang="en-US" sz="3200" dirty="0">
                <a:solidFill>
                  <a:srgbClr val="000000"/>
                </a:solidFill>
              </a:rPr>
              <a:t>Recent Changes &amp; Additions  </a:t>
            </a:r>
          </a:p>
          <a:p>
            <a:pPr lvl="0" defTabSz="457200" fontAlgn="base"/>
            <a:endParaRPr lang="en-US" sz="2000" dirty="0"/>
          </a:p>
          <a:p>
            <a:pPr marL="914400" lvl="1" indent="-457200" defTabSz="457200" fontAlgn="base">
              <a:buFont typeface="Wingdings" panose="05000000000000000000" pitchFamily="2" charset="2"/>
              <a:buChar char="Ø"/>
            </a:pPr>
            <a:r>
              <a:rPr lang="en-US" sz="3200" dirty="0">
                <a:solidFill>
                  <a:srgbClr val="000000"/>
                </a:solidFill>
              </a:rPr>
              <a:t>Training Digest topics: 	 </a:t>
            </a:r>
          </a:p>
          <a:p>
            <a:pPr marL="1371600" lvl="2" indent="-457200" defTabSz="457200" fontAlgn="base">
              <a:buFont typeface="Wingdings" panose="05000000000000000000" pitchFamily="2" charset="2"/>
              <a:buChar char="v"/>
            </a:pPr>
            <a:r>
              <a:rPr lang="en-US" sz="2400" dirty="0">
                <a:solidFill>
                  <a:srgbClr val="000000"/>
                </a:solidFill>
              </a:rPr>
              <a:t>Student Status vs Student Enrollment Status v Registration Status</a:t>
            </a:r>
          </a:p>
          <a:p>
            <a:pPr marL="1371600" lvl="2" indent="-457200" defTabSz="457200" fontAlgn="base">
              <a:buFont typeface="Wingdings" panose="05000000000000000000" pitchFamily="2" charset="2"/>
              <a:buChar char="v"/>
            </a:pPr>
            <a:r>
              <a:rPr lang="en-US" sz="2400" dirty="0">
                <a:solidFill>
                  <a:srgbClr val="000000"/>
                </a:solidFill>
              </a:rPr>
              <a:t>Multiple concurrent programs </a:t>
            </a:r>
          </a:p>
          <a:p>
            <a:pPr marL="1371600" lvl="2" indent="-457200" defTabSz="457200" fontAlgn="base">
              <a:buFont typeface="Wingdings" panose="05000000000000000000" pitchFamily="2" charset="2"/>
              <a:buChar char="v"/>
            </a:pPr>
            <a:r>
              <a:rPr lang="en-US" sz="2400" dirty="0">
                <a:solidFill>
                  <a:srgbClr val="000000"/>
                </a:solidFill>
              </a:rPr>
              <a:t>Academic Program Types</a:t>
            </a:r>
          </a:p>
          <a:p>
            <a:pPr marL="457200" indent="-457200" defTabSz="457200" fontAlgn="base">
              <a:buFont typeface="Wingdings" panose="05000000000000000000" pitchFamily="2" charset="2"/>
              <a:buChar char="v"/>
            </a:pPr>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Tree>
    <p:extLst>
      <p:ext uri="{BB962C8B-B14F-4D97-AF65-F5344CB8AC3E}">
        <p14:creationId xmlns:p14="http://schemas.microsoft.com/office/powerpoint/2010/main" val="159978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0"/>
                                  </p:iterate>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iterate type="lt">
                                    <p:tmAbs val="0"/>
                                  </p:iterate>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iterate type="lt">
                                    <p:tmAbs val="0"/>
                                  </p:iterate>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iterate type="lt">
                                    <p:tmAbs val="0"/>
                                  </p:iterate>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iterate type="lt">
                                    <p:tmAbs val="0"/>
                                  </p:iterate>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iterate type="lt">
                                    <p:tmAbs val="0"/>
                                  </p:iterate>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93351" y="768283"/>
            <a:ext cx="11249636" cy="796565"/>
          </a:xfrm>
        </p:spPr>
        <p:txBody>
          <a:bodyPr>
            <a:noAutofit/>
          </a:bodyPr>
          <a:lstStyle/>
          <a:p>
            <a:r>
              <a:rPr lang="en-US" sz="4400" b="1" dirty="0">
                <a:solidFill>
                  <a:srgbClr val="000000"/>
                </a:solidFill>
              </a:rPr>
              <a:t>Changes &amp; Additions</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927410" y="1941921"/>
            <a:ext cx="10515600" cy="4223209"/>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400" b="1" dirty="0" err="1">
                <a:solidFill>
                  <a:schemeClr val="tx1"/>
                </a:solidFill>
              </a:rPr>
              <a:t>Student_Level</a:t>
            </a:r>
            <a:r>
              <a:rPr lang="en-US" sz="2400" b="1" dirty="0">
                <a:solidFill>
                  <a:schemeClr val="tx1"/>
                </a:solidFill>
              </a:rPr>
              <a:t> &amp; </a:t>
            </a:r>
            <a:r>
              <a:rPr lang="en-US" sz="2400" b="1" dirty="0" err="1">
                <a:solidFill>
                  <a:schemeClr val="tx1"/>
                </a:solidFill>
              </a:rPr>
              <a:t>Student_Level_Desc</a:t>
            </a:r>
            <a:r>
              <a:rPr lang="en-US" sz="2400" b="1" dirty="0">
                <a:solidFill>
                  <a:schemeClr val="tx1"/>
                </a:solidFill>
              </a:rPr>
              <a:t> </a:t>
            </a:r>
          </a:p>
          <a:p>
            <a:pPr lvl="1"/>
            <a:r>
              <a:rPr lang="en-US" sz="2400" dirty="0">
                <a:solidFill>
                  <a:schemeClr val="tx1"/>
                </a:solidFill>
              </a:rPr>
              <a:t>added to ST_DEGREE_OUTCOME, ST_DEGREE_PURSUAL, ST_DEGREE_TERM</a:t>
            </a:r>
          </a:p>
          <a:p>
            <a:r>
              <a:rPr lang="en-US" sz="2400" b="1" dirty="0" err="1">
                <a:solidFill>
                  <a:schemeClr val="tx1"/>
                </a:solidFill>
              </a:rPr>
              <a:t>Acad_Program_Type</a:t>
            </a:r>
            <a:r>
              <a:rPr lang="en-US" sz="2400" b="1" dirty="0">
                <a:solidFill>
                  <a:schemeClr val="tx1"/>
                </a:solidFill>
              </a:rPr>
              <a:t> &amp; </a:t>
            </a:r>
            <a:r>
              <a:rPr lang="en-US" sz="2400" b="1" dirty="0" err="1">
                <a:solidFill>
                  <a:schemeClr val="tx1"/>
                </a:solidFill>
              </a:rPr>
              <a:t>Acad_Program_Type_Desc</a:t>
            </a:r>
            <a:r>
              <a:rPr lang="en-US" sz="2400" b="1" dirty="0">
                <a:solidFill>
                  <a:schemeClr val="tx1"/>
                </a:solidFill>
              </a:rPr>
              <a:t> </a:t>
            </a:r>
          </a:p>
          <a:p>
            <a:pPr lvl="1"/>
            <a:r>
              <a:rPr lang="en-US" sz="2400" i="1" dirty="0">
                <a:solidFill>
                  <a:schemeClr val="tx1"/>
                </a:solidFill>
              </a:rPr>
              <a:t>Coming soon </a:t>
            </a:r>
            <a:r>
              <a:rPr lang="en-US" sz="2400" dirty="0">
                <a:solidFill>
                  <a:schemeClr val="tx1"/>
                </a:solidFill>
              </a:rPr>
              <a:t>to ST_DEGREE_PURSUAL, ST_DEGREE_TERM</a:t>
            </a:r>
          </a:p>
          <a:p>
            <a:r>
              <a:rPr lang="en-US" sz="2400" b="1" dirty="0" err="1">
                <a:solidFill>
                  <a:schemeClr val="tx1"/>
                </a:solidFill>
              </a:rPr>
              <a:t>Dissertation_term_count</a:t>
            </a:r>
            <a:r>
              <a:rPr lang="en-US" sz="2400" b="1" dirty="0">
                <a:solidFill>
                  <a:schemeClr val="tx1"/>
                </a:solidFill>
              </a:rPr>
              <a:t> </a:t>
            </a:r>
          </a:p>
          <a:p>
            <a:pPr lvl="1"/>
            <a:r>
              <a:rPr lang="en-US" sz="2400" dirty="0">
                <a:solidFill>
                  <a:schemeClr val="tx1"/>
                </a:solidFill>
              </a:rPr>
              <a:t>added to ST_TERM (excludes summer terms)</a:t>
            </a:r>
          </a:p>
          <a:p>
            <a:r>
              <a:rPr lang="en-US" sz="2400" b="1" dirty="0" err="1">
                <a:solidFill>
                  <a:schemeClr val="tx1"/>
                </a:solidFill>
              </a:rPr>
              <a:t>Group_Pri_Section_Id</a:t>
            </a:r>
            <a:endParaRPr lang="en-US" sz="2400" b="1" dirty="0">
              <a:solidFill>
                <a:schemeClr val="tx1"/>
              </a:solidFill>
            </a:endParaRPr>
          </a:p>
          <a:p>
            <a:pPr lvl="1"/>
            <a:r>
              <a:rPr lang="en-US" sz="2400" dirty="0">
                <a:solidFill>
                  <a:schemeClr val="tx1"/>
                </a:solidFill>
              </a:rPr>
              <a:t>in CRSE_SECT_SCHED_WITH –  is now populated</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176097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74656" y="847567"/>
            <a:ext cx="11249636" cy="641023"/>
          </a:xfrm>
        </p:spPr>
        <p:txBody>
          <a:bodyPr>
            <a:noAutofit/>
          </a:bodyPr>
          <a:lstStyle/>
          <a:p>
            <a:r>
              <a:rPr lang="en-US" sz="4400" b="1" dirty="0">
                <a:solidFill>
                  <a:srgbClr val="000000"/>
                </a:solidFill>
              </a:rPr>
              <a:t>Changes &amp; Additions  </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01168" lvl="1" indent="0">
              <a:buNone/>
            </a:pPr>
            <a:r>
              <a:rPr lang="en-US" sz="2400" i="1" dirty="0">
                <a:solidFill>
                  <a:schemeClr val="tx1"/>
                </a:solidFill>
              </a:rPr>
              <a:t>Coming Soon…</a:t>
            </a:r>
          </a:p>
          <a:p>
            <a:pPr marL="201168" lvl="1" indent="0">
              <a:buNone/>
            </a:pPr>
            <a:r>
              <a:rPr lang="en-US" sz="2400" i="1" dirty="0">
                <a:solidFill>
                  <a:schemeClr val="tx1"/>
                </a:solidFill>
              </a:rPr>
              <a:t> </a:t>
            </a:r>
            <a:r>
              <a:rPr lang="en-US" sz="2400" dirty="0">
                <a:solidFill>
                  <a:schemeClr val="tx1"/>
                </a:solidFill>
              </a:rPr>
              <a:t>Academic statistic columns in ST_DEGREE_TERM </a:t>
            </a:r>
          </a:p>
          <a:p>
            <a:pPr marL="201168" lvl="1" indent="0">
              <a:buNone/>
            </a:pPr>
            <a:r>
              <a:rPr lang="en-US" sz="2400" dirty="0">
                <a:solidFill>
                  <a:schemeClr val="tx1"/>
                </a:solidFill>
              </a:rPr>
              <a:t>will be renamed for consistency with </a:t>
            </a:r>
          </a:p>
          <a:p>
            <a:pPr marL="201168" lvl="1" indent="0">
              <a:buNone/>
            </a:pPr>
            <a:r>
              <a:rPr lang="en-US" sz="2400" dirty="0">
                <a:solidFill>
                  <a:schemeClr val="tx1"/>
                </a:solidFill>
              </a:rPr>
              <a:t>ST_DEGREE_PURSUAL.</a:t>
            </a:r>
          </a:p>
          <a:p>
            <a:pPr lvl="1"/>
            <a:endParaRPr lang="en-US" sz="2400" dirty="0">
              <a:solidFill>
                <a:schemeClr val="tx1"/>
              </a:solidFill>
            </a:endParaRPr>
          </a:p>
          <a:p>
            <a:pPr marL="201168" lvl="1" indent="0">
              <a:buNone/>
            </a:pPr>
            <a:endParaRPr lang="en-US" sz="2200" dirty="0">
              <a:solidFill>
                <a:schemeClr val="tx1"/>
              </a:solidFill>
            </a:endParaRPr>
          </a:p>
          <a:p>
            <a:pPr lvl="1">
              <a:buFont typeface="Arial" panose="020B0604020202020204" pitchFamily="34" charset="0"/>
              <a:buChar char="•"/>
            </a:pPr>
            <a:endParaRPr lang="en-US" dirty="0"/>
          </a:p>
        </p:txBody>
      </p:sp>
      <p:graphicFrame>
        <p:nvGraphicFramePr>
          <p:cNvPr id="5" name="Table 4">
            <a:extLst>
              <a:ext uri="{FF2B5EF4-FFF2-40B4-BE49-F238E27FC236}">
                <a16:creationId xmlns:a16="http://schemas.microsoft.com/office/drawing/2014/main" id="{61EBCE4F-C8B6-418B-AAE1-981DC76EB7D5}"/>
              </a:ext>
            </a:extLst>
          </p:cNvPr>
          <p:cNvGraphicFramePr>
            <a:graphicFrameLocks noGrp="1"/>
          </p:cNvGraphicFramePr>
          <p:nvPr>
            <p:extLst>
              <p:ext uri="{D42A27DB-BD31-4B8C-83A1-F6EECF244321}">
                <p14:modId xmlns:p14="http://schemas.microsoft.com/office/powerpoint/2010/main" val="2437934148"/>
              </p:ext>
            </p:extLst>
          </p:nvPr>
        </p:nvGraphicFramePr>
        <p:xfrm>
          <a:off x="4110087" y="1696883"/>
          <a:ext cx="5825765" cy="4535731"/>
        </p:xfrm>
        <a:graphic>
          <a:graphicData uri="http://schemas.openxmlformats.org/drawingml/2006/table">
            <a:tbl>
              <a:tblPr firstRow="1" firstCol="1" bandRow="1">
                <a:tableStyleId>{5C22544A-7EE6-4342-B048-85BDC9FD1C3A}</a:tableStyleId>
              </a:tblPr>
              <a:tblGrid>
                <a:gridCol w="2017336">
                  <a:extLst>
                    <a:ext uri="{9D8B030D-6E8A-4147-A177-3AD203B41FA5}">
                      <a16:colId xmlns:a16="http://schemas.microsoft.com/office/drawing/2014/main" val="2671704640"/>
                    </a:ext>
                  </a:extLst>
                </a:gridCol>
                <a:gridCol w="3808429">
                  <a:extLst>
                    <a:ext uri="{9D8B030D-6E8A-4147-A177-3AD203B41FA5}">
                      <a16:colId xmlns:a16="http://schemas.microsoft.com/office/drawing/2014/main" val="1908489393"/>
                    </a:ext>
                  </a:extLst>
                </a:gridCol>
              </a:tblGrid>
              <a:tr h="513003">
                <a:tc>
                  <a:txBody>
                    <a:bodyPr/>
                    <a:lstStyle/>
                    <a:p>
                      <a:pPr marL="0" marR="0">
                        <a:lnSpc>
                          <a:spcPct val="107000"/>
                        </a:lnSpc>
                        <a:spcBef>
                          <a:spcPts val="375"/>
                        </a:spcBef>
                        <a:spcAft>
                          <a:spcPts val="375"/>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ST_DEGEE_TERM    COLUMN NAME</a:t>
                      </a:r>
                    </a:p>
                  </a:txBody>
                  <a:tcPr marL="30796" marR="30796" marT="23097" marB="23097" anchor="ctr"/>
                </a:tc>
                <a:tc>
                  <a:txBody>
                    <a:bodyPr/>
                    <a:lstStyle/>
                    <a:p>
                      <a:pPr marL="0" marR="0">
                        <a:lnSpc>
                          <a:spcPct val="107000"/>
                        </a:lnSpc>
                        <a:spcBef>
                          <a:spcPts val="375"/>
                        </a:spcBef>
                        <a:spcAft>
                          <a:spcPts val="375"/>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Description</a:t>
                      </a:r>
                    </a:p>
                  </a:txBody>
                  <a:tcPr marL="30796" marR="30796" marT="23097" marB="23097" anchor="ctr"/>
                </a:tc>
                <a:extLst>
                  <a:ext uri="{0D108BD9-81ED-4DB2-BD59-A6C34878D82A}">
                    <a16:rowId xmlns:a16="http://schemas.microsoft.com/office/drawing/2014/main" val="3784984216"/>
                  </a:ext>
                </a:extLst>
              </a:tr>
              <a:tr h="513003">
                <a:tc>
                  <a:txBody>
                    <a:bodyPr/>
                    <a:lstStyle/>
                    <a:p>
                      <a:pPr marL="0" marR="0">
                        <a:lnSpc>
                          <a:spcPct val="107000"/>
                        </a:lnSpc>
                        <a:spcBef>
                          <a:spcPts val="375"/>
                        </a:spcBef>
                        <a:spcAft>
                          <a:spcPts val="375"/>
                        </a:spcAft>
                      </a:pPr>
                      <a:r>
                        <a:rPr lang="en-US" sz="1000" dirty="0">
                          <a:effectLst/>
                        </a:rPr>
                        <a:t>TERM_ATTEMPTED_CREDIT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attempted credits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972034073"/>
                  </a:ext>
                </a:extLst>
              </a:tr>
              <a:tr h="354817">
                <a:tc>
                  <a:txBody>
                    <a:bodyPr/>
                    <a:lstStyle/>
                    <a:p>
                      <a:pPr marL="0" marR="0">
                        <a:lnSpc>
                          <a:spcPct val="107000"/>
                        </a:lnSpc>
                        <a:spcBef>
                          <a:spcPts val="375"/>
                        </a:spcBef>
                        <a:spcAft>
                          <a:spcPts val="375"/>
                        </a:spcAft>
                      </a:pPr>
                      <a:r>
                        <a:rPr lang="en-US" sz="1000">
                          <a:effectLst/>
                        </a:rPr>
                        <a:t>TERM_ATTEMPTED_CREDIT_BU</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attempted credits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936197212"/>
                  </a:ext>
                </a:extLst>
              </a:tr>
              <a:tr h="354817">
                <a:tc>
                  <a:txBody>
                    <a:bodyPr/>
                    <a:lstStyle/>
                    <a:p>
                      <a:pPr marL="0" marR="0">
                        <a:lnSpc>
                          <a:spcPct val="107000"/>
                        </a:lnSpc>
                        <a:spcBef>
                          <a:spcPts val="375"/>
                        </a:spcBef>
                        <a:spcAft>
                          <a:spcPts val="375"/>
                        </a:spcAft>
                      </a:pPr>
                      <a:r>
                        <a:rPr lang="en-US" sz="1000">
                          <a:effectLst/>
                        </a:rPr>
                        <a:t>TERM_EARNED_CREDIT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earned credits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3924277031"/>
                  </a:ext>
                </a:extLst>
              </a:tr>
              <a:tr h="354817">
                <a:tc>
                  <a:txBody>
                    <a:bodyPr/>
                    <a:lstStyle/>
                    <a:p>
                      <a:pPr marL="0" marR="0">
                        <a:lnSpc>
                          <a:spcPct val="107000"/>
                        </a:lnSpc>
                        <a:spcBef>
                          <a:spcPts val="375"/>
                        </a:spcBef>
                        <a:spcAft>
                          <a:spcPts val="375"/>
                        </a:spcAft>
                      </a:pPr>
                      <a:r>
                        <a:rPr lang="en-US" sz="1000">
                          <a:effectLst/>
                        </a:rPr>
                        <a:t>TERM_EARNED_CREDIT_BU</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earned credits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3035541560"/>
                  </a:ext>
                </a:extLst>
              </a:tr>
              <a:tr h="354817">
                <a:tc>
                  <a:txBody>
                    <a:bodyPr/>
                    <a:lstStyle/>
                    <a:p>
                      <a:pPr marL="0" marR="0">
                        <a:lnSpc>
                          <a:spcPct val="107000"/>
                        </a:lnSpc>
                        <a:spcBef>
                          <a:spcPts val="375"/>
                        </a:spcBef>
                        <a:spcAft>
                          <a:spcPts val="375"/>
                        </a:spcAft>
                      </a:pPr>
                      <a:r>
                        <a:rPr lang="en-US" sz="1000">
                          <a:effectLst/>
                        </a:rPr>
                        <a:t>TERM_QUALITY_POINTS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quality points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868500746"/>
                  </a:ext>
                </a:extLst>
              </a:tr>
              <a:tr h="354817">
                <a:tc>
                  <a:txBody>
                    <a:bodyPr/>
                    <a:lstStyle/>
                    <a:p>
                      <a:pPr marL="0" marR="0">
                        <a:lnSpc>
                          <a:spcPct val="107000"/>
                        </a:lnSpc>
                        <a:spcBef>
                          <a:spcPts val="375"/>
                        </a:spcBef>
                        <a:spcAft>
                          <a:spcPts val="375"/>
                        </a:spcAft>
                      </a:pPr>
                      <a:r>
                        <a:rPr lang="en-US" sz="1000">
                          <a:effectLst/>
                        </a:rPr>
                        <a:t>TERM_QUALITY_POINTS_BU</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quality points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690064704"/>
                  </a:ext>
                </a:extLst>
              </a:tr>
              <a:tr h="354817">
                <a:tc>
                  <a:txBody>
                    <a:bodyPr/>
                    <a:lstStyle/>
                    <a:p>
                      <a:pPr marL="0" marR="0">
                        <a:lnSpc>
                          <a:spcPct val="107000"/>
                        </a:lnSpc>
                        <a:spcBef>
                          <a:spcPts val="375"/>
                        </a:spcBef>
                        <a:spcAft>
                          <a:spcPts val="375"/>
                        </a:spcAft>
                      </a:pPr>
                      <a:r>
                        <a:rPr lang="en-US" sz="1000">
                          <a:effectLst/>
                        </a:rPr>
                        <a:t>TERM_GPA_HOURS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GPA hours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4123020796"/>
                  </a:ext>
                </a:extLst>
              </a:tr>
              <a:tr h="354817">
                <a:tc>
                  <a:txBody>
                    <a:bodyPr/>
                    <a:lstStyle/>
                    <a:p>
                      <a:pPr marL="0" marR="0">
                        <a:lnSpc>
                          <a:spcPct val="107000"/>
                        </a:lnSpc>
                        <a:spcBef>
                          <a:spcPts val="375"/>
                        </a:spcBef>
                        <a:spcAft>
                          <a:spcPts val="375"/>
                        </a:spcAft>
                      </a:pPr>
                      <a:r>
                        <a:rPr lang="en-US" sz="1000">
                          <a:effectLst/>
                        </a:rPr>
                        <a:t>TERM_GPA_HOURS_BU</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GPA hours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552059708"/>
                  </a:ext>
                </a:extLst>
              </a:tr>
              <a:tr h="513003">
                <a:tc>
                  <a:txBody>
                    <a:bodyPr/>
                    <a:lstStyle/>
                    <a:p>
                      <a:pPr marL="0" marR="0">
                        <a:lnSpc>
                          <a:spcPct val="107000"/>
                        </a:lnSpc>
                        <a:spcBef>
                          <a:spcPts val="375"/>
                        </a:spcBef>
                        <a:spcAft>
                          <a:spcPts val="375"/>
                        </a:spcAft>
                      </a:pPr>
                      <a:r>
                        <a:rPr lang="en-US" sz="1000">
                          <a:effectLst/>
                        </a:rPr>
                        <a:t>TERM_GPA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This is the Term GPA based on institutional credits.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094106685"/>
                  </a:ext>
                </a:extLst>
              </a:tr>
              <a:tr h="513003">
                <a:tc>
                  <a:txBody>
                    <a:bodyPr/>
                    <a:lstStyle/>
                    <a:p>
                      <a:pPr marL="0" marR="0">
                        <a:lnSpc>
                          <a:spcPct val="107000"/>
                        </a:lnSpc>
                        <a:spcBef>
                          <a:spcPts val="375"/>
                        </a:spcBef>
                        <a:spcAft>
                          <a:spcPts val="375"/>
                        </a:spcAft>
                      </a:pPr>
                      <a:r>
                        <a:rPr lang="en-US" sz="1000">
                          <a:effectLst/>
                        </a:rPr>
                        <a:t>TERM_CUMULATIVE_GPA</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This is the Cumulative GPA based on institutional credits.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19332670"/>
                  </a:ext>
                </a:extLst>
              </a:tr>
            </a:tbl>
          </a:graphicData>
        </a:graphic>
      </p:graphicFrame>
    </p:spTree>
    <p:extLst>
      <p:ext uri="{BB962C8B-B14F-4D97-AF65-F5344CB8AC3E}">
        <p14:creationId xmlns:p14="http://schemas.microsoft.com/office/powerpoint/2010/main" val="379518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27364" y="856970"/>
            <a:ext cx="11249636" cy="641023"/>
          </a:xfrm>
        </p:spPr>
        <p:txBody>
          <a:bodyPr>
            <a:noAutofit/>
          </a:bodyPr>
          <a:lstStyle/>
          <a:p>
            <a:r>
              <a:rPr lang="en-US" sz="4400" b="1" dirty="0">
                <a:solidFill>
                  <a:srgbClr val="000000"/>
                </a:solidFill>
              </a:rPr>
              <a:t>Changes &amp; Additions  </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01168" lvl="1" indent="0">
              <a:buNone/>
            </a:pPr>
            <a:r>
              <a:rPr lang="en-US" sz="2400" i="1" dirty="0">
                <a:solidFill>
                  <a:schemeClr val="tx1"/>
                </a:solidFill>
              </a:rPr>
              <a:t>Coming Soon…</a:t>
            </a:r>
          </a:p>
          <a:p>
            <a:pPr marL="201168" lvl="1" indent="0">
              <a:buNone/>
            </a:pPr>
            <a:r>
              <a:rPr lang="en-US" sz="2400" i="1" dirty="0">
                <a:solidFill>
                  <a:schemeClr val="tx1"/>
                </a:solidFill>
              </a:rPr>
              <a:t> </a:t>
            </a:r>
            <a:r>
              <a:rPr lang="en-US" sz="2400" dirty="0">
                <a:solidFill>
                  <a:schemeClr val="tx1"/>
                </a:solidFill>
              </a:rPr>
              <a:t>Academic statistic columns in ST_DEGREE_PURSUAL </a:t>
            </a:r>
          </a:p>
          <a:p>
            <a:pPr marL="201168" lvl="1" indent="0">
              <a:buNone/>
            </a:pPr>
            <a:r>
              <a:rPr lang="en-US" sz="2400" dirty="0">
                <a:solidFill>
                  <a:schemeClr val="tx1"/>
                </a:solidFill>
              </a:rPr>
              <a:t>will be renamed for consistency and clarity. </a:t>
            </a:r>
          </a:p>
          <a:p>
            <a:pPr marL="201168" lvl="1" indent="0">
              <a:buNone/>
            </a:pPr>
            <a:r>
              <a:rPr lang="en-US" sz="1400" b="0" i="0" u="none" strike="noStrike" baseline="0" dirty="0">
                <a:solidFill>
                  <a:srgbClr val="000000"/>
                </a:solidFill>
                <a:highlight>
                  <a:srgbClr val="FFFFFF"/>
                </a:highlight>
                <a:latin typeface="Courier"/>
              </a:rPr>
              <a:t>SHRTGPA_GPA_TYPE_IND=‘I’</a:t>
            </a:r>
            <a:endParaRPr lang="en-US" sz="1400" dirty="0">
              <a:solidFill>
                <a:schemeClr val="tx1"/>
              </a:solidFill>
            </a:endParaRPr>
          </a:p>
          <a:p>
            <a:pPr lvl="1"/>
            <a:endParaRPr lang="en-US" sz="2400" dirty="0">
              <a:solidFill>
                <a:schemeClr val="tx1"/>
              </a:solidFill>
            </a:endParaRPr>
          </a:p>
          <a:p>
            <a:pPr marL="201168" lvl="1" indent="0">
              <a:buNone/>
            </a:pPr>
            <a:r>
              <a:rPr lang="en-US" sz="2000" dirty="0">
                <a:solidFill>
                  <a:schemeClr val="tx1"/>
                </a:solidFill>
              </a:rPr>
              <a:t>PENN_{statistic}</a:t>
            </a:r>
          </a:p>
          <a:p>
            <a:pPr lvl="1">
              <a:buFont typeface="Arial" panose="020B0604020202020204" pitchFamily="34" charset="0"/>
              <a:buChar char="•"/>
            </a:pPr>
            <a:endParaRPr lang="en-US" dirty="0"/>
          </a:p>
        </p:txBody>
      </p:sp>
      <p:graphicFrame>
        <p:nvGraphicFramePr>
          <p:cNvPr id="5" name="Table 4">
            <a:extLst>
              <a:ext uri="{FF2B5EF4-FFF2-40B4-BE49-F238E27FC236}">
                <a16:creationId xmlns:a16="http://schemas.microsoft.com/office/drawing/2014/main" id="{61EBCE4F-C8B6-418B-AAE1-981DC76EB7D5}"/>
              </a:ext>
            </a:extLst>
          </p:cNvPr>
          <p:cNvGraphicFramePr>
            <a:graphicFrameLocks noGrp="1"/>
          </p:cNvGraphicFramePr>
          <p:nvPr>
            <p:extLst>
              <p:ext uri="{D42A27DB-BD31-4B8C-83A1-F6EECF244321}">
                <p14:modId xmlns:p14="http://schemas.microsoft.com/office/powerpoint/2010/main" val="1116558270"/>
              </p:ext>
            </p:extLst>
          </p:nvPr>
        </p:nvGraphicFramePr>
        <p:xfrm>
          <a:off x="4100660" y="1696883"/>
          <a:ext cx="6353666" cy="4022728"/>
        </p:xfrm>
        <a:graphic>
          <a:graphicData uri="http://schemas.openxmlformats.org/drawingml/2006/table">
            <a:tbl>
              <a:tblPr firstRow="1" firstCol="1" bandRow="1">
                <a:tableStyleId>{5C22544A-7EE6-4342-B048-85BDC9FD1C3A}</a:tableStyleId>
              </a:tblPr>
              <a:tblGrid>
                <a:gridCol w="2582944">
                  <a:extLst>
                    <a:ext uri="{9D8B030D-6E8A-4147-A177-3AD203B41FA5}">
                      <a16:colId xmlns:a16="http://schemas.microsoft.com/office/drawing/2014/main" val="2671704640"/>
                    </a:ext>
                  </a:extLst>
                </a:gridCol>
                <a:gridCol w="3770722">
                  <a:extLst>
                    <a:ext uri="{9D8B030D-6E8A-4147-A177-3AD203B41FA5}">
                      <a16:colId xmlns:a16="http://schemas.microsoft.com/office/drawing/2014/main" val="1908489393"/>
                    </a:ext>
                  </a:extLst>
                </a:gridCol>
              </a:tblGrid>
              <a:tr h="513003">
                <a:tc>
                  <a:txBody>
                    <a:bodyPr/>
                    <a:lstStyle/>
                    <a:p>
                      <a:pPr marL="0" marR="0">
                        <a:lnSpc>
                          <a:spcPct val="107000"/>
                        </a:lnSpc>
                        <a:spcBef>
                          <a:spcPts val="375"/>
                        </a:spcBef>
                        <a:spcAft>
                          <a:spcPts val="375"/>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ST_DEGREE_PURSUAL   COLUMN NAME</a:t>
                      </a:r>
                    </a:p>
                  </a:txBody>
                  <a:tcPr marL="30796" marR="30796" marT="23097" marB="23097" anchor="ctr"/>
                </a:tc>
                <a:tc>
                  <a:txBody>
                    <a:bodyPr/>
                    <a:lstStyle/>
                    <a:p>
                      <a:pPr marL="0" marR="0">
                        <a:lnSpc>
                          <a:spcPct val="107000"/>
                        </a:lnSpc>
                        <a:spcBef>
                          <a:spcPts val="375"/>
                        </a:spcBef>
                        <a:spcAft>
                          <a:spcPts val="375"/>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Description</a:t>
                      </a:r>
                    </a:p>
                  </a:txBody>
                  <a:tcPr marL="30796" marR="30796" marT="23097" marB="23097" anchor="ctr"/>
                </a:tc>
                <a:extLst>
                  <a:ext uri="{0D108BD9-81ED-4DB2-BD59-A6C34878D82A}">
                    <a16:rowId xmlns:a16="http://schemas.microsoft.com/office/drawing/2014/main" val="3784984216"/>
                  </a:ext>
                </a:extLst>
              </a:tr>
              <a:tr h="513003">
                <a:tc>
                  <a:txBody>
                    <a:bodyPr/>
                    <a:lstStyle/>
                    <a:p>
                      <a:pPr marL="0" marR="0">
                        <a:lnSpc>
                          <a:spcPct val="107000"/>
                        </a:lnSpc>
                        <a:spcBef>
                          <a:spcPts val="375"/>
                        </a:spcBef>
                        <a:spcAft>
                          <a:spcPts val="375"/>
                        </a:spcAft>
                      </a:pPr>
                      <a:r>
                        <a:rPr lang="en-US" sz="1000" b="1" kern="1200" dirty="0">
                          <a:solidFill>
                            <a:schemeClr val="lt1"/>
                          </a:solidFill>
                          <a:effectLst/>
                          <a:latin typeface="+mn-lt"/>
                          <a:ea typeface="+mn-ea"/>
                          <a:cs typeface="+mn-cs"/>
                        </a:rPr>
                        <a:t>PENN_ATTEMPTED_CREDIT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attempted credits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972034073"/>
                  </a:ext>
                </a:extLst>
              </a:tr>
              <a:tr h="354817">
                <a:tc>
                  <a:txBody>
                    <a:bodyPr/>
                    <a:lstStyle/>
                    <a:p>
                      <a:pPr marL="0" marR="0">
                        <a:lnSpc>
                          <a:spcPct val="107000"/>
                        </a:lnSpc>
                        <a:spcBef>
                          <a:spcPts val="375"/>
                        </a:spcBef>
                        <a:spcAft>
                          <a:spcPts val="375"/>
                        </a:spcAft>
                      </a:pPr>
                      <a:r>
                        <a:rPr lang="en-US" sz="1000" dirty="0">
                          <a:effectLst/>
                        </a:rPr>
                        <a:t>PENN_ATTEMPTED_CREDIT_BU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attempted credits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936197212"/>
                  </a:ext>
                </a:extLst>
              </a:tr>
              <a:tr h="354817">
                <a:tc>
                  <a:txBody>
                    <a:bodyPr/>
                    <a:lstStyle/>
                    <a:p>
                      <a:pPr marL="0" marR="0">
                        <a:lnSpc>
                          <a:spcPct val="107000"/>
                        </a:lnSpc>
                        <a:spcBef>
                          <a:spcPts val="375"/>
                        </a:spcBef>
                        <a:spcAft>
                          <a:spcPts val="375"/>
                        </a:spcAft>
                      </a:pPr>
                      <a:r>
                        <a:rPr lang="en-US" sz="1000" dirty="0">
                          <a:effectLst/>
                        </a:rPr>
                        <a:t>PENN_EARNED_CREDIT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earned credits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3924277031"/>
                  </a:ext>
                </a:extLst>
              </a:tr>
              <a:tr h="354817">
                <a:tc>
                  <a:txBody>
                    <a:bodyPr/>
                    <a:lstStyle/>
                    <a:p>
                      <a:pPr marL="0" marR="0">
                        <a:lnSpc>
                          <a:spcPct val="107000"/>
                        </a:lnSpc>
                        <a:spcBef>
                          <a:spcPts val="375"/>
                        </a:spcBef>
                        <a:spcAft>
                          <a:spcPts val="375"/>
                        </a:spcAft>
                      </a:pPr>
                      <a:r>
                        <a:rPr lang="en-US" sz="1000" dirty="0">
                          <a:effectLst/>
                        </a:rPr>
                        <a:t>PENN_EARNED_CREDIT_BU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earned credits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3035541560"/>
                  </a:ext>
                </a:extLst>
              </a:tr>
              <a:tr h="354817">
                <a:tc>
                  <a:txBody>
                    <a:bodyPr/>
                    <a:lstStyle/>
                    <a:p>
                      <a:pPr marL="0" marR="0">
                        <a:lnSpc>
                          <a:spcPct val="107000"/>
                        </a:lnSpc>
                        <a:spcBef>
                          <a:spcPts val="375"/>
                        </a:spcBef>
                        <a:spcAft>
                          <a:spcPts val="375"/>
                        </a:spcAft>
                      </a:pPr>
                      <a:r>
                        <a:rPr lang="en-US" sz="1000" dirty="0">
                          <a:effectLst/>
                        </a:rPr>
                        <a:t>PENN_QUALITY_POINTS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quality points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868500746"/>
                  </a:ext>
                </a:extLst>
              </a:tr>
              <a:tr h="354817">
                <a:tc>
                  <a:txBody>
                    <a:bodyPr/>
                    <a:lstStyle/>
                    <a:p>
                      <a:pPr marL="0" marR="0">
                        <a:lnSpc>
                          <a:spcPct val="107000"/>
                        </a:lnSpc>
                        <a:spcBef>
                          <a:spcPts val="375"/>
                        </a:spcBef>
                        <a:spcAft>
                          <a:spcPts val="375"/>
                        </a:spcAft>
                      </a:pPr>
                      <a:r>
                        <a:rPr lang="en-US" sz="1000" dirty="0">
                          <a:effectLst/>
                        </a:rPr>
                        <a:t>PENN_QUALITY_POINTS_BU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quality points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690064704"/>
                  </a:ext>
                </a:extLst>
              </a:tr>
              <a:tr h="354817">
                <a:tc>
                  <a:txBody>
                    <a:bodyPr/>
                    <a:lstStyle/>
                    <a:p>
                      <a:pPr marL="0" marR="0">
                        <a:lnSpc>
                          <a:spcPct val="107000"/>
                        </a:lnSpc>
                        <a:spcBef>
                          <a:spcPts val="375"/>
                        </a:spcBef>
                        <a:spcAft>
                          <a:spcPts val="375"/>
                        </a:spcAft>
                      </a:pPr>
                      <a:r>
                        <a:rPr lang="en-US" sz="1000" dirty="0">
                          <a:effectLst/>
                        </a:rPr>
                        <a:t>PENN_GPA_HOURS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GPA hours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4123020796"/>
                  </a:ext>
                </a:extLst>
              </a:tr>
              <a:tr h="354817">
                <a:tc>
                  <a:txBody>
                    <a:bodyPr/>
                    <a:lstStyle/>
                    <a:p>
                      <a:pPr marL="0" marR="0">
                        <a:lnSpc>
                          <a:spcPct val="107000"/>
                        </a:lnSpc>
                        <a:spcBef>
                          <a:spcPts val="375"/>
                        </a:spcBef>
                        <a:spcAft>
                          <a:spcPts val="375"/>
                        </a:spcAft>
                      </a:pPr>
                      <a:r>
                        <a:rPr lang="en-US" sz="1000" dirty="0">
                          <a:effectLst/>
                        </a:rPr>
                        <a:t>PENN_GPA_HOURS_BU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institutional GPA hours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552059708"/>
                  </a:ext>
                </a:extLst>
              </a:tr>
              <a:tr h="513003">
                <a:tc>
                  <a:txBody>
                    <a:bodyPr/>
                    <a:lstStyle/>
                    <a:p>
                      <a:pPr marL="0" marR="0">
                        <a:lnSpc>
                          <a:spcPct val="107000"/>
                        </a:lnSpc>
                        <a:spcBef>
                          <a:spcPts val="375"/>
                        </a:spcBef>
                        <a:spcAft>
                          <a:spcPts val="375"/>
                        </a:spcAft>
                      </a:pPr>
                      <a:r>
                        <a:rPr lang="en-US" sz="1000" dirty="0">
                          <a:effectLst/>
                        </a:rPr>
                        <a:t>PENN_GPA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This is the GPA based on institutional credits.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094106685"/>
                  </a:ext>
                </a:extLst>
              </a:tr>
            </a:tbl>
          </a:graphicData>
        </a:graphic>
      </p:graphicFrame>
    </p:spTree>
    <p:extLst>
      <p:ext uri="{BB962C8B-B14F-4D97-AF65-F5344CB8AC3E}">
        <p14:creationId xmlns:p14="http://schemas.microsoft.com/office/powerpoint/2010/main" val="114708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187619" y="847567"/>
            <a:ext cx="11249636" cy="641023"/>
          </a:xfrm>
        </p:spPr>
        <p:txBody>
          <a:bodyPr>
            <a:noAutofit/>
          </a:bodyPr>
          <a:lstStyle/>
          <a:p>
            <a:r>
              <a:rPr lang="en-US" sz="4400" b="1" dirty="0">
                <a:solidFill>
                  <a:srgbClr val="000000"/>
                </a:solidFill>
              </a:rPr>
              <a:t>Changes &amp; Additions  </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01168" lvl="1" indent="0">
              <a:buNone/>
            </a:pPr>
            <a:r>
              <a:rPr lang="en-US" sz="2400" i="1" dirty="0">
                <a:solidFill>
                  <a:schemeClr val="tx1"/>
                </a:solidFill>
              </a:rPr>
              <a:t>Coming Soon…</a:t>
            </a:r>
          </a:p>
          <a:p>
            <a:pPr marL="201168" lvl="1" indent="0">
              <a:buNone/>
            </a:pPr>
            <a:r>
              <a:rPr lang="en-US" sz="2400" i="1" dirty="0">
                <a:solidFill>
                  <a:schemeClr val="tx1"/>
                </a:solidFill>
              </a:rPr>
              <a:t> </a:t>
            </a:r>
            <a:r>
              <a:rPr lang="en-US" sz="2400" dirty="0">
                <a:solidFill>
                  <a:schemeClr val="tx1"/>
                </a:solidFill>
              </a:rPr>
              <a:t>Academic statistic columns in ST_DEGREE_PURSUAL </a:t>
            </a:r>
          </a:p>
          <a:p>
            <a:pPr marL="201168" lvl="1" indent="0">
              <a:buNone/>
            </a:pPr>
            <a:r>
              <a:rPr lang="en-US" sz="2400" dirty="0">
                <a:solidFill>
                  <a:schemeClr val="tx1"/>
                </a:solidFill>
              </a:rPr>
              <a:t>for External.</a:t>
            </a:r>
          </a:p>
          <a:p>
            <a:pPr marL="201168" lvl="1" indent="0">
              <a:buNone/>
            </a:pPr>
            <a:r>
              <a:rPr lang="en-US" sz="1400" b="0" i="0" u="none" strike="noStrike" baseline="0" dirty="0">
                <a:solidFill>
                  <a:srgbClr val="000000"/>
                </a:solidFill>
                <a:highlight>
                  <a:srgbClr val="FFFFFF"/>
                </a:highlight>
                <a:latin typeface="Courier"/>
              </a:rPr>
              <a:t>SHRTGPA_GPA_TYPE_IND=‘T’</a:t>
            </a:r>
            <a:endParaRPr lang="en-US" sz="1400" dirty="0">
              <a:solidFill>
                <a:schemeClr val="tx1"/>
              </a:solidFill>
            </a:endParaRPr>
          </a:p>
          <a:p>
            <a:pPr marL="201168" lvl="1" indent="0">
              <a:buNone/>
            </a:pPr>
            <a:endParaRPr lang="en-US" sz="2200" dirty="0">
              <a:solidFill>
                <a:schemeClr val="tx1"/>
              </a:solidFill>
            </a:endParaRPr>
          </a:p>
          <a:p>
            <a:pPr marL="201168" lvl="1" indent="0">
              <a:buNone/>
            </a:pPr>
            <a:endParaRPr lang="en-US" sz="2200" dirty="0">
              <a:solidFill>
                <a:schemeClr val="tx1"/>
              </a:solidFill>
            </a:endParaRPr>
          </a:p>
          <a:p>
            <a:pPr marL="201168" lvl="1" indent="0">
              <a:buNone/>
            </a:pPr>
            <a:r>
              <a:rPr lang="en-US" sz="2000" dirty="0">
                <a:solidFill>
                  <a:schemeClr val="tx1"/>
                </a:solidFill>
              </a:rPr>
              <a:t>EXT_{statistic}</a:t>
            </a:r>
          </a:p>
          <a:p>
            <a:pPr marL="201168" lvl="1" indent="0">
              <a:buNone/>
            </a:pPr>
            <a:endParaRPr lang="en-US" dirty="0"/>
          </a:p>
        </p:txBody>
      </p:sp>
      <p:graphicFrame>
        <p:nvGraphicFramePr>
          <p:cNvPr id="5" name="Table 4">
            <a:extLst>
              <a:ext uri="{FF2B5EF4-FFF2-40B4-BE49-F238E27FC236}">
                <a16:creationId xmlns:a16="http://schemas.microsoft.com/office/drawing/2014/main" id="{61EBCE4F-C8B6-418B-AAE1-981DC76EB7D5}"/>
              </a:ext>
            </a:extLst>
          </p:cNvPr>
          <p:cNvGraphicFramePr>
            <a:graphicFrameLocks noGrp="1"/>
          </p:cNvGraphicFramePr>
          <p:nvPr>
            <p:extLst>
              <p:ext uri="{D42A27DB-BD31-4B8C-83A1-F6EECF244321}">
                <p14:modId xmlns:p14="http://schemas.microsoft.com/office/powerpoint/2010/main" val="57597110"/>
              </p:ext>
            </p:extLst>
          </p:nvPr>
        </p:nvGraphicFramePr>
        <p:xfrm>
          <a:off x="4100660" y="1696883"/>
          <a:ext cx="6353666" cy="4022728"/>
        </p:xfrm>
        <a:graphic>
          <a:graphicData uri="http://schemas.openxmlformats.org/drawingml/2006/table">
            <a:tbl>
              <a:tblPr firstRow="1" firstCol="1" bandRow="1">
                <a:tableStyleId>{5C22544A-7EE6-4342-B048-85BDC9FD1C3A}</a:tableStyleId>
              </a:tblPr>
              <a:tblGrid>
                <a:gridCol w="2582944">
                  <a:extLst>
                    <a:ext uri="{9D8B030D-6E8A-4147-A177-3AD203B41FA5}">
                      <a16:colId xmlns:a16="http://schemas.microsoft.com/office/drawing/2014/main" val="2671704640"/>
                    </a:ext>
                  </a:extLst>
                </a:gridCol>
                <a:gridCol w="3770722">
                  <a:extLst>
                    <a:ext uri="{9D8B030D-6E8A-4147-A177-3AD203B41FA5}">
                      <a16:colId xmlns:a16="http://schemas.microsoft.com/office/drawing/2014/main" val="1908489393"/>
                    </a:ext>
                  </a:extLst>
                </a:gridCol>
              </a:tblGrid>
              <a:tr h="513003">
                <a:tc>
                  <a:txBody>
                    <a:bodyPr/>
                    <a:lstStyle/>
                    <a:p>
                      <a:pPr marL="0" marR="0">
                        <a:lnSpc>
                          <a:spcPct val="107000"/>
                        </a:lnSpc>
                        <a:spcBef>
                          <a:spcPts val="375"/>
                        </a:spcBef>
                        <a:spcAft>
                          <a:spcPts val="375"/>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ST_DEGREE_PURSUAL   COLUMN NAME</a:t>
                      </a:r>
                    </a:p>
                  </a:txBody>
                  <a:tcPr marL="30796" marR="30796" marT="23097" marB="23097" anchor="ctr"/>
                </a:tc>
                <a:tc>
                  <a:txBody>
                    <a:bodyPr/>
                    <a:lstStyle/>
                    <a:p>
                      <a:pPr marL="0" marR="0">
                        <a:lnSpc>
                          <a:spcPct val="107000"/>
                        </a:lnSpc>
                        <a:spcBef>
                          <a:spcPts val="375"/>
                        </a:spcBef>
                        <a:spcAft>
                          <a:spcPts val="375"/>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Description</a:t>
                      </a:r>
                    </a:p>
                  </a:txBody>
                  <a:tcPr marL="30796" marR="30796" marT="23097" marB="23097" anchor="ctr"/>
                </a:tc>
                <a:extLst>
                  <a:ext uri="{0D108BD9-81ED-4DB2-BD59-A6C34878D82A}">
                    <a16:rowId xmlns:a16="http://schemas.microsoft.com/office/drawing/2014/main" val="3784984216"/>
                  </a:ext>
                </a:extLst>
              </a:tr>
              <a:tr h="513003">
                <a:tc>
                  <a:txBody>
                    <a:bodyPr/>
                    <a:lstStyle/>
                    <a:p>
                      <a:pPr marL="0" marR="0">
                        <a:lnSpc>
                          <a:spcPct val="107000"/>
                        </a:lnSpc>
                        <a:spcBef>
                          <a:spcPts val="375"/>
                        </a:spcBef>
                        <a:spcAft>
                          <a:spcPts val="375"/>
                        </a:spcAft>
                      </a:pPr>
                      <a:r>
                        <a:rPr lang="en-US" sz="1000" b="1" kern="1200" dirty="0">
                          <a:solidFill>
                            <a:schemeClr val="lt1"/>
                          </a:solidFill>
                          <a:effectLst/>
                          <a:latin typeface="+mn-lt"/>
                          <a:ea typeface="+mn-ea"/>
                          <a:cs typeface="+mn-cs"/>
                        </a:rPr>
                        <a:t>EXT_ATTEMPTED_CREDIT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EXTERNAL attempted credits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972034073"/>
                  </a:ext>
                </a:extLst>
              </a:tr>
              <a:tr h="354817">
                <a:tc>
                  <a:txBody>
                    <a:bodyPr/>
                    <a:lstStyle/>
                    <a:p>
                      <a:pPr marL="0" marR="0">
                        <a:lnSpc>
                          <a:spcPct val="107000"/>
                        </a:lnSpc>
                        <a:spcBef>
                          <a:spcPts val="375"/>
                        </a:spcBef>
                        <a:spcAft>
                          <a:spcPts val="375"/>
                        </a:spcAft>
                      </a:pPr>
                      <a:r>
                        <a:rPr lang="en-US" sz="1000" dirty="0">
                          <a:effectLst/>
                        </a:rPr>
                        <a:t>EXT_ATTEMPTED_CREDIT_BU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EXTERNAL attempted credits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936197212"/>
                  </a:ext>
                </a:extLst>
              </a:tr>
              <a:tr h="354817">
                <a:tc>
                  <a:txBody>
                    <a:bodyPr/>
                    <a:lstStyle/>
                    <a:p>
                      <a:pPr marL="0" marR="0">
                        <a:lnSpc>
                          <a:spcPct val="107000"/>
                        </a:lnSpc>
                        <a:spcBef>
                          <a:spcPts val="375"/>
                        </a:spcBef>
                        <a:spcAft>
                          <a:spcPts val="375"/>
                        </a:spcAft>
                      </a:pPr>
                      <a:r>
                        <a:rPr lang="en-US" sz="1000" dirty="0">
                          <a:effectLst/>
                        </a:rPr>
                        <a:t>EXT_EARNED_CREDIT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EXTERNAL earned credits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3924277031"/>
                  </a:ext>
                </a:extLst>
              </a:tr>
              <a:tr h="354817">
                <a:tc>
                  <a:txBody>
                    <a:bodyPr/>
                    <a:lstStyle/>
                    <a:p>
                      <a:pPr marL="0" marR="0">
                        <a:lnSpc>
                          <a:spcPct val="107000"/>
                        </a:lnSpc>
                        <a:spcBef>
                          <a:spcPts val="375"/>
                        </a:spcBef>
                        <a:spcAft>
                          <a:spcPts val="375"/>
                        </a:spcAft>
                      </a:pPr>
                      <a:r>
                        <a:rPr lang="en-US" sz="1000" dirty="0">
                          <a:effectLst/>
                        </a:rPr>
                        <a:t>EXT_EARNED_CREDIT_BU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EXTERNAL earned credits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3035541560"/>
                  </a:ext>
                </a:extLst>
              </a:tr>
              <a:tr h="354817">
                <a:tc>
                  <a:txBody>
                    <a:bodyPr/>
                    <a:lstStyle/>
                    <a:p>
                      <a:pPr marL="0" marR="0">
                        <a:lnSpc>
                          <a:spcPct val="107000"/>
                        </a:lnSpc>
                        <a:spcBef>
                          <a:spcPts val="375"/>
                        </a:spcBef>
                        <a:spcAft>
                          <a:spcPts val="375"/>
                        </a:spcAft>
                      </a:pPr>
                      <a:r>
                        <a:rPr lang="en-US" sz="1000" dirty="0">
                          <a:effectLst/>
                        </a:rPr>
                        <a:t>EXT_QUALITY_POINTS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EXTERNAL quality points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868500746"/>
                  </a:ext>
                </a:extLst>
              </a:tr>
              <a:tr h="354817">
                <a:tc>
                  <a:txBody>
                    <a:bodyPr/>
                    <a:lstStyle/>
                    <a:p>
                      <a:pPr marL="0" marR="0">
                        <a:lnSpc>
                          <a:spcPct val="107000"/>
                        </a:lnSpc>
                        <a:spcBef>
                          <a:spcPts val="375"/>
                        </a:spcBef>
                        <a:spcAft>
                          <a:spcPts val="375"/>
                        </a:spcAft>
                      </a:pPr>
                      <a:r>
                        <a:rPr lang="en-US" sz="1000" dirty="0">
                          <a:effectLst/>
                        </a:rPr>
                        <a:t>EXT_QUALITY_POINTS_BU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EXTERNAL quality points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690064704"/>
                  </a:ext>
                </a:extLst>
              </a:tr>
              <a:tr h="354817">
                <a:tc>
                  <a:txBody>
                    <a:bodyPr/>
                    <a:lstStyle/>
                    <a:p>
                      <a:pPr marL="0" marR="0">
                        <a:lnSpc>
                          <a:spcPct val="107000"/>
                        </a:lnSpc>
                        <a:spcBef>
                          <a:spcPts val="375"/>
                        </a:spcBef>
                        <a:spcAft>
                          <a:spcPts val="375"/>
                        </a:spcAft>
                      </a:pPr>
                      <a:r>
                        <a:rPr lang="en-US" sz="1000" dirty="0">
                          <a:effectLst/>
                        </a:rPr>
                        <a:t>EXT_GPA_HOURS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EXTERNAL GPA hours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4123020796"/>
                  </a:ext>
                </a:extLst>
              </a:tr>
              <a:tr h="354817">
                <a:tc>
                  <a:txBody>
                    <a:bodyPr/>
                    <a:lstStyle/>
                    <a:p>
                      <a:pPr marL="0" marR="0">
                        <a:lnSpc>
                          <a:spcPct val="107000"/>
                        </a:lnSpc>
                        <a:spcBef>
                          <a:spcPts val="375"/>
                        </a:spcBef>
                        <a:spcAft>
                          <a:spcPts val="375"/>
                        </a:spcAft>
                      </a:pPr>
                      <a:r>
                        <a:rPr lang="en-US" sz="1000" dirty="0">
                          <a:effectLst/>
                        </a:rPr>
                        <a:t>EXT_GPA_HOURS_BU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EXTERNAL GPA hours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552059708"/>
                  </a:ext>
                </a:extLst>
              </a:tr>
              <a:tr h="513003">
                <a:tc>
                  <a:txBody>
                    <a:bodyPr/>
                    <a:lstStyle/>
                    <a:p>
                      <a:pPr marL="0" marR="0">
                        <a:lnSpc>
                          <a:spcPct val="107000"/>
                        </a:lnSpc>
                        <a:spcBef>
                          <a:spcPts val="375"/>
                        </a:spcBef>
                        <a:spcAft>
                          <a:spcPts val="375"/>
                        </a:spcAft>
                      </a:pPr>
                      <a:r>
                        <a:rPr lang="en-US" sz="1000" dirty="0">
                          <a:effectLst/>
                        </a:rPr>
                        <a:t>EXT_GPA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This is the GPA based on EXTERNAL credits.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094106685"/>
                  </a:ext>
                </a:extLst>
              </a:tr>
            </a:tbl>
          </a:graphicData>
        </a:graphic>
      </p:graphicFrame>
    </p:spTree>
    <p:extLst>
      <p:ext uri="{BB962C8B-B14F-4D97-AF65-F5344CB8AC3E}">
        <p14:creationId xmlns:p14="http://schemas.microsoft.com/office/powerpoint/2010/main" val="2020757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a:extLst>
              <a:ext uri="{FF2B5EF4-FFF2-40B4-BE49-F238E27FC236}">
                <a16:creationId xmlns:a16="http://schemas.microsoft.com/office/drawing/2014/main" id="{E4779A8E-2B90-4261-BA66-38E151D9727F}"/>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
        <p:nvSpPr>
          <p:cNvPr id="8" name="Title 3">
            <a:extLst>
              <a:ext uri="{FF2B5EF4-FFF2-40B4-BE49-F238E27FC236}">
                <a16:creationId xmlns:a16="http://schemas.microsoft.com/office/drawing/2014/main" id="{6C87B998-C5E9-47F1-8B78-2F64595A9DC0}"/>
              </a:ext>
            </a:extLst>
          </p:cNvPr>
          <p:cNvSpPr>
            <a:spLocks noGrp="1"/>
          </p:cNvSpPr>
          <p:nvPr>
            <p:ph type="title"/>
          </p:nvPr>
        </p:nvSpPr>
        <p:spPr>
          <a:xfrm>
            <a:off x="1083924" y="847567"/>
            <a:ext cx="11249636" cy="641023"/>
          </a:xfrm>
        </p:spPr>
        <p:txBody>
          <a:bodyPr>
            <a:noAutofit/>
          </a:bodyPr>
          <a:lstStyle/>
          <a:p>
            <a:r>
              <a:rPr lang="en-US" sz="4400" b="1" dirty="0">
                <a:solidFill>
                  <a:srgbClr val="000000"/>
                </a:solidFill>
              </a:rPr>
              <a:t>Changes &amp; Additions  </a:t>
            </a:r>
          </a:p>
        </p:txBody>
      </p:sp>
      <p:sp>
        <p:nvSpPr>
          <p:cNvPr id="9" name="Content Placeholder 4">
            <a:extLst>
              <a:ext uri="{FF2B5EF4-FFF2-40B4-BE49-F238E27FC236}">
                <a16:creationId xmlns:a16="http://schemas.microsoft.com/office/drawing/2014/main" id="{A15288BD-79A6-4BF0-91F8-9381F363E9F4}"/>
              </a:ext>
            </a:extLst>
          </p:cNvPr>
          <p:cNvSpPr txBox="1">
            <a:spLocks/>
          </p:cNvSpPr>
          <p:nvPr/>
        </p:nvSpPr>
        <p:spPr>
          <a:xfrm>
            <a:off x="716437" y="1868494"/>
            <a:ext cx="3195687" cy="4063314"/>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201168" lvl="1" indent="0">
              <a:buNone/>
            </a:pPr>
            <a:r>
              <a:rPr lang="en-US" sz="2400" i="1" dirty="0">
                <a:solidFill>
                  <a:schemeClr val="tx1"/>
                </a:solidFill>
              </a:rPr>
              <a:t>Coming Soon…</a:t>
            </a:r>
          </a:p>
          <a:p>
            <a:pPr marL="201168" lvl="1" indent="0">
              <a:buNone/>
            </a:pPr>
            <a:r>
              <a:rPr lang="en-US" sz="2400" i="1" dirty="0">
                <a:solidFill>
                  <a:schemeClr val="tx1"/>
                </a:solidFill>
              </a:rPr>
              <a:t> </a:t>
            </a:r>
            <a:r>
              <a:rPr lang="en-US" sz="2400" dirty="0">
                <a:solidFill>
                  <a:schemeClr val="tx1"/>
                </a:solidFill>
              </a:rPr>
              <a:t>Academic statistic columns in ST_DEGREE_PURSUAL </a:t>
            </a:r>
          </a:p>
          <a:p>
            <a:pPr marL="201168" lvl="1" indent="0">
              <a:buNone/>
            </a:pPr>
            <a:r>
              <a:rPr lang="en-US" sz="2400" dirty="0">
                <a:solidFill>
                  <a:schemeClr val="tx1"/>
                </a:solidFill>
              </a:rPr>
              <a:t>for Overall.  </a:t>
            </a:r>
          </a:p>
          <a:p>
            <a:pPr marL="201168" lvl="1" indent="0">
              <a:buNone/>
            </a:pPr>
            <a:r>
              <a:rPr lang="en-US" sz="1400" b="0" i="0" u="none" strike="noStrike" baseline="0" dirty="0">
                <a:solidFill>
                  <a:srgbClr val="000000"/>
                </a:solidFill>
                <a:highlight>
                  <a:srgbClr val="FFFFFF"/>
                </a:highlight>
                <a:latin typeface="Courier"/>
              </a:rPr>
              <a:t>SHRTGPA_GPA_TYPE_IND=‘O’</a:t>
            </a:r>
            <a:endParaRPr lang="en-US" dirty="0">
              <a:solidFill>
                <a:schemeClr val="tx1"/>
              </a:solidFill>
            </a:endParaRPr>
          </a:p>
          <a:p>
            <a:pPr marL="201168" lvl="1" indent="0">
              <a:buNone/>
            </a:pPr>
            <a:endParaRPr lang="en-US" sz="2200" dirty="0">
              <a:solidFill>
                <a:schemeClr val="tx1"/>
              </a:solidFill>
            </a:endParaRPr>
          </a:p>
          <a:p>
            <a:pPr marL="201168" lvl="1" indent="0">
              <a:buNone/>
            </a:pPr>
            <a:endParaRPr lang="en-US" dirty="0"/>
          </a:p>
          <a:p>
            <a:pPr marL="201168" lvl="1" indent="0">
              <a:buNone/>
            </a:pPr>
            <a:r>
              <a:rPr lang="en-US" sz="2000" dirty="0">
                <a:solidFill>
                  <a:schemeClr val="tx1"/>
                </a:solidFill>
              </a:rPr>
              <a:t>OVRL_{statistic}</a:t>
            </a:r>
          </a:p>
          <a:p>
            <a:pPr marL="201168" lvl="1" indent="0">
              <a:buNone/>
            </a:pPr>
            <a:endParaRPr lang="en-US" dirty="0"/>
          </a:p>
        </p:txBody>
      </p:sp>
      <p:graphicFrame>
        <p:nvGraphicFramePr>
          <p:cNvPr id="5" name="Table 4">
            <a:extLst>
              <a:ext uri="{FF2B5EF4-FFF2-40B4-BE49-F238E27FC236}">
                <a16:creationId xmlns:a16="http://schemas.microsoft.com/office/drawing/2014/main" id="{61EBCE4F-C8B6-418B-AAE1-981DC76EB7D5}"/>
              </a:ext>
            </a:extLst>
          </p:cNvPr>
          <p:cNvGraphicFramePr>
            <a:graphicFrameLocks noGrp="1"/>
          </p:cNvGraphicFramePr>
          <p:nvPr>
            <p:extLst>
              <p:ext uri="{D42A27DB-BD31-4B8C-83A1-F6EECF244321}">
                <p14:modId xmlns:p14="http://schemas.microsoft.com/office/powerpoint/2010/main" val="2772280270"/>
              </p:ext>
            </p:extLst>
          </p:nvPr>
        </p:nvGraphicFramePr>
        <p:xfrm>
          <a:off x="4100660" y="1696883"/>
          <a:ext cx="5742077" cy="4022728"/>
        </p:xfrm>
        <a:graphic>
          <a:graphicData uri="http://schemas.openxmlformats.org/drawingml/2006/table">
            <a:tbl>
              <a:tblPr firstRow="1" firstCol="1" bandRow="1">
                <a:tableStyleId>{5C22544A-7EE6-4342-B048-85BDC9FD1C3A}</a:tableStyleId>
              </a:tblPr>
              <a:tblGrid>
                <a:gridCol w="1971355">
                  <a:extLst>
                    <a:ext uri="{9D8B030D-6E8A-4147-A177-3AD203B41FA5}">
                      <a16:colId xmlns:a16="http://schemas.microsoft.com/office/drawing/2014/main" val="2671704640"/>
                    </a:ext>
                  </a:extLst>
                </a:gridCol>
                <a:gridCol w="3770722">
                  <a:extLst>
                    <a:ext uri="{9D8B030D-6E8A-4147-A177-3AD203B41FA5}">
                      <a16:colId xmlns:a16="http://schemas.microsoft.com/office/drawing/2014/main" val="1908489393"/>
                    </a:ext>
                  </a:extLst>
                </a:gridCol>
              </a:tblGrid>
              <a:tr h="513003">
                <a:tc>
                  <a:txBody>
                    <a:bodyPr/>
                    <a:lstStyle/>
                    <a:p>
                      <a:pPr marL="0" marR="0">
                        <a:lnSpc>
                          <a:spcPct val="107000"/>
                        </a:lnSpc>
                        <a:spcBef>
                          <a:spcPts val="375"/>
                        </a:spcBef>
                        <a:spcAft>
                          <a:spcPts val="375"/>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ST_DEGREE_PURSUAL   COLUMN NAME</a:t>
                      </a:r>
                    </a:p>
                  </a:txBody>
                  <a:tcPr marL="30796" marR="30796" marT="23097" marB="23097" anchor="ctr"/>
                </a:tc>
                <a:tc>
                  <a:txBody>
                    <a:bodyPr/>
                    <a:lstStyle/>
                    <a:p>
                      <a:pPr marL="0" marR="0">
                        <a:lnSpc>
                          <a:spcPct val="107000"/>
                        </a:lnSpc>
                        <a:spcBef>
                          <a:spcPts val="375"/>
                        </a:spcBef>
                        <a:spcAft>
                          <a:spcPts val="375"/>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Description</a:t>
                      </a:r>
                    </a:p>
                  </a:txBody>
                  <a:tcPr marL="30796" marR="30796" marT="23097" marB="23097" anchor="ctr"/>
                </a:tc>
                <a:extLst>
                  <a:ext uri="{0D108BD9-81ED-4DB2-BD59-A6C34878D82A}">
                    <a16:rowId xmlns:a16="http://schemas.microsoft.com/office/drawing/2014/main" val="3784984216"/>
                  </a:ext>
                </a:extLst>
              </a:tr>
              <a:tr h="513003">
                <a:tc>
                  <a:txBody>
                    <a:bodyPr/>
                    <a:lstStyle/>
                    <a:p>
                      <a:pPr marL="0" marR="0">
                        <a:lnSpc>
                          <a:spcPct val="107000"/>
                        </a:lnSpc>
                        <a:spcBef>
                          <a:spcPts val="375"/>
                        </a:spcBef>
                        <a:spcAft>
                          <a:spcPts val="375"/>
                        </a:spcAft>
                      </a:pPr>
                      <a:r>
                        <a:rPr lang="en-US" sz="1000" b="1" kern="1200" dirty="0">
                          <a:solidFill>
                            <a:schemeClr val="lt1"/>
                          </a:solidFill>
                          <a:effectLst/>
                          <a:latin typeface="+mn-lt"/>
                          <a:ea typeface="+mn-ea"/>
                          <a:cs typeface="+mn-cs"/>
                        </a:rPr>
                        <a:t>OVRL_ATTEMPTED_CREDIT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OVERALL attempted credits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972034073"/>
                  </a:ext>
                </a:extLst>
              </a:tr>
              <a:tr h="354817">
                <a:tc>
                  <a:txBody>
                    <a:bodyPr/>
                    <a:lstStyle/>
                    <a:p>
                      <a:pPr marL="0" marR="0">
                        <a:lnSpc>
                          <a:spcPct val="107000"/>
                        </a:lnSpc>
                        <a:spcBef>
                          <a:spcPts val="375"/>
                        </a:spcBef>
                        <a:spcAft>
                          <a:spcPts val="375"/>
                        </a:spcAft>
                      </a:pPr>
                      <a:r>
                        <a:rPr lang="en-US" sz="1000" dirty="0">
                          <a:effectLst/>
                        </a:rPr>
                        <a:t>OVRL_ATTEMPTED_CREDIT_BU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OVERALL attempted credits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936197212"/>
                  </a:ext>
                </a:extLst>
              </a:tr>
              <a:tr h="354817">
                <a:tc>
                  <a:txBody>
                    <a:bodyPr/>
                    <a:lstStyle/>
                    <a:p>
                      <a:pPr marL="0" marR="0">
                        <a:lnSpc>
                          <a:spcPct val="107000"/>
                        </a:lnSpc>
                        <a:spcBef>
                          <a:spcPts val="375"/>
                        </a:spcBef>
                        <a:spcAft>
                          <a:spcPts val="375"/>
                        </a:spcAft>
                      </a:pPr>
                      <a:r>
                        <a:rPr lang="en-US" sz="1000" dirty="0">
                          <a:effectLst/>
                        </a:rPr>
                        <a:t>OVRL_EARNED_CREDIT</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OVERALL earned credits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3924277031"/>
                  </a:ext>
                </a:extLst>
              </a:tr>
              <a:tr h="354817">
                <a:tc>
                  <a:txBody>
                    <a:bodyPr/>
                    <a:lstStyle/>
                    <a:p>
                      <a:pPr marL="0" marR="0">
                        <a:lnSpc>
                          <a:spcPct val="107000"/>
                        </a:lnSpc>
                        <a:spcBef>
                          <a:spcPts val="375"/>
                        </a:spcBef>
                        <a:spcAft>
                          <a:spcPts val="375"/>
                        </a:spcAft>
                      </a:pPr>
                      <a:r>
                        <a:rPr lang="en-US" sz="1000" dirty="0">
                          <a:effectLst/>
                        </a:rPr>
                        <a:t>OVRL_EARNED_CREDIT_BU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OVERALL earned credits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3035541560"/>
                  </a:ext>
                </a:extLst>
              </a:tr>
              <a:tr h="354817">
                <a:tc>
                  <a:txBody>
                    <a:bodyPr/>
                    <a:lstStyle/>
                    <a:p>
                      <a:pPr marL="0" marR="0">
                        <a:lnSpc>
                          <a:spcPct val="107000"/>
                        </a:lnSpc>
                        <a:spcBef>
                          <a:spcPts val="375"/>
                        </a:spcBef>
                        <a:spcAft>
                          <a:spcPts val="375"/>
                        </a:spcAft>
                      </a:pPr>
                      <a:r>
                        <a:rPr lang="en-US" sz="1000" dirty="0">
                          <a:effectLst/>
                        </a:rPr>
                        <a:t>OVRL_QUALITY_POINTS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OVERALL quality points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868500746"/>
                  </a:ext>
                </a:extLst>
              </a:tr>
              <a:tr h="354817">
                <a:tc>
                  <a:txBody>
                    <a:bodyPr/>
                    <a:lstStyle/>
                    <a:p>
                      <a:pPr marL="0" marR="0">
                        <a:lnSpc>
                          <a:spcPct val="107000"/>
                        </a:lnSpc>
                        <a:spcBef>
                          <a:spcPts val="375"/>
                        </a:spcBef>
                        <a:spcAft>
                          <a:spcPts val="375"/>
                        </a:spcAft>
                      </a:pPr>
                      <a:r>
                        <a:rPr lang="en-US" sz="1000" dirty="0">
                          <a:effectLst/>
                        </a:rPr>
                        <a:t>OVRL_QUALITY_POINTS_BU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OVERALL quality points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690064704"/>
                  </a:ext>
                </a:extLst>
              </a:tr>
              <a:tr h="354817">
                <a:tc>
                  <a:txBody>
                    <a:bodyPr/>
                    <a:lstStyle/>
                    <a:p>
                      <a:pPr marL="0" marR="0">
                        <a:lnSpc>
                          <a:spcPct val="107000"/>
                        </a:lnSpc>
                        <a:spcBef>
                          <a:spcPts val="375"/>
                        </a:spcBef>
                        <a:spcAft>
                          <a:spcPts val="375"/>
                        </a:spcAft>
                      </a:pPr>
                      <a:r>
                        <a:rPr lang="en-US" sz="1000" dirty="0">
                          <a:effectLst/>
                        </a:rPr>
                        <a:t>OVRL_GPA_HOURS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OVERALL GPA hours as transformed into Penn's currency.</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4123020796"/>
                  </a:ext>
                </a:extLst>
              </a:tr>
              <a:tr h="354817">
                <a:tc>
                  <a:txBody>
                    <a:bodyPr/>
                    <a:lstStyle/>
                    <a:p>
                      <a:pPr marL="0" marR="0">
                        <a:lnSpc>
                          <a:spcPct val="107000"/>
                        </a:lnSpc>
                        <a:spcBef>
                          <a:spcPts val="375"/>
                        </a:spcBef>
                        <a:spcAft>
                          <a:spcPts val="375"/>
                        </a:spcAft>
                      </a:pPr>
                      <a:r>
                        <a:rPr lang="en-US" sz="1000" dirty="0">
                          <a:effectLst/>
                        </a:rPr>
                        <a:t>OVRL_GPA_HOURS_BU</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the OVERALL GPA hours in Banner Units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552059708"/>
                  </a:ext>
                </a:extLst>
              </a:tr>
              <a:tr h="513003">
                <a:tc>
                  <a:txBody>
                    <a:bodyPr/>
                    <a:lstStyle/>
                    <a:p>
                      <a:pPr marL="0" marR="0">
                        <a:lnSpc>
                          <a:spcPct val="107000"/>
                        </a:lnSpc>
                        <a:spcBef>
                          <a:spcPts val="375"/>
                        </a:spcBef>
                        <a:spcAft>
                          <a:spcPts val="375"/>
                        </a:spcAft>
                      </a:pPr>
                      <a:r>
                        <a:rPr lang="en-US" sz="1000" dirty="0">
                          <a:effectLst/>
                        </a:rPr>
                        <a:t>OVRL_GPA</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tc>
                  <a:txBody>
                    <a:bodyPr/>
                    <a:lstStyle/>
                    <a:p>
                      <a:pPr marL="0" marR="0">
                        <a:lnSpc>
                          <a:spcPct val="107000"/>
                        </a:lnSpc>
                        <a:spcBef>
                          <a:spcPts val="375"/>
                        </a:spcBef>
                        <a:spcAft>
                          <a:spcPts val="375"/>
                        </a:spcAft>
                      </a:pPr>
                      <a:r>
                        <a:rPr lang="en-US" sz="1000" dirty="0">
                          <a:effectLst/>
                        </a:rPr>
                        <a:t>This is the GPA based on OVERALL credits.</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0796" marR="30796" marT="23097" marB="23097" anchor="ctr"/>
                </a:tc>
                <a:extLst>
                  <a:ext uri="{0D108BD9-81ED-4DB2-BD59-A6C34878D82A}">
                    <a16:rowId xmlns:a16="http://schemas.microsoft.com/office/drawing/2014/main" val="2094106685"/>
                  </a:ext>
                </a:extLst>
              </a:tr>
            </a:tbl>
          </a:graphicData>
        </a:graphic>
      </p:graphicFrame>
    </p:spTree>
    <p:extLst>
      <p:ext uri="{BB962C8B-B14F-4D97-AF65-F5344CB8AC3E}">
        <p14:creationId xmlns:p14="http://schemas.microsoft.com/office/powerpoint/2010/main" val="4283253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185644" y="850766"/>
            <a:ext cx="9994434" cy="660534"/>
          </a:xfrm>
        </p:spPr>
        <p:txBody>
          <a:bodyPr>
            <a:noAutofit/>
          </a:bodyPr>
          <a:lstStyle/>
          <a:p>
            <a:r>
              <a:rPr lang="en-US" sz="4400" b="1" dirty="0"/>
              <a:t>Training Digest topics</a:t>
            </a:r>
          </a:p>
        </p:txBody>
      </p:sp>
      <p:sp>
        <p:nvSpPr>
          <p:cNvPr id="3" name="Rectangle 2">
            <a:extLst>
              <a:ext uri="{FF2B5EF4-FFF2-40B4-BE49-F238E27FC236}">
                <a16:creationId xmlns:a16="http://schemas.microsoft.com/office/drawing/2014/main" id="{7748E445-6CB6-4712-8E58-7D2A7F335B85}"/>
              </a:ext>
            </a:extLst>
          </p:cNvPr>
          <p:cNvSpPr/>
          <p:nvPr/>
        </p:nvSpPr>
        <p:spPr>
          <a:xfrm>
            <a:off x="892097" y="1965792"/>
            <a:ext cx="10694019" cy="800219"/>
          </a:xfrm>
          <a:prstGeom prst="rect">
            <a:avLst/>
          </a:prstGeom>
        </p:spPr>
        <p:txBody>
          <a:bodyPr wrap="square">
            <a:spAutoFit/>
          </a:bodyPr>
          <a:lstStyle/>
          <a:p>
            <a:pPr defTabSz="457200" fontAlgn="base"/>
            <a:endParaRPr kumimoji="0" lang="en-US" sz="2800" b="0" i="0" u="none" strike="noStrike" kern="1200" cap="none" spc="0" normalizeH="0" baseline="0" noProof="0" dirty="0">
              <a:ln>
                <a:noFill/>
              </a:ln>
              <a:solidFill>
                <a:srgbClr val="000000"/>
              </a:solidFill>
              <a:effectLst/>
              <a:uLnTx/>
              <a:uFillTx/>
              <a:ea typeface="+mn-ea"/>
              <a:cs typeface="+mn-cs"/>
            </a:endParaRPr>
          </a:p>
          <a:p>
            <a:pPr marL="0" marR="0" lvl="0" indent="0" algn="l" defTabSz="457200" rtl="0" eaLnBrk="1" fontAlgn="base"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JULY 21, 2021</a:t>
            </a:r>
          </a:p>
        </p:txBody>
      </p:sp>
      <p:sp>
        <p:nvSpPr>
          <p:cNvPr id="6" name="TextBox 5">
            <a:extLst>
              <a:ext uri="{FF2B5EF4-FFF2-40B4-BE49-F238E27FC236}">
                <a16:creationId xmlns:a16="http://schemas.microsoft.com/office/drawing/2014/main" id="{58190F1C-A81C-4B15-B39B-1176ABB8CEE0}"/>
              </a:ext>
            </a:extLst>
          </p:cNvPr>
          <p:cNvSpPr txBox="1"/>
          <p:nvPr/>
        </p:nvSpPr>
        <p:spPr>
          <a:xfrm>
            <a:off x="1113183" y="1997836"/>
            <a:ext cx="10066895" cy="3231654"/>
          </a:xfrm>
          <a:prstGeom prst="rect">
            <a:avLst/>
          </a:prstGeom>
          <a:noFill/>
        </p:spPr>
        <p:txBody>
          <a:bodyPr wrap="square">
            <a:spAutoFit/>
          </a:bodyPr>
          <a:lstStyle/>
          <a:p>
            <a:r>
              <a:rPr lang="en-US" sz="2800" dirty="0"/>
              <a:t>Different types of Status</a:t>
            </a:r>
          </a:p>
          <a:p>
            <a:pPr lvl="1"/>
            <a:r>
              <a:rPr lang="en-US" sz="2000" dirty="0"/>
              <a:t>Student Status</a:t>
            </a:r>
          </a:p>
          <a:p>
            <a:pPr lvl="1"/>
            <a:r>
              <a:rPr lang="en-US" sz="2000" dirty="0"/>
              <a:t>Enrollment Status</a:t>
            </a:r>
          </a:p>
          <a:p>
            <a:pPr lvl="1"/>
            <a:r>
              <a:rPr lang="en-US" sz="2000" dirty="0"/>
              <a:t>Registration Status</a:t>
            </a:r>
          </a:p>
          <a:p>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Multiple concurrent programs</a:t>
            </a:r>
          </a:p>
          <a:p>
            <a:pPr lvl="1"/>
            <a:r>
              <a:rPr lang="en-US" sz="2000" dirty="0">
                <a:solidFill>
                  <a:prstClr val="black"/>
                </a:solidFill>
                <a:latin typeface="Calibri" panose="020F0502020204030204"/>
              </a:rPr>
              <a:t>Multiple degrees</a:t>
            </a:r>
          </a:p>
          <a:p>
            <a:pPr lvl="1"/>
            <a:r>
              <a:rPr lang="en-US" sz="2000" dirty="0">
                <a:solidFill>
                  <a:prstClr val="black"/>
                </a:solidFill>
                <a:latin typeface="Calibri" panose="020F0502020204030204"/>
              </a:rPr>
              <a:t>Coordinated multiple degrees</a:t>
            </a:r>
          </a:p>
          <a:p>
            <a:pPr lvl="1"/>
            <a:r>
              <a:rPr lang="en-US" sz="2000" dirty="0" err="1">
                <a:solidFill>
                  <a:prstClr val="black"/>
                </a:solidFill>
                <a:latin typeface="Calibri" panose="020F0502020204030204"/>
              </a:rPr>
              <a:t>Submatriculation</a:t>
            </a:r>
            <a:endParaRPr lang="en-US" sz="2000" dirty="0">
              <a:solidFill>
                <a:prstClr val="black"/>
              </a:solidFill>
              <a:latin typeface="Calibri" panose="020F0502020204030204"/>
            </a:endParaRPr>
          </a:p>
          <a:p>
            <a:r>
              <a:rPr lang="en-US" sz="2800" dirty="0">
                <a:solidFill>
                  <a:prstClr val="black"/>
                </a:solidFill>
                <a:latin typeface="Calibri" panose="020F0502020204030204"/>
              </a:rPr>
              <a:t>Academic Program Types</a:t>
            </a:r>
            <a:endParaRPr lang="en-US" sz="2800" dirty="0"/>
          </a:p>
        </p:txBody>
      </p:sp>
    </p:spTree>
    <p:extLst>
      <p:ext uri="{BB962C8B-B14F-4D97-AF65-F5344CB8AC3E}">
        <p14:creationId xmlns:p14="http://schemas.microsoft.com/office/powerpoint/2010/main" val="165811336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1986</TotalTime>
  <Words>3141</Words>
  <Application>Microsoft Office PowerPoint</Application>
  <PresentationFormat>Widescreen</PresentationFormat>
  <Paragraphs>475</Paragraphs>
  <Slides>28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Courier</vt:lpstr>
      <vt:lpstr>Wingdings</vt:lpstr>
      <vt:lpstr>Retrospect</vt:lpstr>
      <vt:lpstr>Remote Meetings Best Practices</vt:lpstr>
      <vt:lpstr>PowerPoint Presentation</vt:lpstr>
      <vt:lpstr>Agenda</vt:lpstr>
      <vt:lpstr>Changes &amp; Additions</vt:lpstr>
      <vt:lpstr>Changes &amp; Additions  </vt:lpstr>
      <vt:lpstr>Changes &amp; Additions  </vt:lpstr>
      <vt:lpstr>Changes &amp; Additions  </vt:lpstr>
      <vt:lpstr>Changes &amp; Additions  </vt:lpstr>
      <vt:lpstr>Training Digest topics</vt:lpstr>
      <vt:lpstr>Status</vt:lpstr>
      <vt:lpstr>Student Status</vt:lpstr>
      <vt:lpstr>Student Status values</vt:lpstr>
      <vt:lpstr>Enrollment Status</vt:lpstr>
      <vt:lpstr>Enrollment Status values</vt:lpstr>
      <vt:lpstr>Registration Status</vt:lpstr>
      <vt:lpstr>Registration Status values</vt:lpstr>
      <vt:lpstr>PowerPoint Presentation</vt:lpstr>
      <vt:lpstr>Questions about these three types of “status”?</vt:lpstr>
      <vt:lpstr>Multiple concurrent programs</vt:lpstr>
      <vt:lpstr>Dual_Joint_Sub_ind values</vt:lpstr>
      <vt:lpstr>ZMDC: where to look for details</vt:lpstr>
      <vt:lpstr>PowerPoint Presentation</vt:lpstr>
      <vt:lpstr>Questions about multiple concurrent curricula?</vt:lpstr>
      <vt:lpstr>Academic Program types</vt:lpstr>
      <vt:lpstr>One program type is assigned to each program code, for example: (see dwngss.v_program for the entire list)</vt:lpstr>
      <vt:lpstr>Questions about academic program types?</vt:lpstr>
      <vt:lpstr>Follow-up from last SDUG meeting</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Budischak, Mike</cp:lastModifiedBy>
  <cp:revision>205</cp:revision>
  <dcterms:created xsi:type="dcterms:W3CDTF">2020-03-09T13:56:43Z</dcterms:created>
  <dcterms:modified xsi:type="dcterms:W3CDTF">2021-07-21T14:50:21Z</dcterms:modified>
</cp:coreProperties>
</file>