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86" r:id="rId2"/>
    <p:sldId id="270" r:id="rId3"/>
    <p:sldId id="271" r:id="rId4"/>
    <p:sldId id="294" r:id="rId5"/>
    <p:sldId id="327" r:id="rId6"/>
    <p:sldId id="256" r:id="rId7"/>
    <p:sldId id="296" r:id="rId8"/>
    <p:sldId id="324" r:id="rId9"/>
    <p:sldId id="325" r:id="rId10"/>
    <p:sldId id="326" r:id="rId11"/>
    <p:sldId id="295" r:id="rId12"/>
    <p:sldId id="320" r:id="rId13"/>
    <p:sldId id="322" r:id="rId14"/>
    <p:sldId id="289" r:id="rId15"/>
    <p:sldId id="292" r:id="rId16"/>
    <p:sldId id="293" r:id="rId17"/>
    <p:sldId id="291" r:id="rId18"/>
    <p:sldId id="28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9" autoAdjust="0"/>
    <p:restoredTop sz="96357" autoAdjust="0"/>
  </p:normalViewPr>
  <p:slideViewPr>
    <p:cSldViewPr snapToGrid="0">
      <p:cViewPr varScale="1">
        <p:scale>
          <a:sx n="102" d="100"/>
          <a:sy n="102" d="100"/>
        </p:scale>
        <p:origin x="138" y="438"/>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6/17/2021</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6/17/2021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1</a:t>
            </a:fld>
            <a:endParaRPr lang="en-US"/>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6/17/2021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6/17/2021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6/17/2021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6/17/2021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6/17/2021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3785652"/>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Turn off your video function</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go on </a:t>
            </a:r>
            <a:r>
              <a:rPr lang="en-US" sz="2400" b="1" dirty="0"/>
              <a:t>Mute</a:t>
            </a:r>
            <a:r>
              <a:rPr lang="en-US" sz="2400" dirty="0"/>
              <a:t> unless you are speaking</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When your question is being answered, you can go off </a:t>
            </a:r>
            <a:r>
              <a:rPr lang="en-US" sz="2400" b="1" dirty="0"/>
              <a:t>Mute</a:t>
            </a:r>
            <a:r>
              <a:rPr lang="en-US" sz="2400" dirty="0"/>
              <a:t> to ask follow-up questions</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do not use the chat function for off-topic discussions</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Tree>
    <p:extLst>
      <p:ext uri="{BB962C8B-B14F-4D97-AF65-F5344CB8AC3E}">
        <p14:creationId xmlns:p14="http://schemas.microsoft.com/office/powerpoint/2010/main" val="273731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nodeType="afterEffect">
                                  <p:stCondLst>
                                    <p:cond delay="15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nodeType="afterEffect">
                                  <p:stCondLst>
                                    <p:cond delay="200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par>
                          <p:cTn id="13" fill="hold">
                            <p:stCondLst>
                              <p:cond delay="4500"/>
                            </p:stCondLst>
                            <p:childTnLst>
                              <p:par>
                                <p:cTn id="14" presetID="1" presetClass="entr" presetSubtype="0" fill="hold" nodeType="afterEffect">
                                  <p:stCondLst>
                                    <p:cond delay="4000"/>
                                  </p:stCondLst>
                                  <p:childTnLst>
                                    <p:set>
                                      <p:cBhvr>
                                        <p:cTn id="1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
        <p:nvSpPr>
          <p:cNvPr id="8" name="Title 3">
            <a:extLst>
              <a:ext uri="{FF2B5EF4-FFF2-40B4-BE49-F238E27FC236}">
                <a16:creationId xmlns:a16="http://schemas.microsoft.com/office/drawing/2014/main" id="{0DD5D8F7-F40F-4C66-9EF4-15509573505B}"/>
              </a:ext>
            </a:extLst>
          </p:cNvPr>
          <p:cNvSpPr>
            <a:spLocks noGrp="1"/>
          </p:cNvSpPr>
          <p:nvPr>
            <p:ph type="title"/>
          </p:nvPr>
        </p:nvSpPr>
        <p:spPr>
          <a:xfrm>
            <a:off x="1193180" y="544514"/>
            <a:ext cx="10160620" cy="1049338"/>
          </a:xfrm>
        </p:spPr>
        <p:txBody>
          <a:bodyPr>
            <a:normAutofit/>
          </a:bodyPr>
          <a:lstStyle/>
          <a:p>
            <a:r>
              <a:rPr lang="en-US" sz="4400" b="1" dirty="0">
                <a:solidFill>
                  <a:srgbClr val="000000"/>
                </a:solidFill>
              </a:rPr>
              <a:t>Pennant Student Records data collection</a:t>
            </a:r>
            <a:endParaRPr lang="en-US" sz="4400" b="1" dirty="0">
              <a:solidFill>
                <a:schemeClr val="tx1"/>
              </a:solidFill>
            </a:endParaRPr>
          </a:p>
        </p:txBody>
      </p:sp>
      <p:sp>
        <p:nvSpPr>
          <p:cNvPr id="9" name="Content Placeholder 4">
            <a:extLst>
              <a:ext uri="{FF2B5EF4-FFF2-40B4-BE49-F238E27FC236}">
                <a16:creationId xmlns:a16="http://schemas.microsoft.com/office/drawing/2014/main" id="{63018BDC-4EA8-4C06-9025-95071E66BA60}"/>
              </a:ext>
            </a:extLst>
          </p:cNvPr>
          <p:cNvSpPr txBox="1">
            <a:spLocks/>
          </p:cNvSpPr>
          <p:nvPr/>
        </p:nvSpPr>
        <p:spPr>
          <a:xfrm>
            <a:off x="553843" y="1707392"/>
            <a:ext cx="11084314" cy="463968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lvl="1">
              <a:buFont typeface="Arial" panose="020B0604020202020204" pitchFamily="34" charset="0"/>
              <a:buChar char="•"/>
            </a:pPr>
            <a:r>
              <a:rPr lang="en-US" sz="2800" dirty="0">
                <a:solidFill>
                  <a:schemeClr val="tx1"/>
                </a:solidFill>
                <a:latin typeface="Calibri" panose="020F0502020204030204" pitchFamily="34" charset="0"/>
                <a:cs typeface="Times New Roman" panose="02020603050405020304" pitchFamily="18" charset="0"/>
              </a:rPr>
              <a:t>We are adding indexes to many of the tables in DWHE to facilitate reporting</a:t>
            </a:r>
          </a:p>
          <a:p>
            <a:pPr lvl="1">
              <a:buFont typeface="Arial" panose="020B0604020202020204" pitchFamily="34" charset="0"/>
              <a:buChar char="•"/>
            </a:pPr>
            <a:endParaRPr lang="en-US" sz="2800" dirty="0">
              <a:solidFill>
                <a:schemeClr val="tx1"/>
              </a:solidFill>
              <a:latin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In our dev environment, the “current term” is Fall 2020 (202030).  The tables are being built-out term-by-term, to the current term if the student is graduating, otherwise to the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next_next</a:t>
            </a:r>
            <a:r>
              <a:rPr lang="en-US" sz="2800" dirty="0">
                <a:effectLst/>
                <a:latin typeface="Calibri" panose="020F0502020204030204" pitchFamily="34" charset="0"/>
                <a:ea typeface="Calibri" panose="020F0502020204030204" pitchFamily="34" charset="0"/>
                <a:cs typeface="Times New Roman" panose="02020603050405020304" pitchFamily="18" charset="0"/>
              </a:rPr>
              <a:t> term (currently 202120).</a:t>
            </a:r>
          </a:p>
          <a:p>
            <a:pPr lvl="1">
              <a:buFont typeface="Arial" panose="020B0604020202020204" pitchFamily="34" charset="0"/>
              <a:buChar char="•"/>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Also in our dev environment there are some odd test cases with data in terms “way out” in the future.  You can ignore those.</a:t>
            </a:r>
          </a:p>
          <a:p>
            <a:pPr marL="201168" lvl="1" indent="0">
              <a:buNone/>
            </a:pPr>
            <a:endParaRPr lang="en-US" sz="2900" dirty="0">
              <a:solidFill>
                <a:schemeClr val="tx1"/>
              </a:solidFill>
              <a:latin typeface="Calibri" panose="020F0502020204030204" pitchFamily="34" charset="0"/>
              <a:cs typeface="Times New Roman" panose="02020603050405020304" pitchFamily="18" charset="0"/>
            </a:endParaRPr>
          </a:p>
          <a:p>
            <a:pPr lvl="1">
              <a:buFont typeface="Arial" panose="020B0604020202020204" pitchFamily="34" charset="0"/>
              <a:buChar char="•"/>
            </a:pPr>
            <a:endParaRPr lang="en-US" sz="2900" dirty="0">
              <a:solidFill>
                <a:schemeClr val="tx1"/>
              </a:solidFill>
            </a:endParaRPr>
          </a:p>
          <a:p>
            <a:pPr lvl="1">
              <a:buFont typeface="Arial" panose="020B0604020202020204" pitchFamily="34" charset="0"/>
              <a:buChar char="•"/>
            </a:pPr>
            <a:endParaRPr lang="en-US" sz="2000" dirty="0">
              <a:solidFill>
                <a:schemeClr val="tx1"/>
              </a:solidFill>
            </a:endParaRPr>
          </a:p>
          <a:p>
            <a:pPr marL="566928" lvl="3" indent="0">
              <a:buNone/>
            </a:pPr>
            <a:endParaRPr lang="en-US" sz="2000" dirty="0">
              <a:solidFill>
                <a:schemeClr val="tx1"/>
              </a:solidFill>
            </a:endParaRPr>
          </a:p>
        </p:txBody>
      </p:sp>
    </p:spTree>
    <p:extLst>
      <p:ext uri="{BB962C8B-B14F-4D97-AF65-F5344CB8AC3E}">
        <p14:creationId xmlns:p14="http://schemas.microsoft.com/office/powerpoint/2010/main" val="90317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
        <p:nvSpPr>
          <p:cNvPr id="8" name="Title 3">
            <a:extLst>
              <a:ext uri="{FF2B5EF4-FFF2-40B4-BE49-F238E27FC236}">
                <a16:creationId xmlns:a16="http://schemas.microsoft.com/office/drawing/2014/main" id="{A79BBF29-6BA9-4206-BE5F-DF5AAD9884C9}"/>
              </a:ext>
            </a:extLst>
          </p:cNvPr>
          <p:cNvSpPr>
            <a:spLocks noGrp="1"/>
          </p:cNvSpPr>
          <p:nvPr>
            <p:ph type="title"/>
          </p:nvPr>
        </p:nvSpPr>
        <p:spPr>
          <a:xfrm>
            <a:off x="735980" y="309368"/>
            <a:ext cx="10617819" cy="1176851"/>
          </a:xfrm>
        </p:spPr>
        <p:txBody>
          <a:bodyPr>
            <a:normAutofit fontScale="90000"/>
          </a:bodyPr>
          <a:lstStyle/>
          <a:p>
            <a:pPr marL="0" indent="0">
              <a:buNone/>
            </a:pPr>
            <a:r>
              <a:rPr lang="en-US" sz="4400" b="1" dirty="0">
                <a:solidFill>
                  <a:srgbClr val="000000"/>
                </a:solidFill>
              </a:rPr>
              <a:t>Course Reference Number (CRN) vs Course Section ID</a:t>
            </a:r>
          </a:p>
        </p:txBody>
      </p:sp>
      <p:sp>
        <p:nvSpPr>
          <p:cNvPr id="10" name="TextBox 9">
            <a:extLst>
              <a:ext uri="{FF2B5EF4-FFF2-40B4-BE49-F238E27FC236}">
                <a16:creationId xmlns:a16="http://schemas.microsoft.com/office/drawing/2014/main" id="{32B19ADC-0A59-4293-8032-C88BC8AB3053}"/>
              </a:ext>
            </a:extLst>
          </p:cNvPr>
          <p:cNvSpPr txBox="1"/>
          <p:nvPr/>
        </p:nvSpPr>
        <p:spPr>
          <a:xfrm>
            <a:off x="949713" y="1846406"/>
            <a:ext cx="10515600" cy="4647426"/>
          </a:xfrm>
          <a:prstGeom prst="rect">
            <a:avLst/>
          </a:prstGeom>
          <a:noFill/>
        </p:spPr>
        <p:txBody>
          <a:bodyPr wrap="square">
            <a:spAutoFit/>
          </a:bodyPr>
          <a:lstStyle/>
          <a:p>
            <a:pPr>
              <a:buClr>
                <a:schemeClr val="accent1"/>
              </a:buClr>
            </a:pPr>
            <a:r>
              <a:rPr lang="en-US" sz="2800" dirty="0"/>
              <a:t>In Pennant Student Records, you will see two identifiers for course sections:</a:t>
            </a:r>
            <a:endParaRPr lang="en-US" sz="2800" dirty="0">
              <a:solidFill>
                <a:schemeClr val="tx1"/>
              </a:solidFill>
            </a:endParaRPr>
          </a:p>
          <a:p>
            <a:pPr marL="457200" indent="-457200">
              <a:buClr>
                <a:schemeClr val="accent1"/>
              </a:buClr>
              <a:buFont typeface="Arial" panose="020B0604020202020204" pitchFamily="34" charset="0"/>
              <a:buChar char="•"/>
            </a:pPr>
            <a:endParaRPr lang="en-US" sz="2800" dirty="0"/>
          </a:p>
          <a:p>
            <a:pPr marL="914400" lvl="1" indent="-457200">
              <a:buClr>
                <a:schemeClr val="accent1"/>
              </a:buClr>
              <a:buFont typeface="Arial" panose="020B0604020202020204" pitchFamily="34" charset="0"/>
              <a:buChar char="•"/>
            </a:pPr>
            <a:r>
              <a:rPr lang="en-US" sz="2000" b="1" dirty="0"/>
              <a:t>CRN</a:t>
            </a:r>
            <a:r>
              <a:rPr lang="en-US" sz="2000" dirty="0"/>
              <a:t>, sometimes called CRSE_REF_NUM in the warehouse tables, is the Banner Course Reference Number that uniquely identifies a scheduled section in Banner. It is used to join tables behind-the-scenes.</a:t>
            </a:r>
            <a:endParaRPr lang="en-US" sz="2000" dirty="0">
              <a:solidFill>
                <a:schemeClr val="tx1"/>
              </a:solidFill>
            </a:endParaRPr>
          </a:p>
          <a:p>
            <a:pPr marL="914400" lvl="1" indent="-457200">
              <a:buClr>
                <a:schemeClr val="accent1"/>
              </a:buClr>
              <a:buFont typeface="Arial" panose="020B0604020202020204" pitchFamily="34" charset="0"/>
              <a:buChar char="•"/>
            </a:pPr>
            <a:endParaRPr lang="en-US" sz="2000" dirty="0"/>
          </a:p>
          <a:p>
            <a:pPr marL="914400" lvl="1" indent="-457200">
              <a:buClr>
                <a:schemeClr val="accent1"/>
              </a:buClr>
              <a:buFont typeface="Arial" panose="020B0604020202020204" pitchFamily="34" charset="0"/>
              <a:buChar char="•"/>
            </a:pPr>
            <a:r>
              <a:rPr lang="en-US" sz="2000" dirty="0"/>
              <a:t>Course </a:t>
            </a:r>
            <a:r>
              <a:rPr lang="en-US" sz="2000" b="1" dirty="0" err="1"/>
              <a:t>Section_ID</a:t>
            </a:r>
            <a:r>
              <a:rPr lang="en-US" sz="2000" b="1" dirty="0"/>
              <a:t> </a:t>
            </a:r>
            <a:r>
              <a:rPr lang="en-US" sz="2000" dirty="0"/>
              <a:t>is the Subject Area + Course Number + Section Number (aka sequence number). It is similar to the </a:t>
            </a:r>
            <a:r>
              <a:rPr lang="en-US" sz="2000" dirty="0" err="1"/>
              <a:t>Section_ID</a:t>
            </a:r>
            <a:r>
              <a:rPr lang="en-US" sz="2000" dirty="0"/>
              <a:t> field used in the legacy data collection.</a:t>
            </a:r>
            <a:endParaRPr lang="en-US" sz="2000" dirty="0">
              <a:solidFill>
                <a:schemeClr val="tx1"/>
              </a:solidFill>
            </a:endParaRPr>
          </a:p>
          <a:p>
            <a:pPr marL="457200" indent="-457200">
              <a:buClr>
                <a:schemeClr val="accent1"/>
              </a:buClr>
              <a:buFont typeface="Arial" panose="020B0604020202020204" pitchFamily="34" charset="0"/>
              <a:buChar char="•"/>
            </a:pPr>
            <a:endParaRPr lang="en-US" sz="2800" dirty="0"/>
          </a:p>
          <a:p>
            <a:pPr>
              <a:buClr>
                <a:schemeClr val="accent1"/>
              </a:buClr>
            </a:pPr>
            <a:r>
              <a:rPr lang="en-US" sz="2800" dirty="0"/>
              <a:t>Recommendation:  Use </a:t>
            </a:r>
            <a:r>
              <a:rPr lang="en-US" sz="2800" dirty="0" err="1"/>
              <a:t>Section_ID</a:t>
            </a:r>
            <a:r>
              <a:rPr lang="en-US" sz="2800" dirty="0"/>
              <a:t> in reports.</a:t>
            </a:r>
            <a:endParaRPr lang="en-US" sz="2800" dirty="0">
              <a:solidFill>
                <a:schemeClr val="tx1"/>
              </a:solidFill>
            </a:endParaRPr>
          </a:p>
          <a:p>
            <a:endParaRPr lang="en-US" dirty="0"/>
          </a:p>
          <a:p>
            <a:endParaRPr lang="en-US" dirty="0"/>
          </a:p>
        </p:txBody>
      </p:sp>
    </p:spTree>
    <p:extLst>
      <p:ext uri="{BB962C8B-B14F-4D97-AF65-F5344CB8AC3E}">
        <p14:creationId xmlns:p14="http://schemas.microsoft.com/office/powerpoint/2010/main" val="3754559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
        <p:nvSpPr>
          <p:cNvPr id="8" name="Title 3">
            <a:extLst>
              <a:ext uri="{FF2B5EF4-FFF2-40B4-BE49-F238E27FC236}">
                <a16:creationId xmlns:a16="http://schemas.microsoft.com/office/drawing/2014/main" id="{A79BBF29-6BA9-4206-BE5F-DF5AAD9884C9}"/>
              </a:ext>
            </a:extLst>
          </p:cNvPr>
          <p:cNvSpPr>
            <a:spLocks noGrp="1"/>
          </p:cNvSpPr>
          <p:nvPr>
            <p:ph type="title"/>
          </p:nvPr>
        </p:nvSpPr>
        <p:spPr>
          <a:xfrm>
            <a:off x="1182028" y="309368"/>
            <a:ext cx="10171771" cy="1176851"/>
          </a:xfrm>
        </p:spPr>
        <p:txBody>
          <a:bodyPr>
            <a:normAutofit/>
          </a:bodyPr>
          <a:lstStyle/>
          <a:p>
            <a:pPr marL="0" indent="0">
              <a:buNone/>
            </a:pPr>
            <a:r>
              <a:rPr lang="en-US" sz="4400" b="1" dirty="0">
                <a:solidFill>
                  <a:srgbClr val="000000"/>
                </a:solidFill>
              </a:rPr>
              <a:t>PIDM  vs </a:t>
            </a:r>
            <a:r>
              <a:rPr lang="en-US" sz="4400" b="1" dirty="0" err="1">
                <a:solidFill>
                  <a:srgbClr val="000000"/>
                </a:solidFill>
              </a:rPr>
              <a:t>Penn_ID</a:t>
            </a:r>
            <a:endParaRPr lang="en-US" sz="4400" b="1" dirty="0">
              <a:solidFill>
                <a:srgbClr val="000000"/>
              </a:solidFill>
            </a:endParaRPr>
          </a:p>
        </p:txBody>
      </p:sp>
      <p:sp>
        <p:nvSpPr>
          <p:cNvPr id="10" name="TextBox 9">
            <a:extLst>
              <a:ext uri="{FF2B5EF4-FFF2-40B4-BE49-F238E27FC236}">
                <a16:creationId xmlns:a16="http://schemas.microsoft.com/office/drawing/2014/main" id="{32B19ADC-0A59-4293-8032-C88BC8AB3053}"/>
              </a:ext>
            </a:extLst>
          </p:cNvPr>
          <p:cNvSpPr txBox="1"/>
          <p:nvPr/>
        </p:nvSpPr>
        <p:spPr>
          <a:xfrm>
            <a:off x="1010113" y="1797124"/>
            <a:ext cx="10515600" cy="4062651"/>
          </a:xfrm>
          <a:prstGeom prst="rect">
            <a:avLst/>
          </a:prstGeom>
          <a:noFill/>
        </p:spPr>
        <p:txBody>
          <a:bodyPr wrap="square">
            <a:spAutoFit/>
          </a:bodyPr>
          <a:lstStyle/>
          <a:p>
            <a:pPr>
              <a:buClr>
                <a:schemeClr val="accent1"/>
              </a:buClr>
            </a:pPr>
            <a:r>
              <a:rPr lang="en-US" sz="2800" dirty="0"/>
              <a:t>In Pennant Student Records, you will see two identifiers for person records:  </a:t>
            </a:r>
            <a:endParaRPr lang="en-US" sz="2800" dirty="0">
              <a:solidFill>
                <a:schemeClr val="tx1"/>
              </a:solidFill>
            </a:endParaRPr>
          </a:p>
          <a:p>
            <a:pPr marL="457200" indent="-457200">
              <a:buClr>
                <a:schemeClr val="accent1"/>
              </a:buClr>
              <a:buFont typeface="Arial" panose="020B0604020202020204" pitchFamily="34" charset="0"/>
              <a:buChar char="•"/>
            </a:pPr>
            <a:endParaRPr lang="en-US" sz="2800" dirty="0"/>
          </a:p>
          <a:p>
            <a:pPr marL="914400" lvl="1" indent="-457200">
              <a:buClr>
                <a:schemeClr val="accent1"/>
              </a:buClr>
              <a:buFont typeface="Arial" panose="020B0604020202020204" pitchFamily="34" charset="0"/>
              <a:buChar char="•"/>
            </a:pPr>
            <a:r>
              <a:rPr lang="en-US" sz="2000" b="1" dirty="0"/>
              <a:t>PIDM</a:t>
            </a:r>
            <a:r>
              <a:rPr lang="en-US" sz="2000" dirty="0"/>
              <a:t> is the Banner Person identity management unique identifier. It is used to join tables behind-the-scenes.</a:t>
            </a:r>
            <a:endParaRPr lang="en-US" sz="2000" dirty="0">
              <a:solidFill>
                <a:schemeClr val="tx1"/>
              </a:solidFill>
            </a:endParaRPr>
          </a:p>
          <a:p>
            <a:pPr marL="914400" lvl="1" indent="-457200">
              <a:buClr>
                <a:schemeClr val="accent1"/>
              </a:buClr>
              <a:buFont typeface="Arial" panose="020B0604020202020204" pitchFamily="34" charset="0"/>
              <a:buChar char="•"/>
            </a:pPr>
            <a:endParaRPr lang="en-US" sz="2000" dirty="0"/>
          </a:p>
          <a:p>
            <a:pPr marL="914400" lvl="1" indent="-457200">
              <a:buClr>
                <a:schemeClr val="accent1"/>
              </a:buClr>
              <a:buFont typeface="Arial" panose="020B0604020202020204" pitchFamily="34" charset="0"/>
              <a:buChar char="•"/>
            </a:pPr>
            <a:r>
              <a:rPr lang="en-US" sz="2000" b="1" dirty="0" err="1">
                <a:solidFill>
                  <a:schemeClr val="tx1"/>
                </a:solidFill>
              </a:rPr>
              <a:t>Penn_ID</a:t>
            </a:r>
            <a:r>
              <a:rPr lang="en-US" sz="2000" b="1" dirty="0">
                <a:solidFill>
                  <a:schemeClr val="tx1"/>
                </a:solidFill>
              </a:rPr>
              <a:t> </a:t>
            </a:r>
            <a:r>
              <a:rPr lang="en-US" sz="2000" dirty="0">
                <a:solidFill>
                  <a:schemeClr val="tx1"/>
                </a:solidFill>
              </a:rPr>
              <a:t>is the Banner outward-facing identifier.  It is used on Banner forms and will be the ID that people will see and use in the user interface.</a:t>
            </a:r>
          </a:p>
          <a:p>
            <a:pPr marL="457200" indent="-457200">
              <a:buClr>
                <a:schemeClr val="accent1"/>
              </a:buClr>
              <a:buFont typeface="Arial" panose="020B0604020202020204" pitchFamily="34" charset="0"/>
              <a:buChar char="•"/>
            </a:pPr>
            <a:endParaRPr lang="en-US" sz="2800" dirty="0"/>
          </a:p>
          <a:p>
            <a:pPr>
              <a:buClr>
                <a:schemeClr val="accent1"/>
              </a:buClr>
            </a:pPr>
            <a:r>
              <a:rPr lang="en-US" sz="2800" dirty="0">
                <a:solidFill>
                  <a:schemeClr val="tx1"/>
                </a:solidFill>
              </a:rPr>
              <a:t>Recommendation: Use </a:t>
            </a:r>
            <a:r>
              <a:rPr lang="en-US" sz="2800" dirty="0" err="1">
                <a:solidFill>
                  <a:schemeClr val="tx1"/>
                </a:solidFill>
              </a:rPr>
              <a:t>Penn_ID</a:t>
            </a:r>
            <a:r>
              <a:rPr lang="en-US" sz="2800" dirty="0">
                <a:solidFill>
                  <a:schemeClr val="tx1"/>
                </a:solidFill>
              </a:rPr>
              <a:t> in reports. </a:t>
            </a:r>
            <a:endParaRPr lang="en-US" dirty="0"/>
          </a:p>
          <a:p>
            <a:endParaRPr lang="en-US" dirty="0"/>
          </a:p>
        </p:txBody>
      </p:sp>
    </p:spTree>
    <p:extLst>
      <p:ext uri="{BB962C8B-B14F-4D97-AF65-F5344CB8AC3E}">
        <p14:creationId xmlns:p14="http://schemas.microsoft.com/office/powerpoint/2010/main" val="1128495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normAutofit/>
          </a:bodyPr>
          <a:lstStyle/>
          <a:p>
            <a:r>
              <a:rPr lang="en-US" sz="4400" b="1" dirty="0">
                <a:solidFill>
                  <a:schemeClr val="tx1"/>
                </a:solidFill>
              </a:rPr>
              <a:t>Financial Aid Data Warehouse Update</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
        <p:nvSpPr>
          <p:cNvPr id="8" name="TextBox 7">
            <a:extLst>
              <a:ext uri="{FF2B5EF4-FFF2-40B4-BE49-F238E27FC236}">
                <a16:creationId xmlns:a16="http://schemas.microsoft.com/office/drawing/2014/main" id="{4BA51F75-0049-47A7-B82B-2A1448711070}"/>
              </a:ext>
            </a:extLst>
          </p:cNvPr>
          <p:cNvSpPr txBox="1"/>
          <p:nvPr/>
        </p:nvSpPr>
        <p:spPr>
          <a:xfrm>
            <a:off x="1066800" y="2028629"/>
            <a:ext cx="10759068" cy="4431983"/>
          </a:xfrm>
          <a:prstGeom prst="rect">
            <a:avLst/>
          </a:prstGeom>
          <a:noFill/>
        </p:spPr>
        <p:txBody>
          <a:bodyPr wrap="square">
            <a:spAutoFit/>
          </a:bodyPr>
          <a:lstStyle/>
          <a:p>
            <a:pPr lvl="0">
              <a:buClr>
                <a:srgbClr val="99CB38"/>
              </a:buClr>
              <a:defRPr/>
            </a:pPr>
            <a:r>
              <a:rPr lang="en-US" sz="2800" dirty="0">
                <a:solidFill>
                  <a:prstClr val="black">
                    <a:lumMod val="75000"/>
                    <a:lumOff val="25000"/>
                  </a:prstClr>
                </a:solidFill>
              </a:rPr>
              <a:t>Data in the Financial Aid Data Warehouse will have Banner as Data Source</a:t>
            </a:r>
          </a:p>
          <a:p>
            <a:pPr lvl="1">
              <a:buClr>
                <a:srgbClr val="99CB38"/>
              </a:buClr>
              <a:defRPr/>
            </a:pPr>
            <a:endParaRPr lang="en-US" sz="2400" dirty="0">
              <a:solidFill>
                <a:prstClr val="black">
                  <a:lumMod val="75000"/>
                  <a:lumOff val="25000"/>
                </a:prstClr>
              </a:solidFill>
              <a:latin typeface="Calibri" panose="020F0502020204030204"/>
            </a:endParaRPr>
          </a:p>
          <a:p>
            <a:pPr lvl="1">
              <a:buClr>
                <a:srgbClr val="99CB38"/>
              </a:buClr>
              <a:defRPr/>
            </a:pPr>
            <a:r>
              <a:rPr lang="en-US" sz="2400" dirty="0">
                <a:solidFill>
                  <a:prstClr val="black">
                    <a:lumMod val="75000"/>
                    <a:lumOff val="25000"/>
                  </a:prstClr>
                </a:solidFill>
                <a:latin typeface="Calibri" panose="020F0502020204030204"/>
              </a:rPr>
              <a:t>R1 – August 2021: </a:t>
            </a:r>
          </a:p>
          <a:p>
            <a:pPr lvl="1">
              <a:buClr>
                <a:srgbClr val="99CB38"/>
              </a:buClr>
              <a:defRPr/>
            </a:pPr>
            <a:r>
              <a:rPr lang="en-US" sz="2400" dirty="0">
                <a:solidFill>
                  <a:prstClr val="black">
                    <a:lumMod val="75000"/>
                    <a:lumOff val="25000"/>
                  </a:prstClr>
                </a:solidFill>
                <a:latin typeface="Calibri" panose="020F0502020204030204"/>
              </a:rPr>
              <a:t>SAM and current DWFA is still source for financial aid data for Aid </a:t>
            </a:r>
            <a:r>
              <a:rPr lang="en-US" sz="2400">
                <a:solidFill>
                  <a:prstClr val="black">
                    <a:lumMod val="75000"/>
                    <a:lumOff val="25000"/>
                  </a:prstClr>
                </a:solidFill>
                <a:latin typeface="Calibri" panose="020F0502020204030204"/>
              </a:rPr>
              <a:t>Year 2021-2022.</a:t>
            </a:r>
            <a:endParaRPr lang="en-US" sz="2400" dirty="0">
              <a:solidFill>
                <a:prstClr val="black">
                  <a:lumMod val="75000"/>
                  <a:lumOff val="25000"/>
                </a:prstClr>
              </a:solidFill>
              <a:latin typeface="Calibri" panose="020F0502020204030204"/>
            </a:endParaRPr>
          </a:p>
          <a:p>
            <a:pPr lvl="1">
              <a:buClr>
                <a:srgbClr val="99CB38"/>
              </a:buClr>
              <a:defRPr/>
            </a:pPr>
            <a:r>
              <a:rPr lang="en-US" sz="2400" dirty="0">
                <a:solidFill>
                  <a:prstClr val="black">
                    <a:lumMod val="75000"/>
                    <a:lumOff val="25000"/>
                  </a:prstClr>
                </a:solidFill>
                <a:latin typeface="Calibri" panose="020F0502020204030204"/>
              </a:rPr>
              <a:t>New FA Data Warehouse will be available with limited data -Only incoming applicants for Fall 2022</a:t>
            </a:r>
          </a:p>
          <a:p>
            <a:pPr lvl="3">
              <a:buClr>
                <a:srgbClr val="99CB38"/>
              </a:buClr>
              <a:defRPr/>
            </a:pPr>
            <a:endParaRPr lang="en-US" dirty="0">
              <a:solidFill>
                <a:prstClr val="black">
                  <a:lumMod val="75000"/>
                  <a:lumOff val="25000"/>
                </a:prstClr>
              </a:solidFill>
              <a:latin typeface="Calibri" panose="020F0502020204030204"/>
            </a:endParaRPr>
          </a:p>
          <a:p>
            <a:pPr lvl="1">
              <a:buClr>
                <a:srgbClr val="99CB38"/>
              </a:buClr>
              <a:defRPr/>
            </a:pPr>
            <a:r>
              <a:rPr lang="en-US" sz="2400" dirty="0">
                <a:solidFill>
                  <a:prstClr val="black">
                    <a:lumMod val="75000"/>
                    <a:lumOff val="25000"/>
                  </a:prstClr>
                </a:solidFill>
                <a:latin typeface="Calibri" panose="020F0502020204030204"/>
              </a:rPr>
              <a:t>With R2 and as Banner becomes source of data, more data will populate FA Data Warehouse tables</a:t>
            </a:r>
          </a:p>
          <a:p>
            <a:pPr marL="566928" lvl="3" indent="0">
              <a:buClr>
                <a:srgbClr val="99CB38"/>
              </a:buClr>
              <a:buNone/>
              <a:defRPr/>
            </a:pPr>
            <a:endParaRPr lang="en-US" dirty="0">
              <a:solidFill>
                <a:prstClr val="black">
                  <a:lumMod val="75000"/>
                  <a:lumOff val="25000"/>
                </a:prstClr>
              </a:solidFill>
              <a:latin typeface="Calibri" panose="020F0502020204030204"/>
            </a:endParaRPr>
          </a:p>
          <a:p>
            <a:pPr lvl="2">
              <a:buClr>
                <a:srgbClr val="99CB38"/>
              </a:buClr>
              <a:defRPr/>
            </a:pPr>
            <a:endParaRPr lang="en-US" dirty="0">
              <a:solidFill>
                <a:prstClr val="black">
                  <a:lumMod val="75000"/>
                  <a:lumOff val="25000"/>
                </a:prstClr>
              </a:solidFill>
              <a:latin typeface="Calibri" panose="020F0502020204030204"/>
            </a:endParaRPr>
          </a:p>
        </p:txBody>
      </p:sp>
    </p:spTree>
    <p:extLst>
      <p:ext uri="{BB962C8B-B14F-4D97-AF65-F5344CB8AC3E}">
        <p14:creationId xmlns:p14="http://schemas.microsoft.com/office/powerpoint/2010/main" val="1252272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83FC-690C-4DC3-A90C-CB86DA97AE79}"/>
              </a:ext>
            </a:extLst>
          </p:cNvPr>
          <p:cNvSpPr>
            <a:spLocks noGrp="1"/>
          </p:cNvSpPr>
          <p:nvPr>
            <p:ph type="title"/>
          </p:nvPr>
        </p:nvSpPr>
        <p:spPr/>
        <p:txBody>
          <a:bodyPr/>
          <a:lstStyle/>
          <a:p>
            <a:r>
              <a:rPr lang="en-US" dirty="0">
                <a:solidFill>
                  <a:schemeClr val="tx1"/>
                </a:solidFill>
              </a:rPr>
              <a:t>Financial Aid Data Warehouse Update</a:t>
            </a:r>
            <a:endParaRPr lang="en-US" dirty="0"/>
          </a:p>
        </p:txBody>
      </p:sp>
      <p:sp>
        <p:nvSpPr>
          <p:cNvPr id="3" name="Content Placeholder 2">
            <a:extLst>
              <a:ext uri="{FF2B5EF4-FFF2-40B4-BE49-F238E27FC236}">
                <a16:creationId xmlns:a16="http://schemas.microsoft.com/office/drawing/2014/main" id="{78949098-7A56-447F-852B-EB9A4CC25163}"/>
              </a:ext>
            </a:extLst>
          </p:cNvPr>
          <p:cNvSpPr txBox="1">
            <a:spLocks/>
          </p:cNvSpPr>
          <p:nvPr/>
        </p:nvSpPr>
        <p:spPr>
          <a:xfrm>
            <a:off x="1273097" y="1923317"/>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
                <a:srgbClr val="99CB38"/>
              </a:buClr>
              <a:defRPr/>
            </a:pPr>
            <a:r>
              <a:rPr lang="en-US" sz="2800" dirty="0">
                <a:solidFill>
                  <a:prstClr val="black">
                    <a:lumMod val="75000"/>
                    <a:lumOff val="25000"/>
                  </a:prstClr>
                </a:solidFill>
              </a:rPr>
              <a:t>FA Data Warehouse Working Group still meeting regularly</a:t>
            </a:r>
          </a:p>
          <a:p>
            <a:pPr>
              <a:buClr>
                <a:srgbClr val="99CB38"/>
              </a:buClr>
              <a:defRPr/>
            </a:pPr>
            <a:r>
              <a:rPr lang="en-US" sz="2800" dirty="0">
                <a:solidFill>
                  <a:prstClr val="black">
                    <a:lumMod val="75000"/>
                    <a:lumOff val="25000"/>
                  </a:prstClr>
                </a:solidFill>
              </a:rPr>
              <a:t>Finalizing table structure for data warehouse:</a:t>
            </a:r>
          </a:p>
          <a:p>
            <a:pPr lvl="1">
              <a:buClr>
                <a:srgbClr val="99CB38"/>
              </a:buClr>
              <a:defRPr/>
            </a:pPr>
            <a:endParaRPr lang="en-US" sz="2800" dirty="0">
              <a:solidFill>
                <a:prstClr val="black">
                  <a:lumMod val="75000"/>
                  <a:lumOff val="25000"/>
                </a:prstClr>
              </a:solidFill>
            </a:endParaRPr>
          </a:p>
          <a:p>
            <a:pPr lvl="1">
              <a:buClr>
                <a:srgbClr val="99CB38"/>
              </a:buClr>
              <a:buFont typeface="Wingdings" panose="05000000000000000000" pitchFamily="2" charset="2"/>
              <a:buChar char="§"/>
              <a:defRPr/>
            </a:pPr>
            <a:r>
              <a:rPr lang="en-US" sz="2800" dirty="0">
                <a:solidFill>
                  <a:prstClr val="black">
                    <a:lumMod val="75000"/>
                    <a:lumOff val="25000"/>
                  </a:prstClr>
                </a:solidFill>
                <a:latin typeface="Calibri" panose="020F0502020204030204"/>
              </a:rPr>
              <a:t>Awards table</a:t>
            </a:r>
          </a:p>
          <a:p>
            <a:pPr lvl="1">
              <a:buClr>
                <a:srgbClr val="99CB38"/>
              </a:buClr>
              <a:buFont typeface="Wingdings" panose="05000000000000000000" pitchFamily="2" charset="2"/>
              <a:buChar char="§"/>
              <a:defRPr/>
            </a:pPr>
            <a:r>
              <a:rPr lang="en-US" sz="2800" dirty="0">
                <a:solidFill>
                  <a:prstClr val="black">
                    <a:lumMod val="75000"/>
                    <a:lumOff val="25000"/>
                  </a:prstClr>
                </a:solidFill>
                <a:latin typeface="Calibri" panose="020F0502020204030204"/>
              </a:rPr>
              <a:t>Bio and Group Information</a:t>
            </a:r>
          </a:p>
          <a:p>
            <a:pPr lvl="1">
              <a:buClr>
                <a:srgbClr val="99CB38"/>
              </a:buClr>
              <a:buFont typeface="Wingdings" panose="05000000000000000000" pitchFamily="2" charset="2"/>
              <a:buChar char="§"/>
              <a:defRPr/>
            </a:pPr>
            <a:r>
              <a:rPr lang="en-US" sz="2800" dirty="0">
                <a:solidFill>
                  <a:prstClr val="black">
                    <a:lumMod val="75000"/>
                    <a:lumOff val="25000"/>
                  </a:prstClr>
                </a:solidFill>
                <a:latin typeface="Calibri" panose="020F0502020204030204"/>
              </a:rPr>
              <a:t>Need Information</a:t>
            </a:r>
          </a:p>
          <a:p>
            <a:pPr lvl="1">
              <a:buClr>
                <a:srgbClr val="99CB38"/>
              </a:buClr>
              <a:buFont typeface="Wingdings" panose="05000000000000000000" pitchFamily="2" charset="2"/>
              <a:buChar char="§"/>
              <a:defRPr/>
            </a:pPr>
            <a:r>
              <a:rPr lang="en-US" sz="2800" dirty="0">
                <a:solidFill>
                  <a:prstClr val="black">
                    <a:lumMod val="75000"/>
                    <a:lumOff val="25000"/>
                  </a:prstClr>
                </a:solidFill>
                <a:latin typeface="Calibri" panose="020F0502020204030204"/>
              </a:rPr>
              <a:t>Requirements</a:t>
            </a:r>
          </a:p>
          <a:p>
            <a:pPr lvl="1">
              <a:buClr>
                <a:srgbClr val="99CB38"/>
              </a:buClr>
              <a:buFont typeface="Wingdings" panose="05000000000000000000" pitchFamily="2" charset="2"/>
              <a:buChar char="§"/>
              <a:defRPr/>
            </a:pPr>
            <a:r>
              <a:rPr lang="en-US" sz="2800" dirty="0">
                <a:solidFill>
                  <a:prstClr val="black">
                    <a:lumMod val="75000"/>
                    <a:lumOff val="25000"/>
                  </a:prstClr>
                </a:solidFill>
                <a:latin typeface="Calibri" panose="020F0502020204030204"/>
              </a:rPr>
              <a:t>Cost of Attendance and </a:t>
            </a:r>
            <a:r>
              <a:rPr lang="en-US" sz="2800" dirty="0">
                <a:solidFill>
                  <a:prstClr val="black">
                    <a:lumMod val="75000"/>
                    <a:lumOff val="25000"/>
                  </a:prstClr>
                </a:solidFill>
              </a:rPr>
              <a:t>Budget</a:t>
            </a:r>
            <a:endParaRPr lang="en-US" sz="2800" dirty="0">
              <a:solidFill>
                <a:prstClr val="black">
                  <a:lumMod val="75000"/>
                  <a:lumOff val="25000"/>
                </a:prstClr>
              </a:solidFill>
              <a:latin typeface="Calibri" panose="020F0502020204030204"/>
            </a:endParaRPr>
          </a:p>
          <a:p>
            <a:pPr marL="566928" lvl="3" indent="0">
              <a:buClr>
                <a:srgbClr val="99CB38"/>
              </a:buClr>
              <a:buNone/>
              <a:defRPr/>
            </a:pPr>
            <a:endParaRPr lang="en-US" dirty="0">
              <a:solidFill>
                <a:prstClr val="black">
                  <a:lumMod val="75000"/>
                  <a:lumOff val="25000"/>
                </a:prstClr>
              </a:solidFill>
              <a:latin typeface="Calibri" panose="020F0502020204030204"/>
            </a:endParaRPr>
          </a:p>
          <a:p>
            <a:pPr lvl="2">
              <a:buClr>
                <a:srgbClr val="99CB38"/>
              </a:buClr>
              <a:defRPr/>
            </a:pPr>
            <a:endParaRPr lang="en-US" dirty="0">
              <a:solidFill>
                <a:prstClr val="black">
                  <a:lumMod val="75000"/>
                  <a:lumOff val="25000"/>
                </a:prstClr>
              </a:solidFill>
              <a:latin typeface="Calibri" panose="020F0502020204030204"/>
            </a:endParaRPr>
          </a:p>
          <a:p>
            <a:pPr marL="0" marR="0" lvl="0" indent="0" algn="l" defTabSz="914400" rtl="0" eaLnBrk="1" fontAlgn="auto" latinLnBrk="0" hangingPunct="1">
              <a:lnSpc>
                <a:spcPct val="90000"/>
              </a:lnSpc>
              <a:spcBef>
                <a:spcPts val="1200"/>
              </a:spcBef>
              <a:spcAft>
                <a:spcPts val="200"/>
              </a:spcAft>
              <a:buClr>
                <a:srgbClr val="99CB38"/>
              </a:buClr>
              <a:buSzPct val="100000"/>
              <a:buNone/>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4" name="Footer Placeholder 2">
            <a:extLst>
              <a:ext uri="{FF2B5EF4-FFF2-40B4-BE49-F238E27FC236}">
                <a16:creationId xmlns:a16="http://schemas.microsoft.com/office/drawing/2014/main" id="{120387A7-6CA7-48D5-A1B8-701D0F767E3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Tree>
    <p:extLst>
      <p:ext uri="{BB962C8B-B14F-4D97-AF65-F5344CB8AC3E}">
        <p14:creationId xmlns:p14="http://schemas.microsoft.com/office/powerpoint/2010/main" val="4219598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83FC-690C-4DC3-A90C-CB86DA97AE79}"/>
              </a:ext>
            </a:extLst>
          </p:cNvPr>
          <p:cNvSpPr>
            <a:spLocks noGrp="1"/>
          </p:cNvSpPr>
          <p:nvPr>
            <p:ph type="title"/>
          </p:nvPr>
        </p:nvSpPr>
        <p:spPr/>
        <p:txBody>
          <a:bodyPr/>
          <a:lstStyle/>
          <a:p>
            <a:r>
              <a:rPr lang="en-US" dirty="0">
                <a:solidFill>
                  <a:schemeClr val="tx1"/>
                </a:solidFill>
              </a:rPr>
              <a:t>Financial Aid Data Warehouse Update</a:t>
            </a:r>
            <a:endParaRPr lang="en-US" dirty="0"/>
          </a:p>
        </p:txBody>
      </p:sp>
      <p:sp>
        <p:nvSpPr>
          <p:cNvPr id="3" name="Content Placeholder 2">
            <a:extLst>
              <a:ext uri="{FF2B5EF4-FFF2-40B4-BE49-F238E27FC236}">
                <a16:creationId xmlns:a16="http://schemas.microsoft.com/office/drawing/2014/main" id="{78949098-7A56-447F-852B-EB9A4CC25163}"/>
              </a:ext>
            </a:extLst>
          </p:cNvPr>
          <p:cNvSpPr txBox="1">
            <a:spLocks/>
          </p:cNvSpPr>
          <p:nvPr/>
        </p:nvSpPr>
        <p:spPr>
          <a:xfrm>
            <a:off x="1496122" y="1923317"/>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Clr>
                <a:srgbClr val="99CB38"/>
              </a:buClr>
              <a:buNone/>
              <a:defRPr/>
            </a:pPr>
            <a:r>
              <a:rPr lang="en-US" sz="2800" dirty="0">
                <a:solidFill>
                  <a:prstClr val="black">
                    <a:lumMod val="75000"/>
                    <a:lumOff val="25000"/>
                  </a:prstClr>
                </a:solidFill>
              </a:rPr>
              <a:t>Discussions on:</a:t>
            </a:r>
          </a:p>
          <a:p>
            <a:pPr>
              <a:buClr>
                <a:srgbClr val="99CB38"/>
              </a:buClr>
              <a:buFont typeface="Wingdings" panose="05000000000000000000" pitchFamily="2" charset="2"/>
              <a:buChar char="§"/>
              <a:defRPr/>
            </a:pPr>
            <a:r>
              <a:rPr lang="en-US" sz="3200" dirty="0">
                <a:solidFill>
                  <a:prstClr val="black">
                    <a:lumMod val="75000"/>
                    <a:lumOff val="25000"/>
                  </a:prstClr>
                </a:solidFill>
              </a:rPr>
              <a:t> </a:t>
            </a:r>
            <a:r>
              <a:rPr lang="en-US" sz="2800" dirty="0">
                <a:solidFill>
                  <a:prstClr val="black">
                    <a:lumMod val="75000"/>
                    <a:lumOff val="25000"/>
                  </a:prstClr>
                </a:solidFill>
              </a:rPr>
              <a:t>Testing</a:t>
            </a:r>
          </a:p>
          <a:p>
            <a:pPr>
              <a:buClr>
                <a:srgbClr val="99CB38"/>
              </a:buClr>
              <a:buFont typeface="Wingdings" panose="05000000000000000000" pitchFamily="2" charset="2"/>
              <a:buChar char="§"/>
              <a:defRPr/>
            </a:pPr>
            <a:r>
              <a:rPr lang="en-US" sz="2800" dirty="0">
                <a:solidFill>
                  <a:prstClr val="black">
                    <a:lumMod val="75000"/>
                    <a:lumOff val="25000"/>
                  </a:prstClr>
                </a:solidFill>
              </a:rPr>
              <a:t> Security</a:t>
            </a:r>
          </a:p>
          <a:p>
            <a:pPr>
              <a:buClr>
                <a:srgbClr val="99CB38"/>
              </a:buClr>
              <a:buFont typeface="Wingdings" panose="05000000000000000000" pitchFamily="2" charset="2"/>
              <a:buChar char="§"/>
              <a:defRPr/>
            </a:pPr>
            <a:r>
              <a:rPr lang="en-US" sz="2800" dirty="0">
                <a:solidFill>
                  <a:prstClr val="black">
                    <a:lumMod val="75000"/>
                    <a:lumOff val="25000"/>
                  </a:prstClr>
                </a:solidFill>
              </a:rPr>
              <a:t> Data Warehouse table useability</a:t>
            </a:r>
          </a:p>
          <a:p>
            <a:pPr lvl="1">
              <a:buClr>
                <a:srgbClr val="99CB38"/>
              </a:buClr>
              <a:buFont typeface="Wingdings" panose="05000000000000000000" pitchFamily="2" charset="2"/>
              <a:buChar char="§"/>
              <a:defRPr/>
            </a:pPr>
            <a:r>
              <a:rPr lang="en-US" sz="2800" dirty="0">
                <a:solidFill>
                  <a:prstClr val="black">
                    <a:lumMod val="75000"/>
                    <a:lumOff val="25000"/>
                  </a:prstClr>
                </a:solidFill>
              </a:rPr>
              <a:t>Institutional Methodology vs Federal Methodology</a:t>
            </a:r>
          </a:p>
          <a:p>
            <a:pPr marL="0" marR="0" lvl="0" indent="0" algn="l" defTabSz="914400" rtl="0" eaLnBrk="1" fontAlgn="auto" latinLnBrk="0" hangingPunct="1">
              <a:lnSpc>
                <a:spcPct val="90000"/>
              </a:lnSpc>
              <a:spcBef>
                <a:spcPts val="1200"/>
              </a:spcBef>
              <a:spcAft>
                <a:spcPts val="200"/>
              </a:spcAft>
              <a:buClr>
                <a:srgbClr val="99CB38"/>
              </a:buClr>
              <a:buSzPct val="100000"/>
              <a:buNone/>
              <a:tabLst/>
              <a:defRPr/>
            </a:pPr>
            <a:endParaRPr kumimoji="0" lang="en-US" sz="3200" b="0" i="0" u="none" strike="noStrike" kern="1200" cap="none" spc="0" normalizeH="0" baseline="0" noProof="0" dirty="0">
              <a:ln>
                <a:noFill/>
              </a:ln>
              <a:solidFill>
                <a:prstClr val="black">
                  <a:lumMod val="75000"/>
                  <a:lumOff val="25000"/>
                </a:prstClr>
              </a:solidFill>
              <a:effectLst/>
              <a:uLnTx/>
              <a:uFillTx/>
              <a:ea typeface="+mn-ea"/>
              <a:cs typeface="+mn-cs"/>
            </a:endParaRP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4" name="Footer Placeholder 2">
            <a:extLst>
              <a:ext uri="{FF2B5EF4-FFF2-40B4-BE49-F238E27FC236}">
                <a16:creationId xmlns:a16="http://schemas.microsoft.com/office/drawing/2014/main" id="{4C6E0B14-C457-4958-8827-51106E0D083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Tree>
    <p:extLst>
      <p:ext uri="{BB962C8B-B14F-4D97-AF65-F5344CB8AC3E}">
        <p14:creationId xmlns:p14="http://schemas.microsoft.com/office/powerpoint/2010/main" val="2075947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83FC-690C-4DC3-A90C-CB86DA97AE79}"/>
              </a:ext>
            </a:extLst>
          </p:cNvPr>
          <p:cNvSpPr>
            <a:spLocks noGrp="1"/>
          </p:cNvSpPr>
          <p:nvPr>
            <p:ph type="title"/>
          </p:nvPr>
        </p:nvSpPr>
        <p:spPr/>
        <p:txBody>
          <a:bodyPr/>
          <a:lstStyle/>
          <a:p>
            <a:r>
              <a:rPr lang="en-US" dirty="0">
                <a:solidFill>
                  <a:schemeClr val="tx1"/>
                </a:solidFill>
              </a:rPr>
              <a:t>Financial Aid Data Warehouse Update</a:t>
            </a:r>
            <a:endParaRPr lang="en-US" dirty="0"/>
          </a:p>
        </p:txBody>
      </p:sp>
      <p:sp>
        <p:nvSpPr>
          <p:cNvPr id="3" name="Content Placeholder 2">
            <a:extLst>
              <a:ext uri="{FF2B5EF4-FFF2-40B4-BE49-F238E27FC236}">
                <a16:creationId xmlns:a16="http://schemas.microsoft.com/office/drawing/2014/main" id="{78949098-7A56-447F-852B-EB9A4CC25163}"/>
              </a:ext>
            </a:extLst>
          </p:cNvPr>
          <p:cNvSpPr txBox="1">
            <a:spLocks/>
          </p:cNvSpPr>
          <p:nvPr/>
        </p:nvSpPr>
        <p:spPr>
          <a:xfrm>
            <a:off x="1393902" y="1825625"/>
            <a:ext cx="9959898"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
                <a:srgbClr val="99CB38"/>
              </a:buClr>
              <a:defRPr/>
            </a:pPr>
            <a:r>
              <a:rPr lang="en-US" sz="2800" dirty="0">
                <a:solidFill>
                  <a:prstClr val="black">
                    <a:lumMod val="75000"/>
                    <a:lumOff val="25000"/>
                  </a:prstClr>
                </a:solidFill>
                <a:latin typeface="Calibri" panose="020F0502020204030204"/>
              </a:rPr>
              <a:t>We are looking to deliver the following:</a:t>
            </a:r>
          </a:p>
          <a:p>
            <a:pPr>
              <a:buClr>
                <a:srgbClr val="99CB38"/>
              </a:buClr>
              <a:defRPr/>
            </a:pPr>
            <a:endParaRPr lang="en-US" sz="2800" dirty="0">
              <a:solidFill>
                <a:prstClr val="black">
                  <a:lumMod val="75000"/>
                  <a:lumOff val="25000"/>
                </a:prstClr>
              </a:solidFill>
              <a:latin typeface="Calibri" panose="020F0502020204030204"/>
            </a:endParaRPr>
          </a:p>
          <a:p>
            <a:pPr lvl="1">
              <a:buClr>
                <a:srgbClr val="99CB38"/>
              </a:buClr>
              <a:defRPr/>
            </a:pPr>
            <a:r>
              <a:rPr lang="en-US" sz="2800" dirty="0">
                <a:solidFill>
                  <a:prstClr val="black">
                    <a:lumMod val="75000"/>
                    <a:lumOff val="25000"/>
                  </a:prstClr>
                </a:solidFill>
                <a:latin typeface="Calibri" panose="020F0502020204030204"/>
              </a:rPr>
              <a:t>New Tables that are easy to work and join together</a:t>
            </a:r>
          </a:p>
          <a:p>
            <a:pPr lvl="1">
              <a:buClr>
                <a:srgbClr val="99CB38"/>
              </a:buClr>
              <a:defRPr/>
            </a:pPr>
            <a:endParaRPr lang="en-US" sz="2800" dirty="0">
              <a:solidFill>
                <a:prstClr val="black">
                  <a:lumMod val="75000"/>
                  <a:lumOff val="25000"/>
                </a:prstClr>
              </a:solidFill>
              <a:latin typeface="Calibri" panose="020F0502020204030204"/>
            </a:endParaRPr>
          </a:p>
          <a:p>
            <a:pPr lvl="1">
              <a:buClr>
                <a:srgbClr val="99CB38"/>
              </a:buClr>
              <a:defRPr/>
            </a:pPr>
            <a:r>
              <a:rPr lang="en-US" sz="2800" dirty="0">
                <a:solidFill>
                  <a:prstClr val="black">
                    <a:lumMod val="75000"/>
                    <a:lumOff val="25000"/>
                  </a:prstClr>
                </a:solidFill>
                <a:latin typeface="Calibri" panose="020F0502020204030204"/>
              </a:rPr>
              <a:t>Documentation to explain fields and map current FA Data Warehouse fields to new fields</a:t>
            </a:r>
          </a:p>
          <a:p>
            <a:pPr lvl="1">
              <a:buClr>
                <a:srgbClr val="99CB38"/>
              </a:buClr>
              <a:defRPr/>
            </a:pPr>
            <a:endParaRPr lang="en-US" sz="2800" dirty="0">
              <a:solidFill>
                <a:prstClr val="black">
                  <a:lumMod val="75000"/>
                  <a:lumOff val="25000"/>
                </a:prstClr>
              </a:solidFill>
              <a:latin typeface="Calibri" panose="020F0502020204030204"/>
            </a:endParaRPr>
          </a:p>
          <a:p>
            <a:pPr lvl="1">
              <a:buClr>
                <a:srgbClr val="99CB38"/>
              </a:buClr>
              <a:defRPr/>
            </a:pPr>
            <a:r>
              <a:rPr lang="en-US" sz="2800" dirty="0">
                <a:solidFill>
                  <a:prstClr val="black">
                    <a:lumMod val="75000"/>
                    <a:lumOff val="25000"/>
                  </a:prstClr>
                </a:solidFill>
                <a:latin typeface="Calibri" panose="020F0502020204030204"/>
              </a:rPr>
              <a:t>New Business Objects Universe</a:t>
            </a:r>
          </a:p>
          <a:p>
            <a:pPr marL="0" marR="0" lvl="0" indent="0" algn="l" defTabSz="914400" rtl="0" eaLnBrk="1" fontAlgn="auto" latinLnBrk="0" hangingPunct="1">
              <a:lnSpc>
                <a:spcPct val="90000"/>
              </a:lnSpc>
              <a:spcBef>
                <a:spcPts val="1200"/>
              </a:spcBef>
              <a:spcAft>
                <a:spcPts val="200"/>
              </a:spcAft>
              <a:buClr>
                <a:srgbClr val="99CB38"/>
              </a:buClr>
              <a:buSzPct val="100000"/>
              <a:buNone/>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4" name="Footer Placeholder 2">
            <a:extLst>
              <a:ext uri="{FF2B5EF4-FFF2-40B4-BE49-F238E27FC236}">
                <a16:creationId xmlns:a16="http://schemas.microsoft.com/office/drawing/2014/main" id="{CE567A49-D4E8-4CF9-8224-03B59ED1447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Tree>
    <p:extLst>
      <p:ext uri="{BB962C8B-B14F-4D97-AF65-F5344CB8AC3E}">
        <p14:creationId xmlns:p14="http://schemas.microsoft.com/office/powerpoint/2010/main" val="1205758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83FC-690C-4DC3-A90C-CB86DA97AE79}"/>
              </a:ext>
            </a:extLst>
          </p:cNvPr>
          <p:cNvSpPr>
            <a:spLocks noGrp="1"/>
          </p:cNvSpPr>
          <p:nvPr>
            <p:ph type="title"/>
          </p:nvPr>
        </p:nvSpPr>
        <p:spPr/>
        <p:txBody>
          <a:bodyPr/>
          <a:lstStyle/>
          <a:p>
            <a:r>
              <a:rPr lang="en-US" dirty="0">
                <a:solidFill>
                  <a:schemeClr val="tx1"/>
                </a:solidFill>
              </a:rPr>
              <a:t>Financial Aid Data Warehouse Update</a:t>
            </a:r>
            <a:endParaRPr lang="en-US" dirty="0"/>
          </a:p>
        </p:txBody>
      </p:sp>
      <p:sp>
        <p:nvSpPr>
          <p:cNvPr id="3" name="Content Placeholder 2">
            <a:extLst>
              <a:ext uri="{FF2B5EF4-FFF2-40B4-BE49-F238E27FC236}">
                <a16:creationId xmlns:a16="http://schemas.microsoft.com/office/drawing/2014/main" id="{78949098-7A56-447F-852B-EB9A4CC25163}"/>
              </a:ext>
            </a:extLst>
          </p:cNvPr>
          <p:cNvSpPr txBox="1">
            <a:spLocks/>
          </p:cNvSpPr>
          <p:nvPr/>
        </p:nvSpPr>
        <p:spPr>
          <a:xfrm>
            <a:off x="1295398" y="1825625"/>
            <a:ext cx="10058401"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
                <a:srgbClr val="99CB38"/>
              </a:buClr>
              <a:defRPr/>
            </a:pPr>
            <a:r>
              <a:rPr lang="en-US" sz="2800" dirty="0">
                <a:solidFill>
                  <a:prstClr val="black">
                    <a:lumMod val="75000"/>
                    <a:lumOff val="25000"/>
                  </a:prstClr>
                </a:solidFill>
              </a:rPr>
              <a:t>Timeline:</a:t>
            </a:r>
          </a:p>
          <a:p>
            <a:pPr>
              <a:buClr>
                <a:srgbClr val="99CB38"/>
              </a:buClr>
              <a:defRPr/>
            </a:pPr>
            <a:r>
              <a:rPr lang="en-US" sz="2800" dirty="0">
                <a:solidFill>
                  <a:prstClr val="black">
                    <a:lumMod val="75000"/>
                    <a:lumOff val="25000"/>
                  </a:prstClr>
                </a:solidFill>
              </a:rPr>
              <a:t>June/July </a:t>
            </a:r>
          </a:p>
          <a:p>
            <a:pPr lvl="1">
              <a:buClr>
                <a:srgbClr val="99CB38"/>
              </a:buClr>
              <a:defRPr/>
            </a:pPr>
            <a:r>
              <a:rPr lang="en-US" sz="2800" dirty="0">
                <a:solidFill>
                  <a:prstClr val="black">
                    <a:lumMod val="75000"/>
                    <a:lumOff val="25000"/>
                  </a:prstClr>
                </a:solidFill>
              </a:rPr>
              <a:t>finalize data tables, views</a:t>
            </a:r>
          </a:p>
          <a:p>
            <a:pPr lvl="1">
              <a:buClr>
                <a:srgbClr val="99CB38"/>
              </a:buClr>
              <a:defRPr/>
            </a:pPr>
            <a:r>
              <a:rPr lang="en-US" sz="2800" dirty="0">
                <a:solidFill>
                  <a:prstClr val="black">
                    <a:lumMod val="75000"/>
                    <a:lumOff val="25000"/>
                  </a:prstClr>
                </a:solidFill>
              </a:rPr>
              <a:t>documentation</a:t>
            </a:r>
          </a:p>
          <a:p>
            <a:pPr lvl="1">
              <a:buClr>
                <a:srgbClr val="99CB38"/>
              </a:buClr>
              <a:defRPr/>
            </a:pPr>
            <a:r>
              <a:rPr lang="en-US" sz="2800" dirty="0">
                <a:solidFill>
                  <a:prstClr val="black">
                    <a:lumMod val="75000"/>
                    <a:lumOff val="25000"/>
                  </a:prstClr>
                </a:solidFill>
              </a:rPr>
              <a:t>testing</a:t>
            </a:r>
          </a:p>
          <a:p>
            <a:pPr>
              <a:buClr>
                <a:srgbClr val="99CB38"/>
              </a:buClr>
              <a:defRPr/>
            </a:pPr>
            <a:r>
              <a:rPr lang="en-US" sz="2800" dirty="0">
                <a:solidFill>
                  <a:prstClr val="black">
                    <a:lumMod val="75000"/>
                    <a:lumOff val="25000"/>
                  </a:prstClr>
                </a:solidFill>
              </a:rPr>
              <a:t>August – R1</a:t>
            </a:r>
          </a:p>
          <a:p>
            <a:pPr>
              <a:buClr>
                <a:srgbClr val="99CB38"/>
              </a:buClr>
              <a:defRPr/>
            </a:pPr>
            <a:r>
              <a:rPr lang="en-US" sz="2800" dirty="0">
                <a:solidFill>
                  <a:prstClr val="black">
                    <a:lumMod val="75000"/>
                    <a:lumOff val="25000"/>
                  </a:prstClr>
                </a:solidFill>
              </a:rPr>
              <a:t>Fall – Applicant information for Fall 2022</a:t>
            </a:r>
          </a:p>
          <a:p>
            <a:pPr marL="566928" lvl="3" indent="0">
              <a:buClr>
                <a:srgbClr val="99CB38"/>
              </a:buClr>
              <a:buNone/>
              <a:defRPr/>
            </a:pPr>
            <a:endParaRPr lang="en-US" dirty="0">
              <a:solidFill>
                <a:prstClr val="black">
                  <a:lumMod val="75000"/>
                  <a:lumOff val="25000"/>
                </a:prstClr>
              </a:solidFill>
              <a:latin typeface="Calibri" panose="020F0502020204030204"/>
            </a:endParaRPr>
          </a:p>
          <a:p>
            <a:pPr lvl="2">
              <a:buClr>
                <a:srgbClr val="99CB38"/>
              </a:buClr>
              <a:defRPr/>
            </a:pPr>
            <a:endParaRPr lang="en-US" dirty="0">
              <a:solidFill>
                <a:prstClr val="black">
                  <a:lumMod val="75000"/>
                  <a:lumOff val="25000"/>
                </a:prstClr>
              </a:solidFill>
              <a:latin typeface="Calibri" panose="020F0502020204030204"/>
            </a:endParaRPr>
          </a:p>
          <a:p>
            <a:pPr marL="0" marR="0" lvl="0" indent="0" algn="l" defTabSz="914400" rtl="0" eaLnBrk="1" fontAlgn="auto" latinLnBrk="0" hangingPunct="1">
              <a:lnSpc>
                <a:spcPct val="90000"/>
              </a:lnSpc>
              <a:spcBef>
                <a:spcPts val="1200"/>
              </a:spcBef>
              <a:spcAft>
                <a:spcPts val="200"/>
              </a:spcAft>
              <a:buClr>
                <a:srgbClr val="99CB38"/>
              </a:buClr>
              <a:buSzPct val="100000"/>
              <a:buNone/>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4" name="Footer Placeholder 2">
            <a:extLst>
              <a:ext uri="{FF2B5EF4-FFF2-40B4-BE49-F238E27FC236}">
                <a16:creationId xmlns:a16="http://schemas.microsoft.com/office/drawing/2014/main" id="{F5821DFD-8F47-419E-B36E-1B9A4A22F639}"/>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Tree>
    <p:extLst>
      <p:ext uri="{BB962C8B-B14F-4D97-AF65-F5344CB8AC3E}">
        <p14:creationId xmlns:p14="http://schemas.microsoft.com/office/powerpoint/2010/main" val="533158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Questions/comments</a:t>
            </a:r>
            <a:endPar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Feedback/ Suggestions for future meetings?</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Tree>
    <p:extLst>
      <p:ext uri="{BB962C8B-B14F-4D97-AF65-F5344CB8AC3E}">
        <p14:creationId xmlns:p14="http://schemas.microsoft.com/office/powerpoint/2010/main" val="339026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June 17, 2021</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Tree>
    <p:extLst>
      <p:ext uri="{BB962C8B-B14F-4D97-AF65-F5344CB8AC3E}">
        <p14:creationId xmlns:p14="http://schemas.microsoft.com/office/powerpoint/2010/main" val="1101811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5047536"/>
          </a:xfrm>
          <a:prstGeom prst="rect">
            <a:avLst/>
          </a:prstGeom>
        </p:spPr>
        <p:txBody>
          <a:bodyPr wrap="square">
            <a:spAutoFit/>
          </a:bodyPr>
          <a:lstStyle/>
          <a:p>
            <a:pPr marL="457200" indent="-457200" defTabSz="457200" fontAlgn="base">
              <a:buFont typeface="Arial" panose="020B0604020202020204" pitchFamily="34" charset="0"/>
              <a:buChar char="•"/>
            </a:pPr>
            <a:r>
              <a:rPr lang="en-US" sz="3200" dirty="0">
                <a:solidFill>
                  <a:srgbClr val="000000"/>
                </a:solidFill>
              </a:rPr>
              <a:t>Also-Offered-As Course &amp; Banner Defined Cross List Sections </a:t>
            </a:r>
          </a:p>
          <a:p>
            <a:pPr marL="457200" indent="-457200" defTabSz="457200" fontAlgn="base">
              <a:buFont typeface="Arial" panose="020B0604020202020204" pitchFamily="34" charset="0"/>
              <a:buChar char="•"/>
            </a:pPr>
            <a:endParaRPr lang="en-US" sz="3200" dirty="0">
              <a:solidFill>
                <a:srgbClr val="000000"/>
              </a:solidFill>
            </a:endParaRPr>
          </a:p>
          <a:p>
            <a:pPr marL="457200" lvl="0" indent="-457200" defTabSz="457200" fontAlgn="base">
              <a:buFont typeface="Arial" panose="020B0604020202020204" pitchFamily="34" charset="0"/>
              <a:buChar char="•"/>
            </a:pPr>
            <a:r>
              <a:rPr lang="en-US" sz="3200" dirty="0">
                <a:solidFill>
                  <a:srgbClr val="000000"/>
                </a:solidFill>
              </a:rPr>
              <a:t>Course &amp; Course Sections Timeline  </a:t>
            </a:r>
          </a:p>
          <a:p>
            <a:pPr lvl="0" defTabSz="457200" fontAlgn="base"/>
            <a:endParaRPr lang="en-US" sz="2000" dirty="0"/>
          </a:p>
          <a:p>
            <a:pPr marL="457200" lvl="0" indent="-457200" defTabSz="457200" fontAlgn="base">
              <a:buFont typeface="Arial" panose="020B0604020202020204" pitchFamily="34" charset="0"/>
              <a:buChar char="•"/>
            </a:pPr>
            <a:r>
              <a:rPr lang="en-US" sz="3200" dirty="0">
                <a:solidFill>
                  <a:srgbClr val="000000"/>
                </a:solidFill>
              </a:rPr>
              <a:t>Pennant Student Records data collection	 </a:t>
            </a:r>
          </a:p>
          <a:p>
            <a:pPr lvl="0" defTabSz="457200" fontAlgn="base"/>
            <a:r>
              <a:rPr lang="en-US" sz="3200" dirty="0">
                <a:solidFill>
                  <a:srgbClr val="000000"/>
                </a:solidFill>
              </a:rPr>
              <a:t> </a:t>
            </a:r>
          </a:p>
          <a:p>
            <a:pPr marL="457200" lvl="0" indent="-457200" defTabSz="457200" fontAlgn="base">
              <a:buFont typeface="Arial" panose="020B0604020202020204" pitchFamily="34" charset="0"/>
              <a:buChar char="•"/>
            </a:pPr>
            <a:r>
              <a:rPr lang="en-US" sz="3200" dirty="0" err="1">
                <a:solidFill>
                  <a:srgbClr val="000000"/>
                </a:solidFill>
              </a:rPr>
              <a:t>Crse_Ref_Num</a:t>
            </a:r>
            <a:r>
              <a:rPr lang="en-US" sz="3200" dirty="0">
                <a:solidFill>
                  <a:srgbClr val="000000"/>
                </a:solidFill>
              </a:rPr>
              <a:t> (CRN) vs </a:t>
            </a:r>
            <a:r>
              <a:rPr lang="en-US" sz="3200" dirty="0" err="1">
                <a:solidFill>
                  <a:srgbClr val="000000"/>
                </a:solidFill>
              </a:rPr>
              <a:t>Course_ID</a:t>
            </a:r>
            <a:r>
              <a:rPr lang="en-US" sz="3200" dirty="0">
                <a:solidFill>
                  <a:srgbClr val="000000"/>
                </a:solidFill>
              </a:rPr>
              <a:t> , PIDM vs </a:t>
            </a:r>
            <a:r>
              <a:rPr lang="en-US" sz="3200" dirty="0" err="1">
                <a:solidFill>
                  <a:srgbClr val="000000"/>
                </a:solidFill>
              </a:rPr>
              <a:t>Penn_ID</a:t>
            </a:r>
            <a:endParaRPr lang="en-US" sz="3200" dirty="0">
              <a:solidFill>
                <a:srgbClr val="000000"/>
              </a:solidFill>
            </a:endParaRPr>
          </a:p>
          <a:p>
            <a:pPr marL="457200" lvl="0" indent="-457200" defTabSz="457200" fontAlgn="base">
              <a:buFont typeface="Arial" panose="020B0604020202020204" pitchFamily="34" charset="0"/>
              <a:buChar char="•"/>
            </a:pPr>
            <a:endParaRPr lang="en-US" sz="3200" dirty="0">
              <a:solidFill>
                <a:srgbClr val="000000"/>
              </a:solidFill>
            </a:endParaRPr>
          </a:p>
          <a:p>
            <a:pPr marL="457200" lvl="0" indent="-457200" defTabSz="457200" fontAlgn="base">
              <a:buFont typeface="Arial" panose="020B0604020202020204" pitchFamily="34" charset="0"/>
              <a:buChar char="•"/>
            </a:pPr>
            <a:r>
              <a:rPr lang="en-US" sz="3200" dirty="0">
                <a:solidFill>
                  <a:srgbClr val="000000"/>
                </a:solidFill>
              </a:rPr>
              <a:t>Financial Aid data collection</a:t>
            </a:r>
          </a:p>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Tree>
    <p:extLst>
      <p:ext uri="{BB962C8B-B14F-4D97-AF65-F5344CB8AC3E}">
        <p14:creationId xmlns:p14="http://schemas.microsoft.com/office/powerpoint/2010/main" val="159978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0"/>
                                  </p:iterate>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0"/>
                                  </p:iterate>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0"/>
                                  </p:iterate>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lt">
                                    <p:tmAbs val="0"/>
                                  </p:iterate>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471182" y="352953"/>
            <a:ext cx="11249636" cy="828055"/>
          </a:xfrm>
        </p:spPr>
        <p:txBody>
          <a:bodyPr>
            <a:noAutofit/>
          </a:bodyPr>
          <a:lstStyle/>
          <a:p>
            <a:pPr algn="ctr"/>
            <a:r>
              <a:rPr lang="en-US" sz="3600" b="1" dirty="0">
                <a:solidFill>
                  <a:srgbClr val="000000"/>
                </a:solidFill>
              </a:rPr>
              <a:t>Also-Offered-As Course &amp; Banner Defined Cross List Sections </a:t>
            </a:r>
            <a:endParaRPr lang="en-US" sz="3600" b="1" dirty="0">
              <a:solidFill>
                <a:schemeClr val="tx1"/>
              </a:solidFill>
            </a:endParaRP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927410" y="1571301"/>
            <a:ext cx="10515600" cy="4739268"/>
          </a:xfrm>
          <a:prstGeom prst="rect">
            <a:avLst/>
          </a:prstGeom>
        </p:spPr>
        <p:txBody>
          <a:bodyPr>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1168" lvl="1" indent="0">
              <a:buNone/>
            </a:pPr>
            <a:endParaRPr lang="en-US" sz="2400" dirty="0">
              <a:solidFill>
                <a:schemeClr val="tx1"/>
              </a:solidFill>
            </a:endParaRPr>
          </a:p>
          <a:p>
            <a:pPr lvl="1">
              <a:buFont typeface="Arial" panose="020B0604020202020204" pitchFamily="34" charset="0"/>
              <a:buChar char="•"/>
            </a:pPr>
            <a:r>
              <a:rPr lang="en-US" sz="2000" dirty="0">
                <a:solidFill>
                  <a:schemeClr val="tx1"/>
                </a:solidFill>
              </a:rPr>
              <a:t>The relationship between an also-offered-as/equivalent courses (at the same level) is defined in the </a:t>
            </a:r>
            <a:r>
              <a:rPr lang="en-US" sz="2000" b="1" dirty="0">
                <a:solidFill>
                  <a:schemeClr val="tx1">
                    <a:lumMod val="95000"/>
                    <a:lumOff val="5000"/>
                  </a:schemeClr>
                </a:solidFill>
              </a:rPr>
              <a:t>COURSE</a:t>
            </a:r>
            <a:r>
              <a:rPr lang="en-US" sz="2000" dirty="0">
                <a:solidFill>
                  <a:schemeClr val="tx1"/>
                </a:solidFill>
              </a:rPr>
              <a:t> record.</a:t>
            </a:r>
          </a:p>
          <a:p>
            <a:pPr marL="201168" lvl="1" indent="0">
              <a:buNone/>
            </a:pPr>
            <a:endParaRPr lang="en-US" sz="2000" dirty="0">
              <a:solidFill>
                <a:schemeClr val="tx1"/>
              </a:solidFill>
            </a:endParaRPr>
          </a:p>
          <a:p>
            <a:pPr lvl="1">
              <a:buFont typeface="Arial" panose="020B0604020202020204" pitchFamily="34" charset="0"/>
              <a:buChar char="•"/>
            </a:pPr>
            <a:r>
              <a:rPr lang="en-US" sz="2000" b="1" dirty="0">
                <a:solidFill>
                  <a:schemeClr val="tx1"/>
                </a:solidFill>
              </a:rPr>
              <a:t>CRSE_SECTION </a:t>
            </a:r>
            <a:r>
              <a:rPr lang="en-US" sz="2000" dirty="0">
                <a:solidFill>
                  <a:schemeClr val="tx1"/>
                </a:solidFill>
              </a:rPr>
              <a:t>records always have a corresponding Course record.</a:t>
            </a:r>
          </a:p>
          <a:p>
            <a:pPr lvl="1">
              <a:buFont typeface="Arial" panose="020B0604020202020204" pitchFamily="34" charset="0"/>
              <a:buChar char="•"/>
            </a:pPr>
            <a:endParaRPr lang="en-US" sz="2000" dirty="0">
              <a:solidFill>
                <a:schemeClr val="tx1"/>
              </a:solidFill>
            </a:endParaRPr>
          </a:p>
          <a:p>
            <a:pPr lvl="1">
              <a:buFont typeface="Arial" panose="020B0604020202020204" pitchFamily="34" charset="0"/>
              <a:buChar char="•"/>
            </a:pPr>
            <a:r>
              <a:rPr lang="en-US" sz="2000" dirty="0">
                <a:solidFill>
                  <a:schemeClr val="tx1"/>
                </a:solidFill>
              </a:rPr>
              <a:t>More than one course section(and potential equivalent partners) can meet together (</a:t>
            </a:r>
            <a:r>
              <a:rPr lang="en-US" sz="2000" b="1" dirty="0">
                <a:solidFill>
                  <a:schemeClr val="tx1"/>
                </a:solidFill>
              </a:rPr>
              <a:t>CRSE_SECT_SCHED_WITH</a:t>
            </a:r>
            <a:r>
              <a:rPr lang="en-US" sz="2000" dirty="0">
                <a:solidFill>
                  <a:schemeClr val="tx1"/>
                </a:solidFill>
              </a:rPr>
              <a:t>) at the same time in the same place.</a:t>
            </a:r>
          </a:p>
          <a:p>
            <a:pPr lvl="1">
              <a:buFont typeface="Arial" panose="020B0604020202020204" pitchFamily="34" charset="0"/>
              <a:buChar char="•"/>
            </a:pPr>
            <a:endParaRPr lang="en-US" sz="2000" dirty="0">
              <a:solidFill>
                <a:schemeClr val="tx1"/>
              </a:solidFill>
            </a:endParaRPr>
          </a:p>
          <a:p>
            <a:pPr lvl="1">
              <a:buFont typeface="Arial" panose="020B0604020202020204" pitchFamily="34" charset="0"/>
              <a:buChar char="•"/>
            </a:pPr>
            <a:r>
              <a:rPr lang="en-US" sz="2000" dirty="0">
                <a:solidFill>
                  <a:schemeClr val="tx1"/>
                </a:solidFill>
              </a:rPr>
              <a:t>There will be times where combinations of sections with </a:t>
            </a:r>
            <a:r>
              <a:rPr lang="en-US" sz="2000" b="1" dirty="0">
                <a:solidFill>
                  <a:schemeClr val="tx1"/>
                </a:solidFill>
              </a:rPr>
              <a:t>or without the also-offered-as/equivalent designation</a:t>
            </a:r>
            <a:r>
              <a:rPr lang="en-US" sz="2000" dirty="0">
                <a:solidFill>
                  <a:schemeClr val="tx1"/>
                </a:solidFill>
              </a:rPr>
              <a:t> will meet in the same room, with the same instructor, etc.  The variations and their relationship will be identified with a unique Banner cross-list code. (</a:t>
            </a:r>
            <a:r>
              <a:rPr lang="en-US" sz="2000" b="1" dirty="0">
                <a:solidFill>
                  <a:schemeClr val="tx1"/>
                </a:solidFill>
              </a:rPr>
              <a:t>SCHED_WITH_</a:t>
            </a:r>
            <a:r>
              <a:rPr lang="en-US" sz="2000" b="1">
                <a:solidFill>
                  <a:schemeClr val="tx1"/>
                </a:solidFill>
              </a:rPr>
              <a:t>GROUP)a</a:t>
            </a:r>
            <a:endParaRPr lang="en-US" sz="2000" dirty="0">
              <a:solidFill>
                <a:schemeClr val="tx1"/>
              </a:solidFill>
            </a:endParaRPr>
          </a:p>
          <a:p>
            <a:pPr lvl="1">
              <a:buFont typeface="Arial" panose="020B0604020202020204" pitchFamily="34" charset="0"/>
              <a:buChar char="•"/>
            </a:pPr>
            <a:endParaRPr lang="en-US" sz="2000" dirty="0">
              <a:solidFill>
                <a:schemeClr val="tx1"/>
              </a:solidFill>
            </a:endParaRPr>
          </a:p>
          <a:p>
            <a:pPr lvl="1">
              <a:buFont typeface="Arial" panose="020B0604020202020204" pitchFamily="34" charset="0"/>
              <a:buChar char="•"/>
            </a:pPr>
            <a:r>
              <a:rPr lang="en-US" sz="2000" dirty="0">
                <a:solidFill>
                  <a:schemeClr val="tx1"/>
                </a:solidFill>
              </a:rPr>
              <a:t>The legacy ‘Primary section’ identification is being derived from a set of business rules.</a:t>
            </a:r>
          </a:p>
          <a:p>
            <a:pPr marL="201168" lvl="1" indent="0">
              <a:buNone/>
            </a:pPr>
            <a:endParaRPr lang="en-US" sz="2200" dirty="0">
              <a:solidFill>
                <a:schemeClr val="tx1"/>
              </a:solidFill>
            </a:endParaRP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76097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471182" y="352953"/>
            <a:ext cx="11249636" cy="828055"/>
          </a:xfrm>
        </p:spPr>
        <p:txBody>
          <a:bodyPr>
            <a:noAutofit/>
          </a:bodyPr>
          <a:lstStyle/>
          <a:p>
            <a:pPr algn="ctr"/>
            <a:r>
              <a:rPr lang="en-US" sz="3600" b="1" dirty="0">
                <a:solidFill>
                  <a:srgbClr val="000000"/>
                </a:solidFill>
              </a:rPr>
              <a:t>Banner Cross List Section Hierarchy</a:t>
            </a:r>
            <a:endParaRPr lang="en-US" sz="3600" b="1" dirty="0">
              <a:solidFill>
                <a:schemeClr val="tx1"/>
              </a:solidFill>
            </a:endParaRP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26883" y="1721344"/>
            <a:ext cx="10738233" cy="4739268"/>
          </a:xfrm>
          <a:prstGeom prst="rect">
            <a:avLst/>
          </a:prstGeom>
        </p:spPr>
        <p:txBody>
          <a:bodyPr>
            <a:normAutofit fontScale="92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1168" lvl="1" indent="0">
              <a:buNone/>
            </a:pPr>
            <a:endParaRPr lang="en-US" sz="2400" dirty="0">
              <a:solidFill>
                <a:schemeClr val="tx1"/>
              </a:solidFill>
            </a:endParaRPr>
          </a:p>
          <a:p>
            <a:pPr marL="507492" indent="-342900">
              <a:spcBef>
                <a:spcPts val="0"/>
              </a:spcBef>
              <a:spcAft>
                <a:spcPts val="0"/>
              </a:spcAft>
              <a:buFont typeface="Arial" panose="020B0604020202020204" pitchFamily="34" charset="0"/>
              <a:buChar char="•"/>
            </a:pPr>
            <a:r>
              <a:rPr lang="en-US" sz="2200" dirty="0">
                <a:effectLst/>
                <a:latin typeface="Calibri" panose="020F0502020204030204" pitchFamily="34" charset="0"/>
                <a:ea typeface="Times New Roman" panose="02020603050405020304" pitchFamily="18" charset="0"/>
              </a:rPr>
              <a:t>An Oracle function that will be used any time we need to define a Primary Course Section. </a:t>
            </a:r>
          </a:p>
          <a:p>
            <a:pPr marL="507492" indent="-342900">
              <a:spcBef>
                <a:spcPts val="0"/>
              </a:spcBef>
              <a:spcAft>
                <a:spcPts val="0"/>
              </a:spcAft>
              <a:buFont typeface="Arial" panose="020B0604020202020204" pitchFamily="34" charset="0"/>
              <a:buChar char="•"/>
            </a:pPr>
            <a:endParaRPr lang="en-US" sz="2200" dirty="0">
              <a:latin typeface="Calibri" panose="020F0502020204030204" pitchFamily="34" charset="0"/>
              <a:ea typeface="Times New Roman" panose="02020603050405020304" pitchFamily="18" charset="0"/>
            </a:endParaRPr>
          </a:p>
          <a:p>
            <a:pPr marL="507492" indent="-342900">
              <a:spcBef>
                <a:spcPts val="0"/>
              </a:spcBef>
              <a:spcAft>
                <a:spcPts val="0"/>
              </a:spcAft>
              <a:buFont typeface="Arial" panose="020B0604020202020204" pitchFamily="34" charset="0"/>
              <a:buChar char="•"/>
            </a:pPr>
            <a:r>
              <a:rPr lang="en-US" sz="2200" dirty="0">
                <a:effectLst/>
                <a:latin typeface="Calibri" panose="020F0502020204030204" pitchFamily="34" charset="0"/>
                <a:ea typeface="Times New Roman" panose="02020603050405020304" pitchFamily="18" charset="0"/>
              </a:rPr>
              <a:t>The Data Warehouse will define the “P” on tables containing course section data, including the cross-listed section table: CRSE_SECT_SCHED_WITH</a:t>
            </a:r>
          </a:p>
          <a:p>
            <a:pPr marL="507492" indent="-342900">
              <a:spcBef>
                <a:spcPts val="0"/>
              </a:spcBef>
              <a:spcAft>
                <a:spcPts val="0"/>
              </a:spcAft>
              <a:buFont typeface="Arial" panose="020B0604020202020204" pitchFamily="34" charset="0"/>
              <a:buChar char="•"/>
            </a:pPr>
            <a:endParaRPr lang="en-US" dirty="0">
              <a:effectLst/>
              <a:latin typeface="Calibri" panose="020F0502020204030204" pitchFamily="34" charset="0"/>
              <a:ea typeface="Calibri" panose="020F0502020204030204" pitchFamily="34" charset="0"/>
            </a:endParaRPr>
          </a:p>
          <a:p>
            <a:pPr marL="507492" indent="-342900">
              <a:spcBef>
                <a:spcPts val="0"/>
              </a:spcBef>
              <a:spcAft>
                <a:spcPts val="0"/>
              </a:spcAft>
              <a:buFont typeface="Arial" panose="020B0604020202020204" pitchFamily="34" charset="0"/>
              <a:buChar char="•"/>
            </a:pPr>
            <a:r>
              <a:rPr lang="en-US" sz="2200" dirty="0">
                <a:effectLst/>
                <a:latin typeface="Calibri" panose="020F0502020204030204" pitchFamily="34" charset="0"/>
                <a:ea typeface="Times New Roman" panose="02020603050405020304" pitchFamily="18" charset="0"/>
              </a:rPr>
              <a:t>The Hierarchy is defined as follows:</a:t>
            </a:r>
          </a:p>
          <a:p>
            <a:pPr marL="507492" indent="-342900">
              <a:spcBef>
                <a:spcPts val="0"/>
              </a:spcBef>
              <a:spcAft>
                <a:spcPts val="0"/>
              </a:spcAft>
              <a:buFont typeface="Arial" panose="020B0604020202020204" pitchFamily="34" charset="0"/>
              <a:buChar char="•"/>
            </a:pPr>
            <a:endParaRPr lang="en-US" sz="2200" dirty="0">
              <a:effectLst/>
              <a:latin typeface="Calibri" panose="020F0502020204030204" pitchFamily="34" charset="0"/>
              <a:ea typeface="Calibri" panose="020F0502020204030204" pitchFamily="34" charset="0"/>
            </a:endParaRPr>
          </a:p>
          <a:p>
            <a:pPr marL="1200150" marR="0" lvl="2" indent="-285750">
              <a:spcBef>
                <a:spcPts val="0"/>
              </a:spcBef>
              <a:spcAft>
                <a:spcPts val="0"/>
              </a:spcAft>
              <a:buFont typeface="Courier New" panose="02070309020205020404" pitchFamily="49" charset="0"/>
              <a:buChar char="o"/>
            </a:pPr>
            <a:r>
              <a:rPr lang="en-US" sz="1700" dirty="0">
                <a:effectLst/>
                <a:latin typeface="Calibri" panose="020F0502020204030204" pitchFamily="34" charset="0"/>
                <a:ea typeface="Times New Roman" panose="02020603050405020304" pitchFamily="18" charset="0"/>
              </a:rPr>
              <a:t>If one P and one or more S exist on the COURSE record,</a:t>
            </a:r>
            <a:r>
              <a:rPr lang="en-US" sz="1700" b="1" dirty="0">
                <a:effectLst/>
                <a:latin typeface="Calibri" panose="020F0502020204030204" pitchFamily="34" charset="0"/>
                <a:ea typeface="Times New Roman" panose="02020603050405020304" pitchFamily="18" charset="0"/>
              </a:rPr>
              <a:t> the corresponding section with P is primary</a:t>
            </a:r>
            <a:r>
              <a:rPr lang="en-US" sz="1700" dirty="0">
                <a:effectLst/>
                <a:latin typeface="Calibri" panose="020F0502020204030204" pitchFamily="34" charset="0"/>
                <a:ea typeface="Times New Roman" panose="02020603050405020304" pitchFamily="18" charset="0"/>
              </a:rPr>
              <a:t>.</a:t>
            </a:r>
          </a:p>
          <a:p>
            <a:pPr marL="1200150" marR="0" lvl="2" indent="-285750">
              <a:spcBef>
                <a:spcPts val="0"/>
              </a:spcBef>
              <a:spcAft>
                <a:spcPts val="0"/>
              </a:spcAft>
              <a:buFont typeface="Courier New" panose="02070309020205020404" pitchFamily="49" charset="0"/>
              <a:buChar char="o"/>
            </a:pPr>
            <a:endParaRPr lang="en-US" sz="1700" dirty="0">
              <a:effectLst/>
              <a:latin typeface="Calibri" panose="020F0502020204030204" pitchFamily="34" charset="0"/>
              <a:ea typeface="Calibri" panose="020F0502020204030204" pitchFamily="34" charset="0"/>
            </a:endParaRPr>
          </a:p>
          <a:p>
            <a:pPr marL="1200150" marR="0" lvl="2" indent="-285750">
              <a:spcBef>
                <a:spcPts val="0"/>
              </a:spcBef>
              <a:spcAft>
                <a:spcPts val="0"/>
              </a:spcAft>
              <a:buFont typeface="Courier New" panose="02070309020205020404" pitchFamily="49" charset="0"/>
              <a:buChar char="o"/>
            </a:pPr>
            <a:r>
              <a:rPr lang="en-US" sz="1700" dirty="0">
                <a:effectLst/>
                <a:latin typeface="Calibri" panose="020F0502020204030204" pitchFamily="34" charset="0"/>
                <a:ea typeface="Times New Roman" panose="02020603050405020304" pitchFamily="18" charset="0"/>
              </a:rPr>
              <a:t>If multiple Ps and multiple S exist on the COURSE record, and there is a P/S relationship for each P (P12345, S12345, P23456, S23456)… </a:t>
            </a:r>
            <a:r>
              <a:rPr lang="en-US" sz="1700" b="1" dirty="0">
                <a:effectLst/>
                <a:latin typeface="Calibri" panose="020F0502020204030204" pitchFamily="34" charset="0"/>
                <a:ea typeface="Times New Roman" panose="02020603050405020304" pitchFamily="18" charset="0"/>
              </a:rPr>
              <a:t>the P section with the lowest course number is primary.</a:t>
            </a:r>
          </a:p>
          <a:p>
            <a:pPr marL="1200150" marR="0" lvl="2" indent="-285750">
              <a:spcBef>
                <a:spcPts val="0"/>
              </a:spcBef>
              <a:spcAft>
                <a:spcPts val="0"/>
              </a:spcAft>
              <a:buFont typeface="Courier New" panose="02070309020205020404" pitchFamily="49" charset="0"/>
              <a:buChar char="o"/>
            </a:pPr>
            <a:endParaRPr lang="en-US" sz="1700" b="1" dirty="0">
              <a:effectLst/>
              <a:latin typeface="Calibri" panose="020F0502020204030204" pitchFamily="34" charset="0"/>
              <a:ea typeface="Calibri" panose="020F0502020204030204" pitchFamily="34" charset="0"/>
            </a:endParaRPr>
          </a:p>
          <a:p>
            <a:pPr marL="1200150" marR="0" lvl="2" indent="-285750">
              <a:spcBef>
                <a:spcPts val="0"/>
              </a:spcBef>
              <a:spcAft>
                <a:spcPts val="0"/>
              </a:spcAft>
              <a:buFont typeface="Courier New" panose="02070309020205020404" pitchFamily="49" charset="0"/>
              <a:buChar char="o"/>
            </a:pPr>
            <a:r>
              <a:rPr lang="en-US" sz="1700" dirty="0">
                <a:effectLst/>
                <a:latin typeface="Calibri" panose="020F0502020204030204" pitchFamily="34" charset="0"/>
                <a:ea typeface="Times New Roman" panose="02020603050405020304" pitchFamily="18" charset="0"/>
              </a:rPr>
              <a:t>If multiple Ps and one or more S exist, and one P and one or more S have the same course family identifier (P12345, S 12345, P 23456)... </a:t>
            </a:r>
            <a:r>
              <a:rPr lang="en-US" sz="1700" b="1" dirty="0">
                <a:effectLst/>
                <a:latin typeface="Calibri" panose="020F0502020204030204" pitchFamily="34" charset="0"/>
                <a:ea typeface="Times New Roman" panose="02020603050405020304" pitchFamily="18" charset="0"/>
              </a:rPr>
              <a:t>t</a:t>
            </a:r>
            <a:r>
              <a:rPr lang="en-US" sz="1700" b="1" dirty="0">
                <a:latin typeface="Calibri" panose="020F0502020204030204" pitchFamily="34" charset="0"/>
                <a:ea typeface="Times New Roman" panose="02020603050405020304" pitchFamily="18" charset="0"/>
              </a:rPr>
              <a:t>he P that is part of the course family is primary.</a:t>
            </a:r>
          </a:p>
          <a:p>
            <a:pPr marL="1200150" marR="0" lvl="2" indent="-285750">
              <a:spcBef>
                <a:spcPts val="0"/>
              </a:spcBef>
              <a:spcAft>
                <a:spcPts val="0"/>
              </a:spcAft>
              <a:buFont typeface="Courier New" panose="02070309020205020404" pitchFamily="49" charset="0"/>
              <a:buChar char="o"/>
            </a:pPr>
            <a:endParaRPr lang="en-US" sz="1700" b="1" dirty="0">
              <a:effectLst/>
              <a:latin typeface="Calibri" panose="020F0502020204030204" pitchFamily="34" charset="0"/>
              <a:ea typeface="Calibri" panose="020F0502020204030204" pitchFamily="34" charset="0"/>
            </a:endParaRPr>
          </a:p>
          <a:p>
            <a:pPr marL="1200150" marR="0" lvl="2" indent="-285750">
              <a:spcBef>
                <a:spcPts val="0"/>
              </a:spcBef>
              <a:spcAft>
                <a:spcPts val="0"/>
              </a:spcAft>
              <a:buFont typeface="Courier New" panose="02070309020205020404" pitchFamily="49" charset="0"/>
              <a:buChar char="o"/>
            </a:pPr>
            <a:r>
              <a:rPr lang="en-US" sz="1700" dirty="0">
                <a:effectLst/>
                <a:latin typeface="Calibri" panose="020F0502020204030204" pitchFamily="34" charset="0"/>
                <a:ea typeface="Times New Roman" panose="02020603050405020304" pitchFamily="18" charset="0"/>
              </a:rPr>
              <a:t>If none of the above is true, the primary will be determined by the </a:t>
            </a:r>
            <a:r>
              <a:rPr lang="en-US" sz="1700" b="1" dirty="0">
                <a:latin typeface="Calibri" panose="020F0502020204030204" pitchFamily="34" charset="0"/>
                <a:ea typeface="Times New Roman" panose="02020603050405020304" pitchFamily="18" charset="0"/>
              </a:rPr>
              <a:t>course section with the lowest Course Reference Number (CRN)</a:t>
            </a:r>
          </a:p>
          <a:p>
            <a:pPr lvl="1">
              <a:buFont typeface="Arial" panose="020B0604020202020204" pitchFamily="34" charset="0"/>
              <a:buChar char="•"/>
            </a:pPr>
            <a:endParaRPr lang="en-US" sz="2000" dirty="0">
              <a:solidFill>
                <a:schemeClr val="tx1"/>
              </a:solidFill>
            </a:endParaRPr>
          </a:p>
          <a:p>
            <a:pPr lvl="1">
              <a:spcBef>
                <a:spcPts val="0"/>
              </a:spcBef>
              <a:buFont typeface="Arial" panose="020B0604020202020204" pitchFamily="34" charset="0"/>
              <a:buChar char="•"/>
            </a:pPr>
            <a:r>
              <a:rPr lang="en-US" sz="1900" u="sng" dirty="0">
                <a:latin typeface="Calibri" panose="020F0502020204030204" pitchFamily="34" charset="0"/>
              </a:rPr>
              <a:t>Note</a:t>
            </a:r>
            <a:r>
              <a:rPr lang="en-US" sz="1900" dirty="0">
                <a:latin typeface="Calibri" panose="020F0502020204030204" pitchFamily="34" charset="0"/>
              </a:rPr>
              <a:t>: this will all be done automatically for users of the Data Warehouse. This slide is meant to explain how the primary will be determined. </a:t>
            </a:r>
            <a:r>
              <a:rPr lang="en-US" sz="1900" u="sng" dirty="0">
                <a:latin typeface="Calibri" panose="020F0502020204030204" pitchFamily="34" charset="0"/>
              </a:rPr>
              <a:t>You do not need to implement this logic yourself</a:t>
            </a:r>
            <a:endParaRPr lang="en-US" sz="1900" dirty="0"/>
          </a:p>
          <a:p>
            <a:pPr marL="201168" lvl="1" indent="0">
              <a:buNone/>
            </a:pPr>
            <a:endParaRPr lang="en-US" sz="2200" dirty="0">
              <a:solidFill>
                <a:schemeClr val="tx1"/>
              </a:solidFill>
            </a:endParaRP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68855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E7C847E-2D11-4838-B420-371BD49CAFE6}"/>
              </a:ext>
            </a:extLst>
          </p:cNvPr>
          <p:cNvGraphicFramePr>
            <a:graphicFrameLocks noGrp="1"/>
          </p:cNvGraphicFramePr>
          <p:nvPr>
            <p:extLst>
              <p:ext uri="{D42A27DB-BD31-4B8C-83A1-F6EECF244321}">
                <p14:modId xmlns:p14="http://schemas.microsoft.com/office/powerpoint/2010/main" val="824585984"/>
              </p:ext>
            </p:extLst>
          </p:nvPr>
        </p:nvGraphicFramePr>
        <p:xfrm>
          <a:off x="383156" y="359602"/>
          <a:ext cx="11484165" cy="5882172"/>
        </p:xfrm>
        <a:graphic>
          <a:graphicData uri="http://schemas.openxmlformats.org/drawingml/2006/table">
            <a:tbl>
              <a:tblPr/>
              <a:tblGrid>
                <a:gridCol w="908931">
                  <a:extLst>
                    <a:ext uri="{9D8B030D-6E8A-4147-A177-3AD203B41FA5}">
                      <a16:colId xmlns:a16="http://schemas.microsoft.com/office/drawing/2014/main" val="662478762"/>
                    </a:ext>
                  </a:extLst>
                </a:gridCol>
                <a:gridCol w="2749730">
                  <a:extLst>
                    <a:ext uri="{9D8B030D-6E8A-4147-A177-3AD203B41FA5}">
                      <a16:colId xmlns:a16="http://schemas.microsoft.com/office/drawing/2014/main" val="2693178530"/>
                    </a:ext>
                  </a:extLst>
                </a:gridCol>
                <a:gridCol w="5999553">
                  <a:extLst>
                    <a:ext uri="{9D8B030D-6E8A-4147-A177-3AD203B41FA5}">
                      <a16:colId xmlns:a16="http://schemas.microsoft.com/office/drawing/2014/main" val="3300220809"/>
                    </a:ext>
                  </a:extLst>
                </a:gridCol>
                <a:gridCol w="1825951">
                  <a:extLst>
                    <a:ext uri="{9D8B030D-6E8A-4147-A177-3AD203B41FA5}">
                      <a16:colId xmlns:a16="http://schemas.microsoft.com/office/drawing/2014/main" val="1815082466"/>
                    </a:ext>
                  </a:extLst>
                </a:gridCol>
              </a:tblGrid>
              <a:tr h="489827">
                <a:tc rowSpan="3">
                  <a:txBody>
                    <a:bodyPr/>
                    <a:lstStyle/>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endParaRPr lang="en-US" sz="1100" b="1" i="0" u="none" strike="noStrike" dirty="0">
                        <a:solidFill>
                          <a:srgbClr val="FFFFFF"/>
                        </a:solidFill>
                        <a:effectLst/>
                        <a:latin typeface="Calibri" panose="020F0502020204030204" pitchFamily="34" charset="0"/>
                      </a:endParaRPr>
                    </a:p>
                    <a:p>
                      <a:pPr algn="ctr" fontAlgn="ctr">
                        <a:spcBef>
                          <a:spcPts val="0"/>
                        </a:spcBef>
                        <a:spcAft>
                          <a:spcPts val="0"/>
                        </a:spcAft>
                      </a:pPr>
                      <a:r>
                        <a:rPr lang="en-US" sz="1600" b="1" i="0" u="none" strike="noStrike" dirty="0">
                          <a:solidFill>
                            <a:srgbClr val="FFFFFF"/>
                          </a:solidFill>
                          <a:effectLst/>
                          <a:latin typeface="Calibri" panose="020F0502020204030204" pitchFamily="34" charset="0"/>
                        </a:rPr>
                        <a:t>Course</a:t>
                      </a:r>
                      <a:endParaRPr lang="en-US" sz="1400" b="1" i="0" u="none" strike="noStrike" dirty="0">
                        <a:solidFill>
                          <a:srgbClr val="FFFFFF"/>
                        </a:solidFill>
                        <a:effectLst/>
                        <a:latin typeface="Calibri" panose="020F0502020204030204" pitchFamily="34" charset="0"/>
                      </a:endParaRPr>
                    </a:p>
                    <a:p>
                      <a:pPr algn="ctr" fontAlgn="ctr">
                        <a:spcBef>
                          <a:spcPts val="0"/>
                        </a:spcBef>
                        <a:spcAft>
                          <a:spcPts val="0"/>
                        </a:spcAft>
                      </a:pPr>
                      <a:r>
                        <a:rPr lang="en-US" sz="1600" b="1" i="0" u="none" strike="noStrike" dirty="0">
                          <a:solidFill>
                            <a:srgbClr val="FFFFFF"/>
                          </a:solidFill>
                          <a:effectLst/>
                          <a:latin typeface="Calibri" panose="020F0502020204030204" pitchFamily="34" charset="0"/>
                        </a:rPr>
                        <a:t> </a:t>
                      </a:r>
                      <a:br>
                        <a:rPr lang="en-US" sz="1600" b="0" i="0" u="none" strike="noStrike" dirty="0">
                          <a:solidFill>
                            <a:srgbClr val="FFFFFF"/>
                          </a:solidFill>
                          <a:effectLst/>
                          <a:latin typeface="Calibri" panose="020F0502020204030204" pitchFamily="34" charset="0"/>
                        </a:rPr>
                      </a:br>
                      <a:r>
                        <a:rPr lang="en-US" sz="1600" b="0" i="0" u="none" strike="noStrike" dirty="0">
                          <a:solidFill>
                            <a:srgbClr val="FFFFFF"/>
                          </a:solidFill>
                          <a:effectLst/>
                          <a:latin typeface="Calibri" panose="020F0502020204030204" pitchFamily="34" charset="0"/>
                        </a:rPr>
                        <a:t>and</a:t>
                      </a:r>
                    </a:p>
                    <a:p>
                      <a:pPr algn="ctr" fontAlgn="ctr">
                        <a:spcBef>
                          <a:spcPts val="0"/>
                        </a:spcBef>
                        <a:spcAft>
                          <a:spcPts val="0"/>
                        </a:spcAft>
                      </a:pPr>
                      <a:r>
                        <a:rPr lang="en-US" sz="1600" b="0" i="0" u="none" strike="noStrike" dirty="0">
                          <a:solidFill>
                            <a:srgbClr val="FFFFFF"/>
                          </a:solidFill>
                          <a:effectLst/>
                          <a:latin typeface="Calibri" panose="020F0502020204030204" pitchFamily="34" charset="0"/>
                        </a:rPr>
                        <a:t> </a:t>
                      </a:r>
                      <a:br>
                        <a:rPr lang="en-US" sz="1600" b="0" i="0" u="none" strike="noStrike" dirty="0">
                          <a:solidFill>
                            <a:srgbClr val="FFFFFF"/>
                          </a:solidFill>
                          <a:effectLst/>
                          <a:latin typeface="Calibri" panose="020F0502020204030204" pitchFamily="34" charset="0"/>
                        </a:rPr>
                      </a:br>
                      <a:r>
                        <a:rPr lang="en-US" sz="1600" b="1" i="0" u="none" strike="noStrike" dirty="0">
                          <a:solidFill>
                            <a:srgbClr val="FFFFFF"/>
                          </a:solidFill>
                          <a:effectLst/>
                          <a:latin typeface="Calibri" panose="020F0502020204030204" pitchFamily="34" charset="0"/>
                        </a:rPr>
                        <a:t>Course Section</a:t>
                      </a:r>
                    </a:p>
                    <a:p>
                      <a:pPr algn="ctr" fontAlgn="ctr">
                        <a:spcBef>
                          <a:spcPts val="0"/>
                        </a:spcBef>
                        <a:spcAft>
                          <a:spcPts val="0"/>
                        </a:spcAft>
                      </a:pPr>
                      <a:r>
                        <a:rPr lang="en-US" sz="1600" b="1" i="0" u="none" strike="noStrike" dirty="0">
                          <a:solidFill>
                            <a:srgbClr val="FFFFFF"/>
                          </a:solidFill>
                          <a:effectLst/>
                          <a:latin typeface="Calibri" panose="020F0502020204030204" pitchFamily="34" charset="0"/>
                        </a:rPr>
                        <a:t> </a:t>
                      </a:r>
                      <a:br>
                        <a:rPr lang="en-US" sz="1600" b="0" i="0" u="none" strike="noStrike" dirty="0">
                          <a:solidFill>
                            <a:srgbClr val="FFFFFF"/>
                          </a:solidFill>
                          <a:effectLst/>
                          <a:latin typeface="Calibri" panose="020F0502020204030204" pitchFamily="34" charset="0"/>
                        </a:rPr>
                      </a:br>
                      <a:r>
                        <a:rPr lang="en-US" sz="1600" b="0" i="0" u="none" strike="noStrike" dirty="0">
                          <a:solidFill>
                            <a:srgbClr val="FFFFFF"/>
                          </a:solidFill>
                          <a:effectLst/>
                          <a:latin typeface="Calibri" panose="020F0502020204030204" pitchFamily="34" charset="0"/>
                        </a:rPr>
                        <a:t>data</a:t>
                      </a:r>
                      <a:endParaRPr lang="en-US" sz="1600" b="0" i="0" u="none" strike="noStrike" dirty="0">
                        <a:effectLst/>
                        <a:latin typeface="Arial" panose="020B0604020202020204" pitchFamily="34" charset="0"/>
                      </a:endParaRPr>
                    </a:p>
                  </a:txBody>
                  <a:tcPr marL="91809" marR="91809" marT="45905" marB="45905">
                    <a:lnL>
                      <a:noFill/>
                    </a:lnL>
                    <a:lnR>
                      <a:noFill/>
                    </a:lnR>
                    <a:lnT>
                      <a:noFill/>
                    </a:lnT>
                    <a:lnB>
                      <a:noFill/>
                    </a:lnB>
                    <a:solidFill>
                      <a:srgbClr val="203764"/>
                    </a:solidFill>
                  </a:tcPr>
                </a:tc>
                <a:tc>
                  <a:txBody>
                    <a:bodyPr/>
                    <a:lstStyle/>
                    <a:p>
                      <a:pPr algn="ctr" fontAlgn="b">
                        <a:spcBef>
                          <a:spcPts val="0"/>
                        </a:spcBef>
                        <a:spcAft>
                          <a:spcPts val="0"/>
                        </a:spcAft>
                      </a:pPr>
                      <a:r>
                        <a:rPr lang="en-US" sz="1400" b="0" i="0" u="none" strike="noStrike" dirty="0">
                          <a:solidFill>
                            <a:srgbClr val="FFFFFF"/>
                          </a:solidFill>
                          <a:effectLst/>
                          <a:latin typeface="Calibri" panose="020F0502020204030204" pitchFamily="34" charset="0"/>
                        </a:rPr>
                        <a:t>Cutover/Overlap Period</a:t>
                      </a:r>
                      <a:endParaRPr lang="en-US" sz="1400" b="0" i="0" u="none" strike="noStrike" dirty="0">
                        <a:effectLst/>
                        <a:latin typeface="Arial" panose="020B0604020202020204" pitchFamily="34" charset="0"/>
                      </a:endParaRPr>
                    </a:p>
                  </a:txBody>
                  <a:tcPr marL="137160" marR="137160" marT="137160" marB="137160" anchor="b">
                    <a:lnL>
                      <a:noFill/>
                    </a:lnL>
                    <a:lnR>
                      <a:noFill/>
                    </a:lnR>
                    <a:lnT>
                      <a:noFill/>
                    </a:lnT>
                    <a:lnB>
                      <a:noFill/>
                    </a:lnB>
                    <a:solidFill>
                      <a:srgbClr val="203764"/>
                    </a:solidFill>
                  </a:tcPr>
                </a:tc>
                <a:tc>
                  <a:txBody>
                    <a:bodyPr/>
                    <a:lstStyle/>
                    <a:p>
                      <a:pPr algn="ctr" fontAlgn="b">
                        <a:spcBef>
                          <a:spcPts val="0"/>
                        </a:spcBef>
                        <a:spcAft>
                          <a:spcPts val="0"/>
                        </a:spcAft>
                      </a:pPr>
                      <a:r>
                        <a:rPr lang="en-US" sz="1400" b="0" i="0" u="none" strike="noStrike" dirty="0">
                          <a:solidFill>
                            <a:srgbClr val="FFFFFF"/>
                          </a:solidFill>
                          <a:effectLst/>
                          <a:latin typeface="Calibri" panose="020F0502020204030204" pitchFamily="34" charset="0"/>
                        </a:rPr>
                        <a:t>Transition Considerations</a:t>
                      </a:r>
                      <a:br>
                        <a:rPr lang="en-US" sz="1400" b="0" i="0" u="none" strike="noStrike" dirty="0">
                          <a:solidFill>
                            <a:srgbClr val="FFFFFF"/>
                          </a:solidFill>
                          <a:effectLst/>
                          <a:latin typeface="Calibri" panose="020F0502020204030204" pitchFamily="34" charset="0"/>
                        </a:rPr>
                      </a:br>
                      <a:r>
                        <a:rPr lang="en-US" sz="1200" b="0" i="1" u="none" strike="noStrike" dirty="0">
                          <a:solidFill>
                            <a:srgbClr val="FFFFFF"/>
                          </a:solidFill>
                          <a:effectLst/>
                          <a:latin typeface="Calibri" panose="020F0502020204030204" pitchFamily="34" charset="0"/>
                        </a:rPr>
                        <a:t>During Fall 2021 and Spring 2022</a:t>
                      </a:r>
                      <a:endParaRPr lang="en-US" sz="1200" b="0" i="0" u="none" strike="noStrike" dirty="0">
                        <a:effectLst/>
                        <a:latin typeface="Arial" panose="020B0604020202020204" pitchFamily="34" charset="0"/>
                      </a:endParaRPr>
                    </a:p>
                  </a:txBody>
                  <a:tcPr anchor="b">
                    <a:lnL>
                      <a:noFill/>
                    </a:lnL>
                    <a:lnR>
                      <a:noFill/>
                    </a:lnR>
                    <a:lnT>
                      <a:noFill/>
                    </a:lnT>
                    <a:lnB>
                      <a:noFill/>
                    </a:lnB>
                    <a:solidFill>
                      <a:srgbClr val="203764"/>
                    </a:solidFill>
                  </a:tcPr>
                </a:tc>
                <a:tc>
                  <a:txBody>
                    <a:bodyPr/>
                    <a:lstStyle/>
                    <a:p>
                      <a:pPr algn="l" fontAlgn="b">
                        <a:spcBef>
                          <a:spcPts val="0"/>
                        </a:spcBef>
                        <a:spcAft>
                          <a:spcPts val="0"/>
                        </a:spcAft>
                      </a:pPr>
                      <a:r>
                        <a:rPr lang="en-US" sz="1400" b="0" i="0" u="none" strike="noStrike" dirty="0">
                          <a:solidFill>
                            <a:srgbClr val="FFFFFF"/>
                          </a:solidFill>
                          <a:effectLst/>
                          <a:latin typeface="Calibri" panose="020F0502020204030204" pitchFamily="34" charset="0"/>
                        </a:rPr>
                        <a:t>Tables</a:t>
                      </a:r>
                      <a:endParaRPr lang="en-US" sz="1400" b="0" i="0" u="none" strike="noStrike" dirty="0">
                        <a:effectLst/>
                        <a:latin typeface="Arial" panose="020B0604020202020204" pitchFamily="34" charset="0"/>
                      </a:endParaRPr>
                    </a:p>
                  </a:txBody>
                  <a:tcPr anchor="b">
                    <a:lnL>
                      <a:noFill/>
                    </a:lnL>
                    <a:lnR>
                      <a:noFill/>
                    </a:lnR>
                    <a:lnT>
                      <a:noFill/>
                    </a:lnT>
                    <a:lnB>
                      <a:noFill/>
                    </a:lnB>
                    <a:solidFill>
                      <a:srgbClr val="203764"/>
                    </a:solidFill>
                  </a:tcPr>
                </a:tc>
                <a:extLst>
                  <a:ext uri="{0D108BD9-81ED-4DB2-BD59-A6C34878D82A}">
                    <a16:rowId xmlns:a16="http://schemas.microsoft.com/office/drawing/2014/main" val="1318274644"/>
                  </a:ext>
                </a:extLst>
              </a:tr>
              <a:tr h="1906716">
                <a:tc vMerge="1">
                  <a:txBody>
                    <a:bodyPr/>
                    <a:lstStyle/>
                    <a:p>
                      <a:endParaRPr lang="en-US"/>
                    </a:p>
                  </a:txBody>
                  <a:tcPr/>
                </a:tc>
                <a:tc>
                  <a:txBody>
                    <a:bodyPr/>
                    <a:lstStyle/>
                    <a:p>
                      <a:pPr algn="l" fontAlgn="ctr">
                        <a:spcBef>
                          <a:spcPts val="0"/>
                        </a:spcBef>
                        <a:spcAft>
                          <a:spcPts val="0"/>
                        </a:spcAft>
                      </a:pPr>
                      <a:r>
                        <a:rPr lang="en-US" sz="1400" b="0" i="0" u="none" strike="noStrike" dirty="0">
                          <a:solidFill>
                            <a:srgbClr val="000000"/>
                          </a:solidFill>
                          <a:effectLst/>
                          <a:latin typeface="Calibri" panose="020F0502020204030204" pitchFamily="34" charset="0"/>
                        </a:rPr>
                        <a:t>Individuals involved in section maintenance will be entering data in two systems in Fall 2021 and Spring 2022:  SRS and CLSS</a:t>
                      </a:r>
                      <a:endParaRPr lang="en-US" sz="1400" b="0" i="0" u="none" strike="noStrike" dirty="0">
                        <a:effectLst/>
                        <a:latin typeface="Arial" panose="020B0604020202020204" pitchFamily="34" charset="0"/>
                      </a:endParaRPr>
                    </a:p>
                  </a:txBody>
                  <a:tcPr marL="137160" marR="137160" marT="137160" marB="137160" anchor="ctr">
                    <a:lnL>
                      <a:noFill/>
                    </a:lnL>
                    <a:lnR>
                      <a:noFill/>
                    </a:lnR>
                    <a:lnT>
                      <a:noFill/>
                    </a:lnT>
                    <a:lnB>
                      <a:noFill/>
                    </a:lnB>
                  </a:tcPr>
                </a:tc>
                <a:tc>
                  <a:txBody>
                    <a:bodyPr/>
                    <a:lstStyle/>
                    <a:p>
                      <a:pPr algn="l" fontAlgn="b">
                        <a:spcBef>
                          <a:spcPts val="0"/>
                        </a:spcBef>
                        <a:spcAft>
                          <a:spcPts val="0"/>
                        </a:spcAft>
                      </a:pPr>
                      <a:r>
                        <a:rPr lang="en-US" sz="1600" b="1" i="0" u="none" strike="noStrike" dirty="0">
                          <a:solidFill>
                            <a:srgbClr val="000000"/>
                          </a:solidFill>
                          <a:effectLst/>
                          <a:latin typeface="Calibri" panose="020F0502020204030204" pitchFamily="34" charset="0"/>
                        </a:rPr>
                        <a:t>2021/2022 Academic Year</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3-digit courses will be </a:t>
                      </a:r>
                      <a:r>
                        <a:rPr lang="en-US" sz="1600" b="0" i="0" u="none" strike="noStrike">
                          <a:solidFill>
                            <a:srgbClr val="000000"/>
                          </a:solidFill>
                          <a:effectLst/>
                          <a:latin typeface="Calibri" panose="020F0502020204030204" pitchFamily="34" charset="0"/>
                        </a:rPr>
                        <a:t>managed in SRS</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All active Course Inventory and all Course sections for the 2021/2022 academic year will continue to be extracted to the DWADMIN tables, and will be in the STDTCANQ universe</a:t>
                      </a:r>
                      <a:br>
                        <a:rPr lang="en-US" sz="1600" b="0" i="0" u="none" strike="noStrike" dirty="0">
                          <a:solidFill>
                            <a:srgbClr val="000000"/>
                          </a:solidFill>
                          <a:effectLst/>
                          <a:latin typeface="Calibri" panose="020F0502020204030204" pitchFamily="34" charset="0"/>
                        </a:rPr>
                      </a:br>
                      <a:endParaRPr lang="en-US" sz="1600" b="0" i="0" u="none" strike="noStrike" dirty="0">
                        <a:effectLst/>
                        <a:latin typeface="Arial" panose="020B0604020202020204" pitchFamily="34" charset="0"/>
                      </a:endParaRPr>
                    </a:p>
                  </a:txBody>
                  <a:tcPr anchor="b">
                    <a:lnL>
                      <a:noFill/>
                    </a:lnL>
                    <a:lnR>
                      <a:noFill/>
                    </a:lnR>
                    <a:lnT>
                      <a:noFill/>
                    </a:lnT>
                    <a:lnB>
                      <a:noFill/>
                    </a:lnB>
                  </a:tcPr>
                </a:tc>
                <a:tc>
                  <a:txBody>
                    <a:bodyPr/>
                    <a:lstStyle/>
                    <a:p>
                      <a:pPr algn="l" fontAlgn="b">
                        <a:spcBef>
                          <a:spcPts val="0"/>
                        </a:spcBef>
                        <a:spcAft>
                          <a:spcPts val="0"/>
                        </a:spcAft>
                      </a:pPr>
                      <a:r>
                        <a:rPr lang="en-US" sz="800" b="0" i="0" u="none" strike="noStrike" dirty="0">
                          <a:solidFill>
                            <a:srgbClr val="000000"/>
                          </a:solidFill>
                          <a:effectLst/>
                          <a:latin typeface="Calibri" panose="020F0502020204030204" pitchFamily="34" charset="0"/>
                        </a:rPr>
                        <a:t>COURSE_INVENTORY, COURSE_XLIST_INVENTORY, COURSE_INVENTORY_DESC, COURSE_ADMIN_CODE, COURSE_SECTION_REG_CONTROL, COURSE_SECTION)_TUIT_SCHOOL, COURSE_TERMS_OFFERED, COURSE_INV_DESC_TEXT, COURSE_SECTION, COURSE_SECTION_ACTIVITY, COURSE_SECTION_INSTRUCTOR, COURSE_SECTION_STATUS, COURSE_SECTION_TYPE, COURSE_SECTION_TYPE_TERM</a:t>
                      </a:r>
                      <a:endParaRPr lang="en-US" sz="1800" b="0" i="0" u="none" strike="noStrike" dirty="0">
                        <a:effectLst/>
                        <a:latin typeface="Arial" panose="020B0604020202020204" pitchFamily="34" charset="0"/>
                      </a:endParaRPr>
                    </a:p>
                  </a:txBody>
                  <a:tcPr anchor="b">
                    <a:lnL>
                      <a:noFill/>
                    </a:lnL>
                    <a:lnR>
                      <a:noFill/>
                    </a:lnR>
                    <a:lnT>
                      <a:noFill/>
                    </a:lnT>
                    <a:lnB>
                      <a:noFill/>
                    </a:lnB>
                  </a:tcPr>
                </a:tc>
                <a:extLst>
                  <a:ext uri="{0D108BD9-81ED-4DB2-BD59-A6C34878D82A}">
                    <a16:rowId xmlns:a16="http://schemas.microsoft.com/office/drawing/2014/main" val="3959441004"/>
                  </a:ext>
                </a:extLst>
              </a:tr>
              <a:tr h="3485629">
                <a:tc vMerge="1">
                  <a:txBody>
                    <a:bodyPr/>
                    <a:lstStyle/>
                    <a:p>
                      <a:endParaRPr lang="en-US"/>
                    </a:p>
                  </a:txBody>
                  <a:tcPr/>
                </a:tc>
                <a:tc>
                  <a:txBody>
                    <a:bodyPr/>
                    <a:lstStyle/>
                    <a:p>
                      <a:pPr algn="l" fontAlgn="ctr">
                        <a:spcBef>
                          <a:spcPts val="0"/>
                        </a:spcBef>
                        <a:spcAft>
                          <a:spcPts val="0"/>
                        </a:spcAft>
                      </a:pPr>
                      <a:r>
                        <a:rPr lang="en-US" sz="1400" b="0" i="0" u="none" strike="noStrike" dirty="0">
                          <a:solidFill>
                            <a:srgbClr val="000000"/>
                          </a:solidFill>
                          <a:effectLst/>
                          <a:latin typeface="Calibri" panose="020F0502020204030204" pitchFamily="34" charset="0"/>
                        </a:rPr>
                        <a:t>The</a:t>
                      </a:r>
                      <a:r>
                        <a:rPr lang="en-US" sz="1400" b="1" i="0" u="none" strike="noStrike" dirty="0">
                          <a:solidFill>
                            <a:srgbClr val="000000"/>
                          </a:solidFill>
                          <a:effectLst/>
                          <a:latin typeface="Calibri" panose="020F0502020204030204" pitchFamily="34" charset="0"/>
                        </a:rPr>
                        <a:t> Academic Year </a:t>
                      </a:r>
                      <a:r>
                        <a:rPr lang="en-US" sz="1400" b="0" i="0" u="none" strike="noStrike" dirty="0">
                          <a:solidFill>
                            <a:srgbClr val="000000"/>
                          </a:solidFill>
                          <a:effectLst/>
                          <a:latin typeface="Calibri" panose="020F0502020204030204" pitchFamily="34" charset="0"/>
                        </a:rPr>
                        <a:t>will determine the appropriate place to look for the data</a:t>
                      </a:r>
                      <a:endParaRPr lang="en-US" sz="1400" b="0" i="0" u="none" strike="noStrike" dirty="0">
                        <a:effectLst/>
                        <a:latin typeface="Arial" panose="020B0604020202020204" pitchFamily="34" charset="0"/>
                      </a:endParaRPr>
                    </a:p>
                  </a:txBody>
                  <a:tcPr marL="137160" marR="137160" marT="137160" marB="137160" anchor="ctr">
                    <a:lnL>
                      <a:noFill/>
                    </a:lnL>
                    <a:lnR>
                      <a:noFill/>
                    </a:lnR>
                    <a:lnT>
                      <a:noFill/>
                    </a:lnT>
                    <a:lnB>
                      <a:noFill/>
                    </a:lnB>
                  </a:tcPr>
                </a:tc>
                <a:tc>
                  <a:txBody>
                    <a:bodyPr/>
                    <a:lstStyle/>
                    <a:p>
                      <a:pPr algn="l" fontAlgn="b">
                        <a:spcBef>
                          <a:spcPts val="0"/>
                        </a:spcBef>
                        <a:spcAft>
                          <a:spcPts val="0"/>
                        </a:spcAft>
                      </a:pPr>
                      <a:r>
                        <a:rPr lang="en-US" sz="1600" b="1" i="0" u="none" strike="noStrike" dirty="0">
                          <a:solidFill>
                            <a:srgbClr val="000000"/>
                          </a:solidFill>
                          <a:effectLst/>
                          <a:latin typeface="Calibri" panose="020F0502020204030204" pitchFamily="34" charset="0"/>
                        </a:rPr>
                        <a:t>2022/2023 Academic Year</a:t>
                      </a: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4-digit courses will be managed in CLSS.</a:t>
                      </a:r>
                    </a:p>
                    <a:p>
                      <a:pPr algn="l" fontAlgn="b">
                        <a:spcBef>
                          <a:spcPts val="0"/>
                        </a:spcBef>
                        <a:spcAft>
                          <a:spcPts val="0"/>
                        </a:spcAft>
                      </a:pPr>
                      <a:r>
                        <a:rPr lang="en-US" sz="1600" b="0" i="0" u="none" strike="noStrike" dirty="0">
                          <a:solidFill>
                            <a:srgbClr val="000000"/>
                          </a:solidFill>
                          <a:effectLst/>
                          <a:latin typeface="Calibri" panose="020F0502020204030204" pitchFamily="34" charset="0"/>
                        </a:rPr>
                        <a:t>All converted courses will have the 4-digit course numbers.  Course sections built in CLSS will have the 4-digit course numbers. The new records will be in the DWNGSS_PS tables, and will be in the Pennant Student Records universe</a:t>
                      </a:r>
                      <a:br>
                        <a:rPr lang="en-US" sz="1600" b="0" i="0" u="none" strike="noStrike" dirty="0">
                          <a:solidFill>
                            <a:srgbClr val="000000"/>
                          </a:solidFill>
                          <a:effectLst/>
                          <a:latin typeface="Calibri" panose="020F0502020204030204" pitchFamily="34" charset="0"/>
                        </a:rPr>
                      </a:br>
                      <a:br>
                        <a:rPr lang="en-US" sz="1600" b="0" i="0" u="none" strike="noStrike" dirty="0">
                          <a:solidFill>
                            <a:srgbClr val="000000"/>
                          </a:solidFill>
                          <a:effectLst/>
                          <a:latin typeface="Calibri" panose="020F0502020204030204" pitchFamily="34" charset="0"/>
                        </a:rPr>
                      </a:br>
                      <a:r>
                        <a:rPr lang="en-US" sz="1600" b="0" i="0" u="none" strike="noStrike" dirty="0">
                          <a:solidFill>
                            <a:srgbClr val="000000"/>
                          </a:solidFill>
                          <a:effectLst/>
                          <a:latin typeface="Calibri" panose="020F0502020204030204" pitchFamily="34" charset="0"/>
                        </a:rPr>
                        <a:t>Course sections for terms prior to the 2022/2023 Academic Year will not be in Pennant Student Records. Queries for older terms' course section data will need to be done in the legacy data collection.  The students' academic history -- courses that they took prior to 2022/2023 -- will be in Banner and you will see those data in the new ST_ENROLLMENT table.</a:t>
                      </a:r>
                      <a:endParaRPr lang="en-US" sz="1600" b="0" i="0" u="none" strike="noStrike" dirty="0">
                        <a:effectLst/>
                        <a:latin typeface="Arial" panose="020B0604020202020204" pitchFamily="34" charset="0"/>
                      </a:endParaRPr>
                    </a:p>
                  </a:txBody>
                  <a:tcPr anchor="ctr">
                    <a:lnL>
                      <a:noFill/>
                    </a:lnL>
                    <a:lnR>
                      <a:noFill/>
                    </a:lnR>
                    <a:lnT>
                      <a:noFill/>
                    </a:lnT>
                    <a:lnB>
                      <a:noFill/>
                    </a:lnB>
                  </a:tcPr>
                </a:tc>
                <a:tc>
                  <a:txBody>
                    <a:bodyPr/>
                    <a:lstStyle/>
                    <a:p>
                      <a:pPr algn="l" fontAlgn="b">
                        <a:spcBef>
                          <a:spcPts val="0"/>
                        </a:spcBef>
                        <a:spcAft>
                          <a:spcPts val="0"/>
                        </a:spcAft>
                      </a:pPr>
                      <a:r>
                        <a:rPr lang="en-US" sz="800" b="0" i="0" u="none" strike="noStrike" dirty="0">
                          <a:solidFill>
                            <a:srgbClr val="000000"/>
                          </a:solidFill>
                          <a:effectLst/>
                          <a:latin typeface="Calibri" panose="020F0502020204030204" pitchFamily="34" charset="0"/>
                        </a:rPr>
                        <a:t>COURSE, COURSE_XLIST, CRSE_ATTRIBUTE, CRSE_COREQ, CRSE_EQUIV, CRSE_GRADE_MODE, CRSE_LEVEL, CRSE_MUTUAL_EXCL, CRSE_PREREQ, CRSE_SCHED_TYPE, CRSE_RESTRICT_*, CRSE_SECTION, CRSE_SECT_ATTRIBUTE, CRSE_SECT_INSTRUCTOR, CRSE_SECT_MEETING, CRSE_SECT_OVERRIDE, CRSE_SECT_SCHED_WITH, CRSE_SECT_SCHED_WITH_GRP</a:t>
                      </a:r>
                      <a:endParaRPr lang="en-US" sz="1800" b="0" i="0" u="none" strike="noStrike" dirty="0">
                        <a:effectLst/>
                        <a:latin typeface="Arial" panose="020B0604020202020204" pitchFamily="34" charset="0"/>
                      </a:endParaRPr>
                    </a:p>
                  </a:txBody>
                  <a:tcPr anchor="ctr">
                    <a:lnL>
                      <a:noFill/>
                    </a:lnL>
                    <a:lnR>
                      <a:noFill/>
                    </a:lnR>
                    <a:lnT>
                      <a:noFill/>
                    </a:lnT>
                    <a:lnB>
                      <a:noFill/>
                    </a:lnB>
                  </a:tcPr>
                </a:tc>
                <a:extLst>
                  <a:ext uri="{0D108BD9-81ED-4DB2-BD59-A6C34878D82A}">
                    <a16:rowId xmlns:a16="http://schemas.microsoft.com/office/drawing/2014/main" val="1322807137"/>
                  </a:ext>
                </a:extLst>
              </a:tr>
            </a:tbl>
          </a:graphicData>
        </a:graphic>
      </p:graphicFrame>
      <p:sp>
        <p:nvSpPr>
          <p:cNvPr id="7" name="Footer Placeholder 2">
            <a:extLst>
              <a:ext uri="{FF2B5EF4-FFF2-40B4-BE49-F238E27FC236}">
                <a16:creationId xmlns:a16="http://schemas.microsoft.com/office/drawing/2014/main" id="{05547B16-3B88-45E3-A675-84503846975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Tree>
    <p:extLst>
      <p:ext uri="{BB962C8B-B14F-4D97-AF65-F5344CB8AC3E}">
        <p14:creationId xmlns:p14="http://schemas.microsoft.com/office/powerpoint/2010/main" val="1262404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
        <p:nvSpPr>
          <p:cNvPr id="8" name="Title 3">
            <a:extLst>
              <a:ext uri="{FF2B5EF4-FFF2-40B4-BE49-F238E27FC236}">
                <a16:creationId xmlns:a16="http://schemas.microsoft.com/office/drawing/2014/main" id="{0DD5D8F7-F40F-4C66-9EF4-15509573505B}"/>
              </a:ext>
            </a:extLst>
          </p:cNvPr>
          <p:cNvSpPr>
            <a:spLocks noGrp="1"/>
          </p:cNvSpPr>
          <p:nvPr>
            <p:ph type="title"/>
          </p:nvPr>
        </p:nvSpPr>
        <p:spPr>
          <a:xfrm>
            <a:off x="1193180" y="544514"/>
            <a:ext cx="10160620" cy="1049338"/>
          </a:xfrm>
        </p:spPr>
        <p:txBody>
          <a:bodyPr>
            <a:normAutofit/>
          </a:bodyPr>
          <a:lstStyle/>
          <a:p>
            <a:r>
              <a:rPr lang="en-US" sz="4400" b="1" dirty="0">
                <a:solidFill>
                  <a:srgbClr val="000000"/>
                </a:solidFill>
              </a:rPr>
              <a:t>Pennant Student Records data collection</a:t>
            </a:r>
            <a:endParaRPr lang="en-US" sz="4400" b="1" dirty="0">
              <a:solidFill>
                <a:schemeClr val="tx1"/>
              </a:solidFill>
            </a:endParaRPr>
          </a:p>
        </p:txBody>
      </p:sp>
      <p:sp>
        <p:nvSpPr>
          <p:cNvPr id="9" name="Content Placeholder 4">
            <a:extLst>
              <a:ext uri="{FF2B5EF4-FFF2-40B4-BE49-F238E27FC236}">
                <a16:creationId xmlns:a16="http://schemas.microsoft.com/office/drawing/2014/main" id="{63018BDC-4EA8-4C06-9025-95071E66BA60}"/>
              </a:ext>
            </a:extLst>
          </p:cNvPr>
          <p:cNvSpPr txBox="1">
            <a:spLocks/>
          </p:cNvSpPr>
          <p:nvPr/>
        </p:nvSpPr>
        <p:spPr>
          <a:xfrm>
            <a:off x="483220" y="1593852"/>
            <a:ext cx="10515600" cy="4639680"/>
          </a:xfrm>
          <a:prstGeom prst="rect">
            <a:avLst/>
          </a:prstGeom>
        </p:spPr>
        <p:txBody>
          <a:bodyPr>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marL="201168" lvl="1" indent="0">
              <a:buNone/>
            </a:pPr>
            <a:r>
              <a:rPr lang="en-US" sz="2800" dirty="0">
                <a:solidFill>
                  <a:schemeClr val="tx1"/>
                </a:solidFill>
              </a:rPr>
              <a:t>*COURSE_DESC removed, descriptions added to COURSE</a:t>
            </a:r>
          </a:p>
          <a:p>
            <a:pPr marL="201168" lvl="1" indent="0">
              <a:buNone/>
            </a:pPr>
            <a:endParaRPr lang="en-US" sz="2800" dirty="0">
              <a:solidFill>
                <a:schemeClr val="tx1"/>
              </a:solidFill>
            </a:endParaRPr>
          </a:p>
          <a:p>
            <a:pPr lvl="1">
              <a:buFont typeface="Arial" panose="020B0604020202020204" pitchFamily="34" charset="0"/>
              <a:buChar char="•"/>
            </a:pPr>
            <a:r>
              <a:rPr lang="en-US" sz="2800" dirty="0">
                <a:solidFill>
                  <a:schemeClr val="tx1"/>
                </a:solidFill>
              </a:rPr>
              <a:t> Added COURSE_ID column -  concatenates subject area and course number. (list tables and columns)</a:t>
            </a:r>
          </a:p>
          <a:p>
            <a:pPr lvl="1">
              <a:buFont typeface="Arial" panose="020B0604020202020204" pitchFamily="34" charset="0"/>
              <a:buChar char="•"/>
            </a:pPr>
            <a:endParaRPr lang="en-US" sz="2800" dirty="0">
              <a:solidFill>
                <a:schemeClr val="tx1"/>
              </a:solidFill>
            </a:endParaRPr>
          </a:p>
          <a:p>
            <a:pPr lvl="1">
              <a:buFont typeface="Arial" panose="020B0604020202020204" pitchFamily="34" charset="0"/>
              <a:buChar char="•"/>
            </a:pPr>
            <a:r>
              <a:rPr lang="en-US" sz="2900" dirty="0">
                <a:solidFill>
                  <a:schemeClr val="tx1"/>
                </a:solidFill>
              </a:rPr>
              <a:t>Remember that COURSE_ID, along with TERM, is needed to join between the course section and course inventory information.</a:t>
            </a:r>
          </a:p>
          <a:p>
            <a:pPr lvl="1">
              <a:buFont typeface="Arial" panose="020B0604020202020204" pitchFamily="34" charset="0"/>
              <a:buChar char="•"/>
            </a:pPr>
            <a:endParaRPr lang="en-US" sz="2900" dirty="0">
              <a:solidFill>
                <a:schemeClr val="tx1"/>
              </a:solidFill>
            </a:endParaRPr>
          </a:p>
          <a:p>
            <a:pPr lvl="1">
              <a:buFont typeface="Arial" panose="020B0604020202020204" pitchFamily="34" charset="0"/>
              <a:buChar char="•"/>
            </a:pPr>
            <a:r>
              <a:rPr lang="en-US" sz="2900" dirty="0">
                <a:solidFill>
                  <a:schemeClr val="tx1"/>
                </a:solidFill>
              </a:rPr>
              <a:t>Added a number of  “description” columns to many of the tables, to facilitate reporting.</a:t>
            </a:r>
          </a:p>
          <a:p>
            <a:pPr lvl="1">
              <a:buFont typeface="Arial" panose="020B0604020202020204" pitchFamily="34" charset="0"/>
              <a:buChar char="•"/>
            </a:pPr>
            <a:endParaRPr lang="en-US" sz="2000" dirty="0">
              <a:solidFill>
                <a:schemeClr val="tx1"/>
              </a:solidFill>
            </a:endParaRPr>
          </a:p>
          <a:p>
            <a:pPr marL="566928" lvl="3" indent="0">
              <a:buNone/>
            </a:pPr>
            <a:endParaRPr lang="en-US" sz="2000" dirty="0">
              <a:solidFill>
                <a:schemeClr val="tx1"/>
              </a:solidFill>
            </a:endParaRPr>
          </a:p>
        </p:txBody>
      </p:sp>
    </p:spTree>
    <p:extLst>
      <p:ext uri="{BB962C8B-B14F-4D97-AF65-F5344CB8AC3E}">
        <p14:creationId xmlns:p14="http://schemas.microsoft.com/office/powerpoint/2010/main" val="3372511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
        <p:nvSpPr>
          <p:cNvPr id="8" name="Title 3">
            <a:extLst>
              <a:ext uri="{FF2B5EF4-FFF2-40B4-BE49-F238E27FC236}">
                <a16:creationId xmlns:a16="http://schemas.microsoft.com/office/drawing/2014/main" id="{0DD5D8F7-F40F-4C66-9EF4-15509573505B}"/>
              </a:ext>
            </a:extLst>
          </p:cNvPr>
          <p:cNvSpPr>
            <a:spLocks noGrp="1"/>
          </p:cNvSpPr>
          <p:nvPr>
            <p:ph type="title"/>
          </p:nvPr>
        </p:nvSpPr>
        <p:spPr>
          <a:xfrm>
            <a:off x="1193180" y="544514"/>
            <a:ext cx="10160620" cy="1049338"/>
          </a:xfrm>
        </p:spPr>
        <p:txBody>
          <a:bodyPr>
            <a:normAutofit/>
          </a:bodyPr>
          <a:lstStyle/>
          <a:p>
            <a:r>
              <a:rPr lang="en-US" sz="4400" b="1" dirty="0">
                <a:solidFill>
                  <a:srgbClr val="000000"/>
                </a:solidFill>
              </a:rPr>
              <a:t>Pennant Student Records data collection</a:t>
            </a:r>
            <a:endParaRPr lang="en-US" sz="4400" b="1" dirty="0">
              <a:solidFill>
                <a:schemeClr val="tx1"/>
              </a:solidFill>
            </a:endParaRPr>
          </a:p>
        </p:txBody>
      </p:sp>
      <p:sp>
        <p:nvSpPr>
          <p:cNvPr id="9" name="Content Placeholder 4">
            <a:extLst>
              <a:ext uri="{FF2B5EF4-FFF2-40B4-BE49-F238E27FC236}">
                <a16:creationId xmlns:a16="http://schemas.microsoft.com/office/drawing/2014/main" id="{63018BDC-4EA8-4C06-9025-95071E66BA60}"/>
              </a:ext>
            </a:extLst>
          </p:cNvPr>
          <p:cNvSpPr txBox="1">
            <a:spLocks/>
          </p:cNvSpPr>
          <p:nvPr/>
        </p:nvSpPr>
        <p:spPr>
          <a:xfrm>
            <a:off x="73412" y="1706620"/>
            <a:ext cx="11661388" cy="463968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marL="201168" lvl="1" indent="0">
              <a:buNone/>
            </a:pPr>
            <a:r>
              <a:rPr lang="en-US" sz="2800" dirty="0">
                <a:solidFill>
                  <a:schemeClr val="tx1"/>
                </a:solidFill>
              </a:rPr>
              <a:t>Oracle RESERVED Word Cleanup</a:t>
            </a:r>
          </a:p>
          <a:p>
            <a:pPr lvl="1">
              <a:buFont typeface="Arial" panose="020B0604020202020204" pitchFamily="34" charset="0"/>
              <a:buChar char="•"/>
            </a:pPr>
            <a:r>
              <a:rPr lang="en-US" sz="2800" dirty="0">
                <a:solidFill>
                  <a:schemeClr val="tx1"/>
                </a:solidFill>
              </a:rPr>
              <a:t>CRSE_SECT_ATTRIBUTES: ATTRIBUTE is now ATTRIBUTE_CODE.</a:t>
            </a:r>
          </a:p>
          <a:p>
            <a:pPr lvl="1">
              <a:buFont typeface="Arial" panose="020B0604020202020204" pitchFamily="34" charset="0"/>
              <a:buChar char="•"/>
            </a:pPr>
            <a:r>
              <a:rPr lang="en-US" sz="2800" dirty="0">
                <a:solidFill>
                  <a:schemeClr val="tx1"/>
                </a:solidFill>
              </a:rPr>
              <a:t>CRSE_SECT_INSTRUCTOR: CATEGORY was removed.</a:t>
            </a:r>
          </a:p>
          <a:p>
            <a:pPr lvl="1">
              <a:buFont typeface="Arial" panose="020B0604020202020204" pitchFamily="34" charset="0"/>
              <a:buChar char="•"/>
            </a:pPr>
            <a:r>
              <a:rPr lang="en-US" sz="2800" dirty="0">
                <a:solidFill>
                  <a:schemeClr val="tx1"/>
                </a:solidFill>
              </a:rPr>
              <a:t>ST_HOLD: TO_DATE is now END_DATE, FROM_DATE is now START_DATE.</a:t>
            </a:r>
          </a:p>
          <a:p>
            <a:pPr lvl="1">
              <a:buFont typeface="Arial" panose="020B0604020202020204" pitchFamily="34" charset="0"/>
              <a:buChar char="•"/>
            </a:pPr>
            <a:r>
              <a:rPr lang="en-US" sz="2800" dirty="0">
                <a:solidFill>
                  <a:schemeClr val="tx1"/>
                </a:solidFill>
              </a:rPr>
              <a:t>ST_THESIS_DISSERTATION: TYPE is now QUALIFYING_PAPER_TYPE</a:t>
            </a:r>
          </a:p>
          <a:p>
            <a:pPr lvl="1">
              <a:buFont typeface="Arial" panose="020B0604020202020204" pitchFamily="34" charset="0"/>
              <a:buChar char="•"/>
            </a:pPr>
            <a:endParaRPr lang="en-US" sz="2800" dirty="0">
              <a:solidFill>
                <a:schemeClr val="tx1"/>
              </a:solidFill>
            </a:endParaRPr>
          </a:p>
          <a:p>
            <a:pPr lvl="1">
              <a:buFont typeface="Arial" panose="020B0604020202020204" pitchFamily="34" charset="0"/>
              <a:buChar char="•"/>
            </a:pPr>
            <a:r>
              <a:rPr lang="en-US" sz="2800" dirty="0">
                <a:solidFill>
                  <a:schemeClr val="tx1"/>
                </a:solidFill>
              </a:rPr>
              <a:t>DEGREE is now DEGREE_CODE, PROGRAM is now PROGRAM_CODE</a:t>
            </a:r>
          </a:p>
          <a:p>
            <a:pPr marL="201168" lvl="1" indent="0">
              <a:buNone/>
            </a:pPr>
            <a:r>
              <a:rPr lang="en-US" sz="2800" dirty="0">
                <a:solidFill>
                  <a:schemeClr val="tx1"/>
                </a:solidFill>
              </a:rPr>
              <a:t> in ST_DEGREE_OUTCOME, ST_DEGREE_OUTCOME_MAJOR, ST_DEGREE_TERM, ST_DEGREE_PURSUAL, ST_MAJOR_MINOR</a:t>
            </a:r>
          </a:p>
          <a:p>
            <a:pPr lvl="1">
              <a:buFont typeface="Arial" panose="020B0604020202020204" pitchFamily="34" charset="0"/>
              <a:buChar char="•"/>
            </a:pPr>
            <a:endParaRPr lang="en-US" sz="2000" dirty="0">
              <a:solidFill>
                <a:schemeClr val="tx1"/>
              </a:solidFill>
            </a:endParaRPr>
          </a:p>
          <a:p>
            <a:pPr marL="566928" lvl="3" indent="0">
              <a:buNone/>
            </a:pPr>
            <a:endParaRPr lang="en-US" sz="2000" dirty="0">
              <a:solidFill>
                <a:schemeClr val="tx1"/>
              </a:solidFill>
            </a:endParaRPr>
          </a:p>
        </p:txBody>
      </p:sp>
    </p:spTree>
    <p:extLst>
      <p:ext uri="{BB962C8B-B14F-4D97-AF65-F5344CB8AC3E}">
        <p14:creationId xmlns:p14="http://schemas.microsoft.com/office/powerpoint/2010/main" val="3337372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JUNE 17, 2021</a:t>
            </a:r>
          </a:p>
        </p:txBody>
      </p:sp>
      <p:sp>
        <p:nvSpPr>
          <p:cNvPr id="8" name="Title 3">
            <a:extLst>
              <a:ext uri="{FF2B5EF4-FFF2-40B4-BE49-F238E27FC236}">
                <a16:creationId xmlns:a16="http://schemas.microsoft.com/office/drawing/2014/main" id="{0DD5D8F7-F40F-4C66-9EF4-15509573505B}"/>
              </a:ext>
            </a:extLst>
          </p:cNvPr>
          <p:cNvSpPr>
            <a:spLocks noGrp="1"/>
          </p:cNvSpPr>
          <p:nvPr>
            <p:ph type="title"/>
          </p:nvPr>
        </p:nvSpPr>
        <p:spPr>
          <a:xfrm>
            <a:off x="1193180" y="544514"/>
            <a:ext cx="10160620" cy="1049338"/>
          </a:xfrm>
        </p:spPr>
        <p:txBody>
          <a:bodyPr>
            <a:normAutofit/>
          </a:bodyPr>
          <a:lstStyle/>
          <a:p>
            <a:r>
              <a:rPr lang="en-US" sz="4400" b="1" dirty="0">
                <a:solidFill>
                  <a:srgbClr val="000000"/>
                </a:solidFill>
              </a:rPr>
              <a:t>Pennant Student Records data collection</a:t>
            </a:r>
            <a:endParaRPr lang="en-US" sz="4400" b="1" dirty="0">
              <a:solidFill>
                <a:schemeClr val="tx1"/>
              </a:solidFill>
            </a:endParaRPr>
          </a:p>
        </p:txBody>
      </p:sp>
      <p:sp>
        <p:nvSpPr>
          <p:cNvPr id="9" name="Content Placeholder 4">
            <a:extLst>
              <a:ext uri="{FF2B5EF4-FFF2-40B4-BE49-F238E27FC236}">
                <a16:creationId xmlns:a16="http://schemas.microsoft.com/office/drawing/2014/main" id="{63018BDC-4EA8-4C06-9025-95071E66BA60}"/>
              </a:ext>
            </a:extLst>
          </p:cNvPr>
          <p:cNvSpPr txBox="1">
            <a:spLocks/>
          </p:cNvSpPr>
          <p:nvPr/>
        </p:nvSpPr>
        <p:spPr>
          <a:xfrm>
            <a:off x="73412" y="1706620"/>
            <a:ext cx="11661388" cy="463968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dirty="0"/>
          </a:p>
          <a:p>
            <a:pPr lvl="1">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much larger (and much more realistic) set of data is now available in ST_TERM, ST_DEGREE_TERM, ST_DEGREE_PURSUAL and ST_DEGREE_OUTCOMES</a:t>
            </a:r>
          </a:p>
          <a:p>
            <a:pPr lvl="1">
              <a:buFont typeface="Arial" panose="020B0604020202020204" pitchFamily="34" charset="0"/>
              <a:buChar char="•"/>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ST_DEGREE_TERM and ST_DEGREE_PURSUAL both have DEGREE_LEVEL and STUDENT_LEVEL </a:t>
            </a:r>
          </a:p>
          <a:p>
            <a:pPr lvl="1">
              <a:buFont typeface="Arial" panose="020B0604020202020204" pitchFamily="34" charset="0"/>
              <a:buChar char="•"/>
            </a:pP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ST_DEGREE_PURSUAL now has LAST_ENROLLED_TERM and LAST_DEGREE_TERM</a:t>
            </a:r>
            <a:endParaRPr lang="en-US" sz="2800" dirty="0">
              <a:solidFill>
                <a:schemeClr val="tx1"/>
              </a:solidFill>
              <a:latin typeface="Calibri" panose="020F0502020204030204" pitchFamily="34" charset="0"/>
              <a:cs typeface="Times New Roman" panose="02020603050405020304" pitchFamily="18" charset="0"/>
            </a:endParaRPr>
          </a:p>
          <a:p>
            <a:pPr marL="201168" lvl="1" indent="0">
              <a:buNone/>
            </a:pPr>
            <a:endParaRPr lang="en-US" sz="2900" dirty="0">
              <a:solidFill>
                <a:schemeClr val="tx1"/>
              </a:solidFill>
              <a:latin typeface="Calibri" panose="020F0502020204030204" pitchFamily="34" charset="0"/>
              <a:cs typeface="Times New Roman" panose="02020603050405020304" pitchFamily="18" charset="0"/>
            </a:endParaRPr>
          </a:p>
          <a:p>
            <a:pPr lvl="1">
              <a:buFont typeface="Arial" panose="020B0604020202020204" pitchFamily="34" charset="0"/>
              <a:buChar char="•"/>
            </a:pPr>
            <a:endParaRPr lang="en-US" sz="2900" dirty="0">
              <a:solidFill>
                <a:schemeClr val="tx1"/>
              </a:solidFill>
            </a:endParaRPr>
          </a:p>
          <a:p>
            <a:pPr lvl="1">
              <a:buFont typeface="Arial" panose="020B0604020202020204" pitchFamily="34" charset="0"/>
              <a:buChar char="•"/>
            </a:pPr>
            <a:endParaRPr lang="en-US" sz="2000" dirty="0">
              <a:solidFill>
                <a:schemeClr val="tx1"/>
              </a:solidFill>
            </a:endParaRPr>
          </a:p>
          <a:p>
            <a:pPr marL="566928" lvl="3" indent="0">
              <a:buNone/>
            </a:pPr>
            <a:endParaRPr lang="en-US" sz="2000" dirty="0">
              <a:solidFill>
                <a:schemeClr val="tx1"/>
              </a:solidFill>
            </a:endParaRPr>
          </a:p>
        </p:txBody>
      </p:sp>
    </p:spTree>
    <p:extLst>
      <p:ext uri="{BB962C8B-B14F-4D97-AF65-F5344CB8AC3E}">
        <p14:creationId xmlns:p14="http://schemas.microsoft.com/office/powerpoint/2010/main" val="3782242315"/>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1752</TotalTime>
  <Words>1827</Words>
  <Application>Microsoft Office PowerPoint</Application>
  <PresentationFormat>Widescreen</PresentationFormat>
  <Paragraphs>200</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Courier New</vt:lpstr>
      <vt:lpstr>Wingdings</vt:lpstr>
      <vt:lpstr>Retrospect</vt:lpstr>
      <vt:lpstr>Remote Meetings Best Practices</vt:lpstr>
      <vt:lpstr>PowerPoint Presentation</vt:lpstr>
      <vt:lpstr>Agenda</vt:lpstr>
      <vt:lpstr>Also-Offered-As Course &amp; Banner Defined Cross List Sections </vt:lpstr>
      <vt:lpstr>Banner Cross List Section Hierarchy</vt:lpstr>
      <vt:lpstr>PowerPoint Presentation</vt:lpstr>
      <vt:lpstr>Pennant Student Records data collection</vt:lpstr>
      <vt:lpstr>Pennant Student Records data collection</vt:lpstr>
      <vt:lpstr>Pennant Student Records data collection</vt:lpstr>
      <vt:lpstr>Pennant Student Records data collection</vt:lpstr>
      <vt:lpstr>Course Reference Number (CRN) vs Course Section ID</vt:lpstr>
      <vt:lpstr>PIDM  vs Penn_ID</vt:lpstr>
      <vt:lpstr>Financial Aid Data Warehouse Update</vt:lpstr>
      <vt:lpstr>Financial Aid Data Warehouse Update</vt:lpstr>
      <vt:lpstr>Financial Aid Data Warehouse Update</vt:lpstr>
      <vt:lpstr>Financial Aid Data Warehouse Update</vt:lpstr>
      <vt:lpstr>Financial Aid Data Warehouse Update</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Budischak, Mike</cp:lastModifiedBy>
  <cp:revision>169</cp:revision>
  <dcterms:created xsi:type="dcterms:W3CDTF">2020-03-09T13:56:43Z</dcterms:created>
  <dcterms:modified xsi:type="dcterms:W3CDTF">2021-06-17T18:01:51Z</dcterms:modified>
</cp:coreProperties>
</file>