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70" r:id="rId2"/>
    <p:sldId id="286" r:id="rId3"/>
    <p:sldId id="271" r:id="rId4"/>
    <p:sldId id="294" r:id="rId5"/>
    <p:sldId id="318" r:id="rId6"/>
    <p:sldId id="295" r:id="rId7"/>
    <p:sldId id="312" r:id="rId8"/>
    <p:sldId id="313" r:id="rId9"/>
    <p:sldId id="314" r:id="rId10"/>
    <p:sldId id="297" r:id="rId11"/>
    <p:sldId id="296" r:id="rId12"/>
    <p:sldId id="315" r:id="rId13"/>
    <p:sldId id="317" r:id="rId14"/>
    <p:sldId id="316" r:id="rId15"/>
    <p:sldId id="299" r:id="rId16"/>
    <p:sldId id="28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40" autoAdjust="0"/>
    <p:restoredTop sz="96357" autoAdjust="0"/>
  </p:normalViewPr>
  <p:slideViewPr>
    <p:cSldViewPr snapToGrid="0">
      <p:cViewPr varScale="1">
        <p:scale>
          <a:sx n="99" d="100"/>
          <a:sy n="99" d="100"/>
        </p:scale>
        <p:origin x="378" y="84"/>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5CEC136-8F10-41F8-A063-C8A3A2ABE58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90EDA9B-2D69-4239-A072-A25C8E2DCB9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94A1F20-13A9-41F9-950D-7B2A60166161}" type="datetimeFigureOut">
              <a:rPr lang="en-US" smtClean="0"/>
              <a:t>5/26/2021</a:t>
            </a:fld>
            <a:endParaRPr lang="en-US"/>
          </a:p>
        </p:txBody>
      </p:sp>
      <p:sp>
        <p:nvSpPr>
          <p:cNvPr id="4" name="Footer Placeholder 3">
            <a:extLst>
              <a:ext uri="{FF2B5EF4-FFF2-40B4-BE49-F238E27FC236}">
                <a16:creationId xmlns:a16="http://schemas.microsoft.com/office/drawing/2014/main" id="{3F5E71DB-0849-4828-B58F-D75790B6044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17C456D-9376-4F8B-A7C7-D49FEF6ABF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9C6FF6-3E9E-4E86-A5BE-3FB444FC2EE0}" type="slidenum">
              <a:rPr lang="en-US" smtClean="0"/>
              <a:t>‹#›</a:t>
            </a:fld>
            <a:endParaRPr lang="en-US"/>
          </a:p>
        </p:txBody>
      </p:sp>
    </p:spTree>
    <p:extLst>
      <p:ext uri="{BB962C8B-B14F-4D97-AF65-F5344CB8AC3E}">
        <p14:creationId xmlns:p14="http://schemas.microsoft.com/office/powerpoint/2010/main" val="31941573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D22C16-4412-44DB-8BDD-44297705834F}" type="datetimeFigureOut">
              <a:rPr lang="en-US" smtClean="0"/>
              <a:t>5/26/2021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D0B151-57E1-4B3E-927D-6CAB4D636066}" type="slidenum">
              <a:rPr lang="en-US" smtClean="0"/>
              <a:t>‹#›</a:t>
            </a:fld>
            <a:endParaRPr lang="en-US"/>
          </a:p>
        </p:txBody>
      </p:sp>
    </p:spTree>
    <p:extLst>
      <p:ext uri="{BB962C8B-B14F-4D97-AF65-F5344CB8AC3E}">
        <p14:creationId xmlns:p14="http://schemas.microsoft.com/office/powerpoint/2010/main" val="3084853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D0B151-57E1-4B3E-927D-6CAB4D636066}" type="slidenum">
              <a:rPr lang="en-US" smtClean="0"/>
              <a:t>2</a:t>
            </a:fld>
            <a:endParaRPr lang="en-US"/>
          </a:p>
        </p:txBody>
      </p:sp>
    </p:spTree>
    <p:extLst>
      <p:ext uri="{BB962C8B-B14F-4D97-AF65-F5344CB8AC3E}">
        <p14:creationId xmlns:p14="http://schemas.microsoft.com/office/powerpoint/2010/main" val="759687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192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70823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974902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15735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12124F-2DB4-464F-B60E-6E587D1CEA3A}"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274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12124F-2DB4-464F-B60E-6E587D1CEA3A}" type="datetimeFigureOut">
              <a:rPr lang="en-US" smtClean="0"/>
              <a:t>5/26/2021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3135103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12124F-2DB4-464F-B60E-6E587D1CEA3A}" type="datetimeFigureOut">
              <a:rPr lang="en-US" smtClean="0"/>
              <a:t>5/26/2021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513140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12124F-2DB4-464F-B60E-6E587D1CEA3A}" type="datetimeFigureOut">
              <a:rPr lang="en-US" smtClean="0"/>
              <a:t>5/26/2021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3676835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512124F-2DB4-464F-B60E-6E587D1CEA3A}" type="datetimeFigureOut">
              <a:rPr lang="en-US" smtClean="0"/>
              <a:t>5/26/2021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66188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512124F-2DB4-464F-B60E-6E587D1CEA3A}" type="datetimeFigureOut">
              <a:rPr lang="en-US" smtClean="0"/>
              <a:t>5/26/2021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E9E4CE9-7A89-4DFB-913B-24F3150ADFB5}" type="slidenum">
              <a:rPr lang="en-US" smtClean="0"/>
              <a:t>‹#›</a:t>
            </a:fld>
            <a:endParaRPr lang="en-US"/>
          </a:p>
        </p:txBody>
      </p:sp>
    </p:spTree>
    <p:extLst>
      <p:ext uri="{BB962C8B-B14F-4D97-AF65-F5344CB8AC3E}">
        <p14:creationId xmlns:p14="http://schemas.microsoft.com/office/powerpoint/2010/main" val="1866536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12124F-2DB4-464F-B60E-6E587D1CEA3A}" type="datetimeFigureOut">
              <a:rPr lang="en-US" smtClean="0"/>
              <a:t>5/26/2021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314587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512124F-2DB4-464F-B60E-6E587D1CEA3A}" type="datetimeFigureOut">
              <a:rPr lang="en-US" smtClean="0"/>
              <a:t>5/26/2021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E9E4CE9-7A89-4DFB-913B-24F3150ADFB5}"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67954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isc.upenn.edu/pennant-student-records"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mailto:student-wh@lists.upenn.edu" TargetMode="External"/><Relationship Id="rId2" Type="http://schemas.openxmlformats.org/officeDocument/2006/relationships/hyperlink" Target="mailto:da-staff@isc.upenn.edu"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5E0DED3-344C-4204-B96E-A7DEA9FF6EF3}"/>
              </a:ext>
            </a:extLst>
          </p:cNvPr>
          <p:cNvSpPr>
            <a:spLocks noGrp="1"/>
          </p:cNvSpPr>
          <p:nvPr>
            <p:ph type="subTitle" idx="1"/>
          </p:nvPr>
        </p:nvSpPr>
        <p:spPr>
          <a:xfrm>
            <a:off x="1251284" y="1058779"/>
            <a:ext cx="9779933" cy="3014457"/>
          </a:xfrm>
        </p:spPr>
        <p:txBody>
          <a:bodyPr anchor="ctr">
            <a:normAutofit/>
          </a:bodyPr>
          <a:lstStyle/>
          <a:p>
            <a:pPr algn="l"/>
            <a:r>
              <a:rPr lang="en-US" sz="4400" b="1" dirty="0">
                <a:ea typeface="Verdana" panose="020B0604030504040204" pitchFamily="34" charset="0"/>
                <a:cs typeface="Verdana" panose="020B0604030504040204" pitchFamily="34" charset="0"/>
              </a:rPr>
              <a:t>Data Warehouse </a:t>
            </a:r>
          </a:p>
          <a:p>
            <a:pPr algn="l"/>
            <a:r>
              <a:rPr lang="en-US" sz="4400" b="1" dirty="0">
                <a:ea typeface="Verdana" panose="020B0604030504040204" pitchFamily="34" charset="0"/>
                <a:cs typeface="Verdana" panose="020B0604030504040204" pitchFamily="34" charset="0"/>
              </a:rPr>
              <a:t>Student Data User Group</a:t>
            </a:r>
          </a:p>
          <a:p>
            <a:pPr algn="l"/>
            <a:r>
              <a:rPr lang="en-US" sz="4400" b="1" dirty="0">
                <a:ea typeface="Verdana" panose="020B0604030504040204" pitchFamily="34" charset="0"/>
                <a:cs typeface="Verdana" panose="020B0604030504040204" pitchFamily="34" charset="0"/>
              </a:rPr>
              <a:t>MAY 24, 2021</a:t>
            </a:r>
          </a:p>
        </p:txBody>
      </p:sp>
      <p:sp>
        <p:nvSpPr>
          <p:cNvPr id="4" name="Footer Placeholder 2">
            <a:extLst>
              <a:ext uri="{FF2B5EF4-FFF2-40B4-BE49-F238E27FC236}">
                <a16:creationId xmlns:a16="http://schemas.microsoft.com/office/drawing/2014/main" id="{A052FF8E-C06C-4AC6-AF13-2C732A6975FB}"/>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MAY 24, 2021</a:t>
            </a:r>
          </a:p>
        </p:txBody>
      </p:sp>
    </p:spTree>
    <p:extLst>
      <p:ext uri="{BB962C8B-B14F-4D97-AF65-F5344CB8AC3E}">
        <p14:creationId xmlns:p14="http://schemas.microsoft.com/office/powerpoint/2010/main" val="1101811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May 24, 2021</a:t>
            </a:r>
          </a:p>
        </p:txBody>
      </p:sp>
      <p:sp>
        <p:nvSpPr>
          <p:cNvPr id="8" name="Title 3">
            <a:extLst>
              <a:ext uri="{FF2B5EF4-FFF2-40B4-BE49-F238E27FC236}">
                <a16:creationId xmlns:a16="http://schemas.microsoft.com/office/drawing/2014/main" id="{A79BBF29-6BA9-4206-BE5F-DF5AAD9884C9}"/>
              </a:ext>
            </a:extLst>
          </p:cNvPr>
          <p:cNvSpPr>
            <a:spLocks noGrp="1"/>
          </p:cNvSpPr>
          <p:nvPr>
            <p:ph type="title"/>
          </p:nvPr>
        </p:nvSpPr>
        <p:spPr>
          <a:xfrm>
            <a:off x="1226634" y="365125"/>
            <a:ext cx="10127166" cy="1176851"/>
          </a:xfrm>
        </p:spPr>
        <p:txBody>
          <a:bodyPr>
            <a:normAutofit/>
          </a:bodyPr>
          <a:lstStyle/>
          <a:p>
            <a:pPr marL="0" indent="0">
              <a:buNone/>
            </a:pPr>
            <a:r>
              <a:rPr lang="en-US" sz="4400" b="1" dirty="0">
                <a:solidFill>
                  <a:schemeClr val="tx1"/>
                </a:solidFill>
              </a:rPr>
              <a:t>In other news….</a:t>
            </a:r>
          </a:p>
        </p:txBody>
      </p:sp>
      <p:sp>
        <p:nvSpPr>
          <p:cNvPr id="9" name="Content Placeholder 4">
            <a:extLst>
              <a:ext uri="{FF2B5EF4-FFF2-40B4-BE49-F238E27FC236}">
                <a16:creationId xmlns:a16="http://schemas.microsoft.com/office/drawing/2014/main" id="{6ADDC352-77AC-4AFF-BF82-F3E4045C43CE}"/>
              </a:ext>
            </a:extLst>
          </p:cNvPr>
          <p:cNvSpPr txBox="1">
            <a:spLocks/>
          </p:cNvSpPr>
          <p:nvPr/>
        </p:nvSpPr>
        <p:spPr>
          <a:xfrm>
            <a:off x="646771" y="1825625"/>
            <a:ext cx="10883590" cy="4351338"/>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US" dirty="0">
              <a:solidFill>
                <a:schemeClr val="tx1"/>
              </a:solidFill>
            </a:endParaRPr>
          </a:p>
          <a:p>
            <a:pPr marL="457200" indent="-457200">
              <a:buFont typeface="Calibri" panose="020F0502020204030204" pitchFamily="34" charset="0"/>
              <a:buAutoNum type="arabicPeriod"/>
            </a:pPr>
            <a:r>
              <a:rPr lang="en-US" sz="2400" dirty="0">
                <a:solidFill>
                  <a:schemeClr val="tx1"/>
                </a:solidFill>
              </a:rPr>
              <a:t>The new course numbers in Pennant are an alphanumeric string of length 5. </a:t>
            </a:r>
          </a:p>
          <a:p>
            <a:pPr marL="292608" lvl="1" indent="0">
              <a:buNone/>
            </a:pPr>
            <a:r>
              <a:rPr lang="en-US" sz="2400" dirty="0">
                <a:solidFill>
                  <a:schemeClr val="tx1"/>
                </a:solidFill>
              </a:rPr>
              <a:t>Multi-term courses will have an alpha character appended to the 4-digit number.       Downstream systems will need to accommodate the </a:t>
            </a:r>
            <a:r>
              <a:rPr lang="en-US" sz="2400" dirty="0">
                <a:solidFill>
                  <a:schemeClr val="accent6">
                    <a:lumMod val="50000"/>
                  </a:schemeClr>
                </a:solidFill>
              </a:rPr>
              <a:t>new length of 5</a:t>
            </a:r>
            <a:endParaRPr lang="en-US" sz="2400" dirty="0">
              <a:solidFill>
                <a:schemeClr val="tx1"/>
              </a:solidFill>
            </a:endParaRPr>
          </a:p>
          <a:p>
            <a:pPr marL="457200" indent="-457200">
              <a:buFont typeface="Calibri" panose="020F0502020204030204" pitchFamily="34" charset="0"/>
              <a:buAutoNum type="arabicPeriod"/>
            </a:pPr>
            <a:endParaRPr lang="en-US" sz="2400" dirty="0">
              <a:solidFill>
                <a:schemeClr val="tx1"/>
              </a:solidFill>
            </a:endParaRPr>
          </a:p>
          <a:p>
            <a:pPr marL="457200" indent="-457200">
              <a:buFont typeface="+mj-lt"/>
              <a:buAutoNum type="arabicPeriod" startAt="2"/>
            </a:pPr>
            <a:r>
              <a:rPr lang="en-US" sz="2400" dirty="0">
                <a:solidFill>
                  <a:schemeClr val="tx1"/>
                </a:solidFill>
              </a:rPr>
              <a:t>We are starting to roll out some initial table/column documentation, and some preliminary short training documents: </a:t>
            </a:r>
            <a:br>
              <a:rPr lang="en-US" sz="2400" dirty="0">
                <a:solidFill>
                  <a:schemeClr val="tx1"/>
                </a:solidFill>
              </a:rPr>
            </a:br>
            <a:r>
              <a:rPr lang="en-US" sz="2400" dirty="0">
                <a:solidFill>
                  <a:schemeClr val="tx1"/>
                </a:solidFill>
                <a:hlinkClick r:id="rId2"/>
              </a:rPr>
              <a:t>https://www.isc.upenn.edu/pennant-student-records</a:t>
            </a:r>
            <a:endParaRPr lang="en-US" sz="2400" dirty="0">
              <a:solidFill>
                <a:schemeClr val="tx1"/>
              </a:solidFill>
            </a:endParaRPr>
          </a:p>
          <a:p>
            <a:pPr marL="292608" lvl="1" indent="0">
              <a:buNone/>
            </a:pPr>
            <a:endParaRPr lang="en-US" sz="2000" dirty="0">
              <a:solidFill>
                <a:schemeClr val="tx1"/>
              </a:solidFill>
            </a:endParaRPr>
          </a:p>
        </p:txBody>
      </p:sp>
    </p:spTree>
    <p:extLst>
      <p:ext uri="{BB962C8B-B14F-4D97-AF65-F5344CB8AC3E}">
        <p14:creationId xmlns:p14="http://schemas.microsoft.com/office/powerpoint/2010/main" val="1430290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MAY 24, 2021</a:t>
            </a:r>
          </a:p>
        </p:txBody>
      </p:sp>
      <p:sp>
        <p:nvSpPr>
          <p:cNvPr id="8" name="Title 3">
            <a:extLst>
              <a:ext uri="{FF2B5EF4-FFF2-40B4-BE49-F238E27FC236}">
                <a16:creationId xmlns:a16="http://schemas.microsoft.com/office/drawing/2014/main" id="{0DD5D8F7-F40F-4C66-9EF4-15509573505B}"/>
              </a:ext>
            </a:extLst>
          </p:cNvPr>
          <p:cNvSpPr>
            <a:spLocks noGrp="1"/>
          </p:cNvSpPr>
          <p:nvPr>
            <p:ph type="title"/>
          </p:nvPr>
        </p:nvSpPr>
        <p:spPr>
          <a:xfrm>
            <a:off x="1193180" y="544514"/>
            <a:ext cx="10160620" cy="1049338"/>
          </a:xfrm>
        </p:spPr>
        <p:txBody>
          <a:bodyPr>
            <a:normAutofit/>
          </a:bodyPr>
          <a:lstStyle/>
          <a:p>
            <a:r>
              <a:rPr lang="en-US" sz="4400" b="1" dirty="0">
                <a:solidFill>
                  <a:srgbClr val="000000"/>
                </a:solidFill>
              </a:rPr>
              <a:t>Pennant Student Records data collection</a:t>
            </a:r>
            <a:endParaRPr lang="en-US" sz="4400" b="1" dirty="0">
              <a:solidFill>
                <a:schemeClr val="tx1"/>
              </a:solidFill>
            </a:endParaRPr>
          </a:p>
        </p:txBody>
      </p:sp>
      <p:sp>
        <p:nvSpPr>
          <p:cNvPr id="9" name="Content Placeholder 4">
            <a:extLst>
              <a:ext uri="{FF2B5EF4-FFF2-40B4-BE49-F238E27FC236}">
                <a16:creationId xmlns:a16="http://schemas.microsoft.com/office/drawing/2014/main" id="{63018BDC-4EA8-4C06-9025-95071E66BA60}"/>
              </a:ext>
            </a:extLst>
          </p:cNvPr>
          <p:cNvSpPr txBox="1">
            <a:spLocks/>
          </p:cNvSpPr>
          <p:nvPr/>
        </p:nvSpPr>
        <p:spPr>
          <a:xfrm>
            <a:off x="838200" y="1593852"/>
            <a:ext cx="10515600" cy="4639680"/>
          </a:xfrm>
          <a:prstGeom prst="rect">
            <a:avLst/>
          </a:prstGeom>
        </p:spPr>
        <p:txBody>
          <a:bodyPr>
            <a:normAutofit fontScale="92500"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US" dirty="0"/>
          </a:p>
          <a:p>
            <a:pPr lvl="1">
              <a:buFont typeface="Arial" panose="020B0604020202020204" pitchFamily="34" charset="0"/>
              <a:buChar char="•"/>
            </a:pPr>
            <a:r>
              <a:rPr lang="en-US" sz="2400" dirty="0">
                <a:solidFill>
                  <a:schemeClr val="tx1"/>
                </a:solidFill>
              </a:rPr>
              <a:t>Tables are being added/removed and changed </a:t>
            </a:r>
          </a:p>
          <a:p>
            <a:pPr lvl="3">
              <a:buFont typeface="Arial" panose="020B0604020202020204" pitchFamily="34" charset="0"/>
              <a:buChar char="•"/>
            </a:pPr>
            <a:r>
              <a:rPr lang="en-US" sz="2400" dirty="0">
                <a:solidFill>
                  <a:schemeClr val="tx1"/>
                </a:solidFill>
              </a:rPr>
              <a:t>COURSE_DESC removed, descriptions added to COURSE</a:t>
            </a:r>
          </a:p>
          <a:p>
            <a:pPr lvl="3">
              <a:buFont typeface="Arial" panose="020B0604020202020204" pitchFamily="34" charset="0"/>
              <a:buChar char="•"/>
            </a:pPr>
            <a:r>
              <a:rPr lang="en-US" sz="2400" dirty="0">
                <a:solidFill>
                  <a:schemeClr val="tx1"/>
                </a:solidFill>
              </a:rPr>
              <a:t>ST_DEGREE_PURSUAL – added </a:t>
            </a:r>
            <a:r>
              <a:rPr lang="en-US" sz="2400" dirty="0" err="1">
                <a:solidFill>
                  <a:schemeClr val="tx1"/>
                </a:solidFill>
              </a:rPr>
              <a:t>Last_Degree_Term</a:t>
            </a:r>
            <a:r>
              <a:rPr lang="en-US" sz="2400" dirty="0">
                <a:solidFill>
                  <a:schemeClr val="tx1"/>
                </a:solidFill>
              </a:rPr>
              <a:t>, </a:t>
            </a:r>
            <a:r>
              <a:rPr lang="en-US" sz="2400" dirty="0" err="1">
                <a:solidFill>
                  <a:schemeClr val="tx1"/>
                </a:solidFill>
              </a:rPr>
              <a:t>Last_Deg_Term_Status</a:t>
            </a:r>
            <a:endParaRPr lang="en-US" sz="2400" dirty="0">
              <a:solidFill>
                <a:schemeClr val="tx1"/>
              </a:solidFill>
            </a:endParaRPr>
          </a:p>
          <a:p>
            <a:pPr lvl="3">
              <a:buFont typeface="Arial" panose="020B0604020202020204" pitchFamily="34" charset="0"/>
              <a:buChar char="•"/>
            </a:pPr>
            <a:endParaRPr lang="en-US" sz="2000" dirty="0">
              <a:solidFill>
                <a:schemeClr val="tx1"/>
              </a:solidFill>
            </a:endParaRPr>
          </a:p>
          <a:p>
            <a:pPr lvl="3">
              <a:buFont typeface="Arial" panose="020B0604020202020204" pitchFamily="34" charset="0"/>
              <a:buChar char="•"/>
            </a:pPr>
            <a:endParaRPr lang="en-US" sz="2000" dirty="0">
              <a:solidFill>
                <a:schemeClr val="tx1"/>
              </a:solidFill>
            </a:endParaRPr>
          </a:p>
          <a:p>
            <a:pPr lvl="3">
              <a:buFont typeface="Arial" panose="020B0604020202020204" pitchFamily="34" charset="0"/>
              <a:buChar char="•"/>
            </a:pPr>
            <a:endParaRPr lang="en-US" sz="2000" dirty="0">
              <a:solidFill>
                <a:schemeClr val="tx1"/>
              </a:solidFill>
            </a:endParaRPr>
          </a:p>
          <a:p>
            <a:pPr marL="566928" lvl="3" indent="0">
              <a:buNone/>
            </a:pPr>
            <a:endParaRPr lang="en-US" sz="2000" dirty="0">
              <a:solidFill>
                <a:schemeClr val="tx1"/>
              </a:solidFill>
            </a:endParaRPr>
          </a:p>
          <a:p>
            <a:pPr lvl="1">
              <a:buFont typeface="Arial" panose="020B0604020202020204" pitchFamily="34" charset="0"/>
              <a:buChar char="•"/>
            </a:pPr>
            <a:r>
              <a:rPr lang="en-US" sz="2400" dirty="0">
                <a:solidFill>
                  <a:schemeClr val="tx1"/>
                </a:solidFill>
              </a:rPr>
              <a:t>Validity of data in collection has improved with each conversion iteration, however… some data are still sparse, missing, or “not 100% valid”</a:t>
            </a:r>
          </a:p>
          <a:p>
            <a:pPr lvl="3">
              <a:buFont typeface="Courier New" panose="02070309020205020404" pitchFamily="49" charset="0"/>
              <a:buChar char="o"/>
            </a:pPr>
            <a:r>
              <a:rPr lang="en-US" sz="2400" dirty="0">
                <a:solidFill>
                  <a:schemeClr val="tx1"/>
                </a:solidFill>
              </a:rPr>
              <a:t> Outcomes (sparse)</a:t>
            </a:r>
          </a:p>
          <a:p>
            <a:pPr lvl="3">
              <a:buFont typeface="Courier New" panose="02070309020205020404" pitchFamily="49" charset="0"/>
              <a:buChar char="o"/>
            </a:pPr>
            <a:r>
              <a:rPr lang="en-US" sz="2400" dirty="0">
                <a:solidFill>
                  <a:schemeClr val="tx1"/>
                </a:solidFill>
              </a:rPr>
              <a:t> Actual Graduation term/ Expected grad term ( Many do not match. ETL not final)</a:t>
            </a:r>
          </a:p>
          <a:p>
            <a:pPr lvl="3">
              <a:buFont typeface="Courier New" panose="02070309020205020404" pitchFamily="49" charset="0"/>
              <a:buChar char="o"/>
            </a:pPr>
            <a:r>
              <a:rPr lang="en-US" sz="2400" dirty="0">
                <a:solidFill>
                  <a:schemeClr val="tx1"/>
                </a:solidFill>
              </a:rPr>
              <a:t> ST_ENROLLLMENT (Current registration is sparse)	</a:t>
            </a:r>
          </a:p>
          <a:p>
            <a:pPr lvl="3">
              <a:buFont typeface="Courier New" panose="02070309020205020404" pitchFamily="49" charset="0"/>
              <a:buChar char="o"/>
            </a:pPr>
            <a:r>
              <a:rPr lang="en-US" sz="2400" dirty="0">
                <a:solidFill>
                  <a:schemeClr val="tx1"/>
                </a:solidFill>
              </a:rPr>
              <a:t> Course restrictions (work-in-progress tables not finalized)</a:t>
            </a:r>
          </a:p>
        </p:txBody>
      </p:sp>
      <p:pic>
        <p:nvPicPr>
          <p:cNvPr id="3" name="Picture 2">
            <a:extLst>
              <a:ext uri="{FF2B5EF4-FFF2-40B4-BE49-F238E27FC236}">
                <a16:creationId xmlns:a16="http://schemas.microsoft.com/office/drawing/2014/main" id="{713EC992-9BBF-4FFF-8362-766A39B94D08}"/>
              </a:ext>
            </a:extLst>
          </p:cNvPr>
          <p:cNvPicPr>
            <a:picLocks noChangeAspect="1"/>
          </p:cNvPicPr>
          <p:nvPr/>
        </p:nvPicPr>
        <p:blipFill>
          <a:blip r:embed="rId2"/>
          <a:stretch>
            <a:fillRect/>
          </a:stretch>
        </p:blipFill>
        <p:spPr>
          <a:xfrm>
            <a:off x="1557992" y="3125013"/>
            <a:ext cx="9430996" cy="607973"/>
          </a:xfrm>
          <a:prstGeom prst="rect">
            <a:avLst/>
          </a:prstGeom>
        </p:spPr>
      </p:pic>
    </p:spTree>
    <p:extLst>
      <p:ext uri="{BB962C8B-B14F-4D97-AF65-F5344CB8AC3E}">
        <p14:creationId xmlns:p14="http://schemas.microsoft.com/office/powerpoint/2010/main" val="3372511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MAY 24, 2021</a:t>
            </a:r>
          </a:p>
        </p:txBody>
      </p:sp>
      <p:sp>
        <p:nvSpPr>
          <p:cNvPr id="8" name="Title 3">
            <a:extLst>
              <a:ext uri="{FF2B5EF4-FFF2-40B4-BE49-F238E27FC236}">
                <a16:creationId xmlns:a16="http://schemas.microsoft.com/office/drawing/2014/main" id="{0DD5D8F7-F40F-4C66-9EF4-15509573505B}"/>
              </a:ext>
            </a:extLst>
          </p:cNvPr>
          <p:cNvSpPr>
            <a:spLocks noGrp="1"/>
          </p:cNvSpPr>
          <p:nvPr>
            <p:ph type="title"/>
          </p:nvPr>
        </p:nvSpPr>
        <p:spPr>
          <a:xfrm>
            <a:off x="838200" y="544514"/>
            <a:ext cx="10681010" cy="1049338"/>
          </a:xfrm>
        </p:spPr>
        <p:txBody>
          <a:bodyPr>
            <a:normAutofit/>
          </a:bodyPr>
          <a:lstStyle/>
          <a:p>
            <a:r>
              <a:rPr lang="en-US" sz="4400" b="1" dirty="0">
                <a:solidFill>
                  <a:schemeClr val="tx1"/>
                </a:solidFill>
              </a:rPr>
              <a:t>ST_ENROLLMENT in </a:t>
            </a:r>
            <a:r>
              <a:rPr lang="en-US" sz="4400" b="1" dirty="0">
                <a:solidFill>
                  <a:srgbClr val="000000"/>
                </a:solidFill>
              </a:rPr>
              <a:t>Pennant Student Records </a:t>
            </a:r>
            <a:endParaRPr lang="en-US" sz="4400" b="1" dirty="0">
              <a:solidFill>
                <a:schemeClr val="tx1"/>
              </a:solidFill>
            </a:endParaRPr>
          </a:p>
        </p:txBody>
      </p:sp>
      <p:sp>
        <p:nvSpPr>
          <p:cNvPr id="9" name="Content Placeholder 4">
            <a:extLst>
              <a:ext uri="{FF2B5EF4-FFF2-40B4-BE49-F238E27FC236}">
                <a16:creationId xmlns:a16="http://schemas.microsoft.com/office/drawing/2014/main" id="{63018BDC-4EA8-4C06-9025-95071E66BA60}"/>
              </a:ext>
            </a:extLst>
          </p:cNvPr>
          <p:cNvSpPr txBox="1">
            <a:spLocks/>
          </p:cNvSpPr>
          <p:nvPr/>
        </p:nvSpPr>
        <p:spPr>
          <a:xfrm>
            <a:off x="524107" y="1877501"/>
            <a:ext cx="10829693" cy="4299462"/>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US" dirty="0"/>
          </a:p>
          <a:p>
            <a:pPr lvl="1">
              <a:buFont typeface="Arial" panose="020B0604020202020204" pitchFamily="34" charset="0"/>
              <a:buChar char="•"/>
            </a:pPr>
            <a:r>
              <a:rPr lang="en-US" sz="2400" dirty="0">
                <a:solidFill>
                  <a:schemeClr val="tx1"/>
                </a:solidFill>
              </a:rPr>
              <a:t>Current registration is sparse, but Academic History – courses completed, graded are plentiful.</a:t>
            </a:r>
          </a:p>
          <a:p>
            <a:pPr lvl="1">
              <a:buFont typeface="Arial" panose="020B0604020202020204" pitchFamily="34" charset="0"/>
              <a:buChar char="•"/>
            </a:pPr>
            <a:r>
              <a:rPr lang="en-US" sz="2400" dirty="0">
                <a:solidFill>
                  <a:schemeClr val="tx1"/>
                </a:solidFill>
              </a:rPr>
              <a:t>Override columns added but not in conversion data yet, so all are Null (for now).</a:t>
            </a:r>
          </a:p>
          <a:p>
            <a:pPr lvl="1">
              <a:buFont typeface="Arial" panose="020B0604020202020204" pitchFamily="34" charset="0"/>
              <a:buChar char="•"/>
            </a:pPr>
            <a:endParaRPr lang="en-US" sz="2400" dirty="0">
              <a:solidFill>
                <a:schemeClr val="tx1"/>
              </a:solidFill>
            </a:endParaRPr>
          </a:p>
          <a:p>
            <a:pPr lvl="1">
              <a:buFont typeface="Arial" panose="020B0604020202020204" pitchFamily="34" charset="0"/>
              <a:buChar char="•"/>
            </a:pPr>
            <a:endParaRPr lang="en-US" sz="2400" dirty="0">
              <a:solidFill>
                <a:schemeClr val="tx1"/>
              </a:solidFill>
            </a:endParaRPr>
          </a:p>
          <a:p>
            <a:pPr lvl="2">
              <a:buFont typeface="Courier New" panose="02070309020205020404" pitchFamily="49" charset="0"/>
              <a:buChar char="o"/>
            </a:pPr>
            <a:endParaRPr lang="en-US" dirty="0"/>
          </a:p>
        </p:txBody>
      </p:sp>
      <p:pic>
        <p:nvPicPr>
          <p:cNvPr id="3" name="Picture 2">
            <a:extLst>
              <a:ext uri="{FF2B5EF4-FFF2-40B4-BE49-F238E27FC236}">
                <a16:creationId xmlns:a16="http://schemas.microsoft.com/office/drawing/2014/main" id="{34C62C06-3E88-47AA-B836-B77B29321F8D}"/>
              </a:ext>
            </a:extLst>
          </p:cNvPr>
          <p:cNvPicPr>
            <a:picLocks noChangeAspect="1"/>
          </p:cNvPicPr>
          <p:nvPr/>
        </p:nvPicPr>
        <p:blipFill>
          <a:blip r:embed="rId2"/>
          <a:stretch>
            <a:fillRect/>
          </a:stretch>
        </p:blipFill>
        <p:spPr>
          <a:xfrm>
            <a:off x="3105863" y="3429000"/>
            <a:ext cx="5635067" cy="2576629"/>
          </a:xfrm>
          <a:prstGeom prst="rect">
            <a:avLst/>
          </a:prstGeom>
        </p:spPr>
      </p:pic>
    </p:spTree>
    <p:extLst>
      <p:ext uri="{BB962C8B-B14F-4D97-AF65-F5344CB8AC3E}">
        <p14:creationId xmlns:p14="http://schemas.microsoft.com/office/powerpoint/2010/main" val="4133719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MAY 24, 2021</a:t>
            </a:r>
          </a:p>
        </p:txBody>
      </p:sp>
      <p:sp>
        <p:nvSpPr>
          <p:cNvPr id="8" name="Title 3">
            <a:extLst>
              <a:ext uri="{FF2B5EF4-FFF2-40B4-BE49-F238E27FC236}">
                <a16:creationId xmlns:a16="http://schemas.microsoft.com/office/drawing/2014/main" id="{0DD5D8F7-F40F-4C66-9EF4-15509573505B}"/>
              </a:ext>
            </a:extLst>
          </p:cNvPr>
          <p:cNvSpPr>
            <a:spLocks noGrp="1"/>
          </p:cNvSpPr>
          <p:nvPr>
            <p:ph type="title"/>
          </p:nvPr>
        </p:nvSpPr>
        <p:spPr>
          <a:xfrm>
            <a:off x="838200" y="544514"/>
            <a:ext cx="10681010" cy="1049338"/>
          </a:xfrm>
        </p:spPr>
        <p:txBody>
          <a:bodyPr>
            <a:normAutofit/>
          </a:bodyPr>
          <a:lstStyle/>
          <a:p>
            <a:r>
              <a:rPr lang="en-US" sz="4400" b="1" dirty="0">
                <a:solidFill>
                  <a:schemeClr val="tx1"/>
                </a:solidFill>
              </a:rPr>
              <a:t>ST_ENROLLLMENT in </a:t>
            </a:r>
            <a:r>
              <a:rPr lang="en-US" sz="4400" b="1" dirty="0">
                <a:solidFill>
                  <a:srgbClr val="000000"/>
                </a:solidFill>
              </a:rPr>
              <a:t>Pennant Student Records </a:t>
            </a:r>
            <a:endParaRPr lang="en-US" sz="4400" b="1" dirty="0">
              <a:solidFill>
                <a:schemeClr val="tx1"/>
              </a:solidFill>
            </a:endParaRPr>
          </a:p>
        </p:txBody>
      </p:sp>
      <p:sp>
        <p:nvSpPr>
          <p:cNvPr id="9" name="Content Placeholder 4">
            <a:extLst>
              <a:ext uri="{FF2B5EF4-FFF2-40B4-BE49-F238E27FC236}">
                <a16:creationId xmlns:a16="http://schemas.microsoft.com/office/drawing/2014/main" id="{63018BDC-4EA8-4C06-9025-95071E66BA60}"/>
              </a:ext>
            </a:extLst>
          </p:cNvPr>
          <p:cNvSpPr txBox="1">
            <a:spLocks/>
          </p:cNvSpPr>
          <p:nvPr/>
        </p:nvSpPr>
        <p:spPr>
          <a:xfrm>
            <a:off x="234177" y="1877501"/>
            <a:ext cx="11119624" cy="4299462"/>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US" dirty="0"/>
          </a:p>
          <a:p>
            <a:pPr lvl="1">
              <a:buFont typeface="Arial" panose="020B0604020202020204" pitchFamily="34" charset="0"/>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BUs vs Penn currency (CU, CR, SH)  </a:t>
            </a:r>
          </a:p>
          <a:p>
            <a:pPr lvl="2">
              <a:buFont typeface="Arial" panose="020B0604020202020204" pitchFamily="34" charset="0"/>
              <a:buChar char="•"/>
            </a:pPr>
            <a:r>
              <a:rPr lang="en-US" sz="2400" dirty="0">
                <a:solidFill>
                  <a:schemeClr val="tx1"/>
                </a:solidFill>
                <a:latin typeface="Calibri" panose="020F0502020204030204" pitchFamily="34" charset="0"/>
                <a:cs typeface="Times New Roman" panose="02020603050405020304" pitchFamily="18" charset="0"/>
              </a:rPr>
              <a:t>Banner registration tables store values in a single currency: Banner Units (BU)s.</a:t>
            </a:r>
          </a:p>
          <a:p>
            <a:pPr lvl="2">
              <a:buFont typeface="Arial" panose="020B0604020202020204" pitchFamily="34" charset="0"/>
              <a:buChar char="•"/>
            </a:pPr>
            <a:r>
              <a:rPr lang="en-US" sz="2400" dirty="0">
                <a:solidFill>
                  <a:schemeClr val="tx1"/>
                </a:solidFill>
              </a:rPr>
              <a:t>To accommodate Penn’s various currencies (CU, CR, SH) we need to perform currency calculations</a:t>
            </a:r>
          </a:p>
          <a:p>
            <a:pPr lvl="2">
              <a:buFont typeface="Arial" panose="020B0604020202020204" pitchFamily="34" charset="0"/>
              <a:buChar char="•"/>
            </a:pPr>
            <a:r>
              <a:rPr lang="en-US" sz="2400" dirty="0">
                <a:solidFill>
                  <a:schemeClr val="tx1"/>
                </a:solidFill>
              </a:rPr>
              <a:t>Currency Calculation/ Shared Business logic </a:t>
            </a:r>
          </a:p>
          <a:p>
            <a:pPr marL="1600200" marR="0" lvl="3" indent="-228600">
              <a:lnSpc>
                <a:spcPct val="107000"/>
              </a:lnSpc>
              <a:spcBef>
                <a:spcPts val="0"/>
              </a:spcBef>
              <a:spcAft>
                <a:spcPts val="0"/>
              </a:spcAft>
              <a:buFont typeface="+mj-lt"/>
              <a:buAutoNum type="arabicPeriod"/>
            </a:pPr>
            <a:r>
              <a:rPr lang="en-US" sz="2400" dirty="0">
                <a:solidFill>
                  <a:schemeClr val="tx1"/>
                </a:solidFill>
              </a:rPr>
              <a:t>makes sure DW BU credits match credits seen in Banner on forms </a:t>
            </a:r>
          </a:p>
          <a:p>
            <a:pPr marL="1600200" marR="0" lvl="3" indent="-228600">
              <a:lnSpc>
                <a:spcPct val="107000"/>
              </a:lnSpc>
              <a:spcBef>
                <a:spcPts val="0"/>
              </a:spcBef>
              <a:spcAft>
                <a:spcPts val="0"/>
              </a:spcAft>
              <a:buFont typeface="+mj-lt"/>
              <a:buAutoNum type="arabicPeriod"/>
            </a:pPr>
            <a:r>
              <a:rPr lang="en-US" sz="2400" dirty="0">
                <a:solidFill>
                  <a:schemeClr val="tx1"/>
                </a:solidFill>
              </a:rPr>
              <a:t>Penn currency will match numbers reported on transcripts</a:t>
            </a:r>
          </a:p>
          <a:p>
            <a:pPr lvl="2">
              <a:buFont typeface="Arial" panose="020B0604020202020204" pitchFamily="34" charset="0"/>
              <a:buChar char="•"/>
            </a:pPr>
            <a:r>
              <a:rPr lang="en-US" sz="2400" dirty="0">
                <a:solidFill>
                  <a:schemeClr val="tx1"/>
                </a:solidFill>
              </a:rPr>
              <a:t>Currency Calculations “coming soon”</a:t>
            </a:r>
          </a:p>
          <a:p>
            <a:pPr marL="1600200" marR="0" lvl="3" indent="-228600">
              <a:lnSpc>
                <a:spcPct val="107000"/>
              </a:lnSpc>
              <a:spcBef>
                <a:spcPts val="0"/>
              </a:spcBef>
              <a:spcAft>
                <a:spcPts val="0"/>
              </a:spcAft>
              <a:buFont typeface="+mj-lt"/>
              <a:buAutoNum type="arabicPeriod"/>
            </a:pPr>
            <a:r>
              <a:rPr lang="en-US" sz="2400" dirty="0">
                <a:effectLst/>
                <a:latin typeface="Calibri" panose="020F0502020204030204" pitchFamily="34" charset="0"/>
                <a:ea typeface="Calibri" panose="020F0502020204030204" pitchFamily="34" charset="0"/>
                <a:cs typeface="Times New Roman" panose="02020603050405020304" pitchFamily="18" charset="0"/>
              </a:rPr>
              <a:t>Cumulative overall by level (</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ST_Degree_Pursual</a:t>
            </a:r>
            <a:r>
              <a:rPr lang="en-US" sz="2400" dirty="0">
                <a:effectLst/>
                <a:latin typeface="Calibri" panose="020F0502020204030204" pitchFamily="34" charset="0"/>
                <a:ea typeface="Calibri" panose="020F0502020204030204" pitchFamily="34" charset="0"/>
                <a:cs typeface="Times New Roman" panose="02020603050405020304" pitchFamily="18" charset="0"/>
              </a:rPr>
              <a:t>)</a:t>
            </a:r>
          </a:p>
          <a:p>
            <a:pPr marL="1600200" marR="0" lvl="3" indent="-228600">
              <a:lnSpc>
                <a:spcPct val="107000"/>
              </a:lnSpc>
              <a:spcBef>
                <a:spcPts val="0"/>
              </a:spcBef>
              <a:spcAft>
                <a:spcPts val="0"/>
              </a:spcAft>
              <a:buFont typeface="+mj-lt"/>
              <a:buAutoNum type="arabicPeriod"/>
            </a:pPr>
            <a:r>
              <a:rPr lang="en-US" sz="2400" dirty="0">
                <a:effectLst/>
                <a:latin typeface="Calibri" panose="020F0502020204030204" pitchFamily="34" charset="0"/>
                <a:ea typeface="Calibri" panose="020F0502020204030204" pitchFamily="34" charset="0"/>
                <a:cs typeface="Times New Roman" panose="02020603050405020304" pitchFamily="18" charset="0"/>
              </a:rPr>
              <a:t>Cumulative by level within a term (</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ST_Term</a:t>
            </a:r>
            <a:r>
              <a:rPr lang="en-US" sz="2400" dirty="0">
                <a:effectLst/>
                <a:latin typeface="Calibri" panose="020F0502020204030204" pitchFamily="34" charset="0"/>
                <a:ea typeface="Calibri" panose="020F0502020204030204" pitchFamily="34" charset="0"/>
                <a:cs typeface="Times New Roman" panose="02020603050405020304" pitchFamily="18" charset="0"/>
              </a:rPr>
              <a:t> , </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ST_Degree_Term</a:t>
            </a:r>
            <a:r>
              <a:rPr lang="en-US" sz="2400" dirty="0">
                <a:effectLst/>
                <a:latin typeface="Calibri" panose="020F0502020204030204" pitchFamily="34" charset="0"/>
                <a:ea typeface="Calibri" panose="020F0502020204030204" pitchFamily="34" charset="0"/>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20546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MAY 24, 2021</a:t>
            </a:r>
          </a:p>
        </p:txBody>
      </p:sp>
      <p:sp>
        <p:nvSpPr>
          <p:cNvPr id="8" name="Title 3">
            <a:extLst>
              <a:ext uri="{FF2B5EF4-FFF2-40B4-BE49-F238E27FC236}">
                <a16:creationId xmlns:a16="http://schemas.microsoft.com/office/drawing/2014/main" id="{0DD5D8F7-F40F-4C66-9EF4-15509573505B}"/>
              </a:ext>
            </a:extLst>
          </p:cNvPr>
          <p:cNvSpPr>
            <a:spLocks noGrp="1"/>
          </p:cNvSpPr>
          <p:nvPr>
            <p:ph type="title"/>
          </p:nvPr>
        </p:nvSpPr>
        <p:spPr>
          <a:xfrm>
            <a:off x="838200" y="544514"/>
            <a:ext cx="10681010" cy="1049338"/>
          </a:xfrm>
        </p:spPr>
        <p:txBody>
          <a:bodyPr>
            <a:normAutofit/>
          </a:bodyPr>
          <a:lstStyle/>
          <a:p>
            <a:r>
              <a:rPr lang="en-US" sz="4400" b="1" dirty="0">
                <a:solidFill>
                  <a:schemeClr val="tx1"/>
                </a:solidFill>
              </a:rPr>
              <a:t>ST_ENROLLLMENT in </a:t>
            </a:r>
            <a:r>
              <a:rPr lang="en-US" sz="4400" b="1" dirty="0">
                <a:solidFill>
                  <a:srgbClr val="000000"/>
                </a:solidFill>
              </a:rPr>
              <a:t>Pennant Student Records </a:t>
            </a:r>
            <a:endParaRPr lang="en-US" sz="4400" b="1" dirty="0">
              <a:solidFill>
                <a:schemeClr val="tx1"/>
              </a:solidFill>
            </a:endParaRPr>
          </a:p>
        </p:txBody>
      </p:sp>
      <p:sp>
        <p:nvSpPr>
          <p:cNvPr id="9" name="Content Placeholder 4">
            <a:extLst>
              <a:ext uri="{FF2B5EF4-FFF2-40B4-BE49-F238E27FC236}">
                <a16:creationId xmlns:a16="http://schemas.microsoft.com/office/drawing/2014/main" id="{63018BDC-4EA8-4C06-9025-95071E66BA60}"/>
              </a:ext>
            </a:extLst>
          </p:cNvPr>
          <p:cNvSpPr txBox="1">
            <a:spLocks/>
          </p:cNvSpPr>
          <p:nvPr/>
        </p:nvSpPr>
        <p:spPr>
          <a:xfrm>
            <a:off x="524107" y="1877501"/>
            <a:ext cx="10829693" cy="4299462"/>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US" dirty="0"/>
          </a:p>
          <a:p>
            <a:pPr lvl="2">
              <a:buFont typeface="Courier New" panose="02070309020205020404" pitchFamily="49" charset="0"/>
              <a:buChar char="o"/>
            </a:pPr>
            <a:endParaRPr lang="en-US" dirty="0"/>
          </a:p>
        </p:txBody>
      </p:sp>
      <p:pic>
        <p:nvPicPr>
          <p:cNvPr id="3" name="Picture 2">
            <a:extLst>
              <a:ext uri="{FF2B5EF4-FFF2-40B4-BE49-F238E27FC236}">
                <a16:creationId xmlns:a16="http://schemas.microsoft.com/office/drawing/2014/main" id="{C38C3A74-5D71-41E4-B3FE-9CB83BB817D7}"/>
              </a:ext>
            </a:extLst>
          </p:cNvPr>
          <p:cNvPicPr>
            <a:picLocks noChangeAspect="1"/>
          </p:cNvPicPr>
          <p:nvPr/>
        </p:nvPicPr>
        <p:blipFill>
          <a:blip r:embed="rId2"/>
          <a:stretch>
            <a:fillRect/>
          </a:stretch>
        </p:blipFill>
        <p:spPr>
          <a:xfrm>
            <a:off x="656435" y="2508482"/>
            <a:ext cx="10879130" cy="2431508"/>
          </a:xfrm>
          <a:prstGeom prst="rect">
            <a:avLst/>
          </a:prstGeom>
        </p:spPr>
      </p:pic>
    </p:spTree>
    <p:extLst>
      <p:ext uri="{BB962C8B-B14F-4D97-AF65-F5344CB8AC3E}">
        <p14:creationId xmlns:p14="http://schemas.microsoft.com/office/powerpoint/2010/main" val="124423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May 24, 2021</a:t>
            </a:r>
          </a:p>
        </p:txBody>
      </p:sp>
      <p:sp>
        <p:nvSpPr>
          <p:cNvPr id="8" name="Title 3">
            <a:extLst>
              <a:ext uri="{FF2B5EF4-FFF2-40B4-BE49-F238E27FC236}">
                <a16:creationId xmlns:a16="http://schemas.microsoft.com/office/drawing/2014/main" id="{A79BBF29-6BA9-4206-BE5F-DF5AAD9884C9}"/>
              </a:ext>
            </a:extLst>
          </p:cNvPr>
          <p:cNvSpPr>
            <a:spLocks noGrp="1"/>
          </p:cNvSpPr>
          <p:nvPr>
            <p:ph type="title"/>
          </p:nvPr>
        </p:nvSpPr>
        <p:spPr>
          <a:xfrm>
            <a:off x="1106112" y="503034"/>
            <a:ext cx="10058400" cy="1126587"/>
          </a:xfrm>
        </p:spPr>
        <p:txBody>
          <a:bodyPr>
            <a:normAutofit/>
          </a:bodyPr>
          <a:lstStyle/>
          <a:p>
            <a:pPr marL="0" indent="0">
              <a:buNone/>
            </a:pPr>
            <a:r>
              <a:rPr lang="en-US" sz="4400" b="1" dirty="0">
                <a:solidFill>
                  <a:schemeClr val="tx1"/>
                </a:solidFill>
              </a:rPr>
              <a:t>LEVEL: there are two kinds!</a:t>
            </a:r>
          </a:p>
        </p:txBody>
      </p:sp>
      <p:sp>
        <p:nvSpPr>
          <p:cNvPr id="3" name="Content Placeholder 2">
            <a:extLst>
              <a:ext uri="{FF2B5EF4-FFF2-40B4-BE49-F238E27FC236}">
                <a16:creationId xmlns:a16="http://schemas.microsoft.com/office/drawing/2014/main" id="{C50CF7F1-DE7E-4520-9278-C466E29C5554}"/>
              </a:ext>
            </a:extLst>
          </p:cNvPr>
          <p:cNvSpPr>
            <a:spLocks noGrp="1"/>
          </p:cNvSpPr>
          <p:nvPr>
            <p:ph sz="half" idx="2"/>
          </p:nvPr>
        </p:nvSpPr>
        <p:spPr>
          <a:xfrm>
            <a:off x="613317" y="2088734"/>
            <a:ext cx="6478858" cy="4114482"/>
          </a:xfrm>
        </p:spPr>
        <p:txBody>
          <a:bodyPr/>
          <a:lstStyle/>
          <a:p>
            <a:pPr marL="457200" indent="-457200">
              <a:buFont typeface="Calibri" panose="020F0502020204030204" pitchFamily="34" charset="0"/>
              <a:buAutoNum type="arabicPeriod"/>
            </a:pPr>
            <a:r>
              <a:rPr lang="en-US" sz="2000" u="sng" dirty="0">
                <a:solidFill>
                  <a:schemeClr val="tx1"/>
                </a:solidFill>
              </a:rPr>
              <a:t>Student Level </a:t>
            </a:r>
            <a:r>
              <a:rPr lang="en-US" sz="2000" dirty="0">
                <a:solidFill>
                  <a:schemeClr val="tx1"/>
                </a:solidFill>
              </a:rPr>
              <a:t>is the program level that the student is in. The same level codes used for courses that the student can enroll in.  This kind of level controls registration and determines which courses will appear on the student’s transcript. It functions like “career” functioned in the old system but is much more widely used throughout Banner.</a:t>
            </a:r>
          </a:p>
          <a:p>
            <a:pPr marL="0" indent="0">
              <a:buNone/>
            </a:pPr>
            <a:r>
              <a:rPr lang="en-US" sz="2000" dirty="0">
                <a:solidFill>
                  <a:schemeClr val="tx1"/>
                </a:solidFill>
              </a:rPr>
              <a:t>  </a:t>
            </a:r>
          </a:p>
          <a:p>
            <a:pPr marL="0" indent="0">
              <a:buNone/>
            </a:pPr>
            <a:endParaRPr lang="en-US" sz="2000" dirty="0">
              <a:solidFill>
                <a:schemeClr val="tx1"/>
              </a:solidFill>
            </a:endParaRPr>
          </a:p>
          <a:p>
            <a:pPr marL="457200" indent="-457200">
              <a:buFont typeface="+mj-lt"/>
              <a:buAutoNum type="arabicPeriod" startAt="2"/>
            </a:pPr>
            <a:r>
              <a:rPr lang="en-US" sz="2000" u="sng" dirty="0">
                <a:solidFill>
                  <a:schemeClr val="tx1"/>
                </a:solidFill>
              </a:rPr>
              <a:t>Degree Level </a:t>
            </a:r>
            <a:r>
              <a:rPr lang="en-US" sz="2000" dirty="0">
                <a:solidFill>
                  <a:schemeClr val="tx1"/>
                </a:solidFill>
              </a:rPr>
              <a:t>is the level associated with a degree code.   It functions like the degree level “D,U,M,P” codes functioned in the old system.</a:t>
            </a:r>
          </a:p>
          <a:p>
            <a:pPr marL="0" indent="0">
              <a:buNone/>
            </a:pPr>
            <a:endParaRPr lang="en-US" dirty="0"/>
          </a:p>
        </p:txBody>
      </p:sp>
      <p:pic>
        <p:nvPicPr>
          <p:cNvPr id="10" name="Content Placeholder 9">
            <a:extLst>
              <a:ext uri="{FF2B5EF4-FFF2-40B4-BE49-F238E27FC236}">
                <a16:creationId xmlns:a16="http://schemas.microsoft.com/office/drawing/2014/main" id="{4CC6F4DF-F7E0-4100-9FF0-470575057669}"/>
              </a:ext>
            </a:extLst>
          </p:cNvPr>
          <p:cNvPicPr>
            <a:picLocks noGrp="1" noChangeAspect="1"/>
          </p:cNvPicPr>
          <p:nvPr>
            <p:ph sz="quarter" idx="4"/>
          </p:nvPr>
        </p:nvPicPr>
        <p:blipFill>
          <a:blip r:embed="rId2"/>
          <a:stretch>
            <a:fillRect/>
          </a:stretch>
        </p:blipFill>
        <p:spPr>
          <a:xfrm>
            <a:off x="7577406" y="1781418"/>
            <a:ext cx="3160239" cy="2611119"/>
          </a:xfrm>
        </p:spPr>
      </p:pic>
      <p:pic>
        <p:nvPicPr>
          <p:cNvPr id="12" name="Picture 11">
            <a:extLst>
              <a:ext uri="{FF2B5EF4-FFF2-40B4-BE49-F238E27FC236}">
                <a16:creationId xmlns:a16="http://schemas.microsoft.com/office/drawing/2014/main" id="{CAF4C2FB-222D-44E8-98CB-E6D227468C70}"/>
              </a:ext>
            </a:extLst>
          </p:cNvPr>
          <p:cNvPicPr>
            <a:picLocks noChangeAspect="1"/>
          </p:cNvPicPr>
          <p:nvPr/>
        </p:nvPicPr>
        <p:blipFill>
          <a:blip r:embed="rId3"/>
          <a:stretch>
            <a:fillRect/>
          </a:stretch>
        </p:blipFill>
        <p:spPr>
          <a:xfrm>
            <a:off x="7577406" y="4583965"/>
            <a:ext cx="2726321" cy="1775765"/>
          </a:xfrm>
          <a:prstGeom prst="rect">
            <a:avLst/>
          </a:prstGeom>
        </p:spPr>
      </p:pic>
    </p:spTree>
    <p:extLst>
      <p:ext uri="{BB962C8B-B14F-4D97-AF65-F5344CB8AC3E}">
        <p14:creationId xmlns:p14="http://schemas.microsoft.com/office/powerpoint/2010/main" val="15883945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6554-D85C-455D-8B7D-FA146412C160}"/>
              </a:ext>
            </a:extLst>
          </p:cNvPr>
          <p:cNvSpPr>
            <a:spLocks noGrp="1"/>
          </p:cNvSpPr>
          <p:nvPr>
            <p:ph type="title"/>
          </p:nvPr>
        </p:nvSpPr>
        <p:spPr>
          <a:xfrm>
            <a:off x="1066800" y="577627"/>
            <a:ext cx="10058400" cy="881797"/>
          </a:xfrm>
        </p:spPr>
        <p:txBody>
          <a:bodyPr/>
          <a:lstStyle/>
          <a:p>
            <a:r>
              <a:rPr lang="en-US" dirty="0">
                <a:solidFill>
                  <a:schemeClr val="tx1"/>
                </a:solidFill>
              </a:rPr>
              <a:t>Wrap-up</a:t>
            </a:r>
          </a:p>
        </p:txBody>
      </p:sp>
      <p:sp>
        <p:nvSpPr>
          <p:cNvPr id="6" name="Content Placeholder 2">
            <a:extLst>
              <a:ext uri="{FF2B5EF4-FFF2-40B4-BE49-F238E27FC236}">
                <a16:creationId xmlns:a16="http://schemas.microsoft.com/office/drawing/2014/main" id="{434ECC29-CF4E-4B06-8EAD-53EEFFE2F4E0}"/>
              </a:ext>
            </a:extLst>
          </p:cNvPr>
          <p:cNvSpPr txBox="1">
            <a:spLocks/>
          </p:cNvSpPr>
          <p:nvPr/>
        </p:nvSpPr>
        <p:spPr>
          <a:xfrm>
            <a:off x="838200" y="1825625"/>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91440" marR="0" lvl="0" indent="-91440" algn="l" defTabSz="914400" rtl="0"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lang="en-US" sz="2800" dirty="0">
                <a:solidFill>
                  <a:schemeClr val="tx1"/>
                </a:solidFill>
                <a:latin typeface="Calibri" panose="020F0502020204030204"/>
              </a:rPr>
              <a:t>Questions/comments</a:t>
            </a:r>
            <a:endParaRPr kumimoji="0" lang="en-US" sz="2800" b="0" i="0" u="none" strike="noStrike" kern="1200" cap="none" spc="0" normalizeH="0" baseline="0" noProof="0" dirty="0">
              <a:ln>
                <a:noFill/>
              </a:ln>
              <a:solidFill>
                <a:schemeClr val="tx1"/>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endPar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lang="en-US" sz="2800" dirty="0">
                <a:solidFill>
                  <a:schemeClr val="tx1"/>
                </a:solidFill>
                <a:latin typeface="Calibri" panose="020F0502020204030204"/>
              </a:rPr>
              <a:t>Feedback/ Suggestions for future meetings?</a:t>
            </a: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endPar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kumimoji="0" lang="en-US" sz="2800" b="0" i="0" u="none" strike="noStrike" kern="1200" cap="none" spc="0" normalizeH="0" baseline="0" noProof="0" dirty="0">
                <a:ln>
                  <a:noFill/>
                </a:ln>
                <a:solidFill>
                  <a:schemeClr val="tx1"/>
                </a:solidFill>
                <a:effectLst/>
                <a:uLnTx/>
                <a:uFillTx/>
                <a:latin typeface="Calibri" panose="020F0502020204030204"/>
                <a:ea typeface="+mn-ea"/>
                <a:cs typeface="+mn-cs"/>
              </a:rPr>
              <a:t>Follow-up questions/comments: </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hlinkClick r:id="rId2"/>
              </a:rPr>
              <a:t>da-staff@isc.upenn.edu</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kumimoji="0" lang="en-US" sz="2800" b="0" i="0" u="none" strike="noStrike" kern="1200" cap="none" spc="0" normalizeH="0" baseline="0" noProof="0" dirty="0">
                <a:ln>
                  <a:noFill/>
                </a:ln>
                <a:solidFill>
                  <a:schemeClr val="tx1"/>
                </a:solidFill>
                <a:effectLst/>
                <a:uLnTx/>
                <a:uFillTx/>
                <a:latin typeface="Calibri" panose="020F0502020204030204"/>
                <a:ea typeface="+mn-ea"/>
                <a:cs typeface="+mn-cs"/>
              </a:rPr>
              <a:t>Discussions about student data: </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hlinkClick r:id="rId3"/>
              </a:rPr>
              <a:t>student-wh@lists.upenn.edu</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p>
          <a:p>
            <a:pPr marL="91440" marR="0" lvl="0" indent="-91440" algn="l" defTabSz="914400" rtl="0"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p:txBody>
      </p:sp>
      <p:sp>
        <p:nvSpPr>
          <p:cNvPr id="7" name="Footer Placeholder 2">
            <a:extLst>
              <a:ext uri="{FF2B5EF4-FFF2-40B4-BE49-F238E27FC236}">
                <a16:creationId xmlns:a16="http://schemas.microsoft.com/office/drawing/2014/main" id="{E4376461-903A-4A6E-88AD-FBEA905F83C4}"/>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MAY 24, 2021</a:t>
            </a:r>
          </a:p>
        </p:txBody>
      </p:sp>
    </p:spTree>
    <p:extLst>
      <p:ext uri="{BB962C8B-B14F-4D97-AF65-F5344CB8AC3E}">
        <p14:creationId xmlns:p14="http://schemas.microsoft.com/office/powerpoint/2010/main" val="3390262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11922" y="850766"/>
            <a:ext cx="10168156" cy="660534"/>
          </a:xfrm>
        </p:spPr>
        <p:txBody>
          <a:bodyPr>
            <a:noAutofit/>
          </a:bodyPr>
          <a:lstStyle/>
          <a:p>
            <a:r>
              <a:rPr lang="en-US" sz="4400" b="1" dirty="0"/>
              <a:t>Remote Meetings Best Practices</a:t>
            </a:r>
          </a:p>
        </p:txBody>
      </p:sp>
      <p:sp>
        <p:nvSpPr>
          <p:cNvPr id="3" name="Rectangle 2">
            <a:extLst>
              <a:ext uri="{FF2B5EF4-FFF2-40B4-BE49-F238E27FC236}">
                <a16:creationId xmlns:a16="http://schemas.microsoft.com/office/drawing/2014/main" id="{7748E445-6CB6-4712-8E58-7D2A7F335B85}"/>
              </a:ext>
            </a:extLst>
          </p:cNvPr>
          <p:cNvSpPr/>
          <p:nvPr/>
        </p:nvSpPr>
        <p:spPr>
          <a:xfrm>
            <a:off x="1185644" y="1965792"/>
            <a:ext cx="10357172" cy="3785652"/>
          </a:xfrm>
          <a:prstGeom prst="rect">
            <a:avLst/>
          </a:prstGeom>
        </p:spPr>
        <p:txBody>
          <a:bodyPr wrap="square">
            <a:spAutoFit/>
          </a:bodyPr>
          <a:lstStyle/>
          <a:p>
            <a:pPr marL="457200" indent="-457200">
              <a:spcBef>
                <a:spcPts val="600"/>
              </a:spcBef>
              <a:buSzPct val="100000"/>
              <a:buFont typeface="Arial" panose="020B0604020202020204" pitchFamily="34" charset="0"/>
              <a:buChar char="•"/>
            </a:pPr>
            <a:r>
              <a:rPr lang="en-US" sz="2400" dirty="0"/>
              <a:t>Turn off your video function</a:t>
            </a:r>
          </a:p>
          <a:p>
            <a:pPr marL="457200" indent="-457200">
              <a:spcBef>
                <a:spcPts val="600"/>
              </a:spcBef>
              <a:buSzPct val="100000"/>
              <a:buFont typeface="Arial" panose="020B0604020202020204" pitchFamily="34" charset="0"/>
              <a:buChar char="•"/>
            </a:pPr>
            <a:endParaRPr lang="en-US" sz="2400" dirty="0"/>
          </a:p>
          <a:p>
            <a:pPr marL="457200" indent="-457200">
              <a:spcBef>
                <a:spcPts val="600"/>
              </a:spcBef>
              <a:buSzPct val="100000"/>
              <a:buFont typeface="Arial" panose="020B0604020202020204" pitchFamily="34" charset="0"/>
              <a:buChar char="•"/>
            </a:pPr>
            <a:r>
              <a:rPr lang="en-US" sz="2400" dirty="0"/>
              <a:t>Please go on </a:t>
            </a:r>
            <a:r>
              <a:rPr lang="en-US" sz="2400" b="1" dirty="0"/>
              <a:t>Mute</a:t>
            </a:r>
            <a:r>
              <a:rPr lang="en-US" sz="2400" dirty="0"/>
              <a:t> unless you are speaking</a:t>
            </a:r>
          </a:p>
          <a:p>
            <a:pPr marL="457200" indent="-457200">
              <a:spcBef>
                <a:spcPts val="600"/>
              </a:spcBef>
              <a:buSzPct val="100000"/>
              <a:buFont typeface="Arial" panose="020B0604020202020204" pitchFamily="34" charset="0"/>
              <a:buChar char="•"/>
            </a:pPr>
            <a:endParaRPr lang="en-US" sz="2400" dirty="0"/>
          </a:p>
          <a:p>
            <a:pPr marL="457200" indent="-457200">
              <a:spcBef>
                <a:spcPts val="600"/>
              </a:spcBef>
              <a:buSzPct val="100000"/>
              <a:buFont typeface="Arial" panose="020B0604020202020204" pitchFamily="34" charset="0"/>
              <a:buChar char="•"/>
            </a:pPr>
            <a:r>
              <a:rPr lang="en-US" sz="2400" dirty="0"/>
              <a:t>Please </a:t>
            </a:r>
            <a:r>
              <a:rPr lang="en-US" sz="2400" b="1" dirty="0"/>
              <a:t>enter your questions in the chat function</a:t>
            </a:r>
            <a:r>
              <a:rPr lang="en-US" sz="2400" dirty="0"/>
              <a:t>. When your question is being answered, you can go off </a:t>
            </a:r>
            <a:r>
              <a:rPr lang="en-US" sz="2400" b="1" dirty="0"/>
              <a:t>Mute</a:t>
            </a:r>
            <a:r>
              <a:rPr lang="en-US" sz="2400" dirty="0"/>
              <a:t> to ask follow-up questions</a:t>
            </a:r>
          </a:p>
          <a:p>
            <a:pPr marL="457200" indent="-457200">
              <a:spcBef>
                <a:spcPts val="600"/>
              </a:spcBef>
              <a:buSzPct val="100000"/>
              <a:buFont typeface="Arial" panose="020B0604020202020204" pitchFamily="34" charset="0"/>
              <a:buChar char="•"/>
            </a:pPr>
            <a:endParaRPr lang="en-US" sz="2400" dirty="0"/>
          </a:p>
          <a:p>
            <a:pPr marL="457200" indent="-457200">
              <a:spcBef>
                <a:spcPts val="600"/>
              </a:spcBef>
              <a:buSzPct val="100000"/>
              <a:buFont typeface="Arial" panose="020B0604020202020204" pitchFamily="34" charset="0"/>
              <a:buChar char="•"/>
            </a:pPr>
            <a:r>
              <a:rPr lang="en-US" sz="2400" dirty="0"/>
              <a:t>Please do not use the chat function for off-topic discussions</a:t>
            </a: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7" name="Footer Placeholder 2">
            <a:extLst>
              <a:ext uri="{FF2B5EF4-FFF2-40B4-BE49-F238E27FC236}">
                <a16:creationId xmlns:a16="http://schemas.microsoft.com/office/drawing/2014/main" id="{FEF80BBC-5BD9-46DA-ABA3-BD4B556D80C3}"/>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MAY 24, 2021</a:t>
            </a:r>
          </a:p>
        </p:txBody>
      </p:sp>
    </p:spTree>
    <p:extLst>
      <p:ext uri="{BB962C8B-B14F-4D97-AF65-F5344CB8AC3E}">
        <p14:creationId xmlns:p14="http://schemas.microsoft.com/office/powerpoint/2010/main" val="2737316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nodeType="afterEffect">
                                  <p:stCondLst>
                                    <p:cond delay="1500"/>
                                  </p:stCondLst>
                                  <p:childTnLst>
                                    <p:set>
                                      <p:cBhvr>
                                        <p:cTn id="9" dur="1" fill="hold">
                                          <p:stCondLst>
                                            <p:cond delay="0"/>
                                          </p:stCondLst>
                                        </p:cTn>
                                        <p:tgtEl>
                                          <p:spTgt spid="3">
                                            <p:txEl>
                                              <p:pRg st="2" end="2"/>
                                            </p:txEl>
                                          </p:spTgt>
                                        </p:tgtEl>
                                        <p:attrNameLst>
                                          <p:attrName>style.visibility</p:attrName>
                                        </p:attrNameLst>
                                      </p:cBhvr>
                                      <p:to>
                                        <p:strVal val="visible"/>
                                      </p:to>
                                    </p:set>
                                  </p:childTnLst>
                                </p:cTn>
                              </p:par>
                            </p:childTnLst>
                          </p:cTn>
                        </p:par>
                        <p:par>
                          <p:cTn id="10" fill="hold">
                            <p:stCondLst>
                              <p:cond delay="2500"/>
                            </p:stCondLst>
                            <p:childTnLst>
                              <p:par>
                                <p:cTn id="11" presetID="1" presetClass="entr" presetSubtype="0" fill="hold" nodeType="afterEffect">
                                  <p:stCondLst>
                                    <p:cond delay="200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par>
                          <p:cTn id="13" fill="hold">
                            <p:stCondLst>
                              <p:cond delay="4500"/>
                            </p:stCondLst>
                            <p:childTnLst>
                              <p:par>
                                <p:cTn id="14" presetID="1" presetClass="entr" presetSubtype="0" fill="hold" nodeType="afterEffect">
                                  <p:stCondLst>
                                    <p:cond delay="4000"/>
                                  </p:stCondLst>
                                  <p:childTnLst>
                                    <p:set>
                                      <p:cBhvr>
                                        <p:cTn id="15"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850766"/>
            <a:ext cx="9994434" cy="660534"/>
          </a:xfrm>
        </p:spPr>
        <p:txBody>
          <a:bodyPr>
            <a:noAutofit/>
          </a:bodyPr>
          <a:lstStyle/>
          <a:p>
            <a:r>
              <a:rPr lang="en-US" sz="4400" b="1" dirty="0"/>
              <a:t>Agenda</a:t>
            </a:r>
          </a:p>
        </p:txBody>
      </p:sp>
      <p:sp>
        <p:nvSpPr>
          <p:cNvPr id="3" name="Rectangle 2">
            <a:extLst>
              <a:ext uri="{FF2B5EF4-FFF2-40B4-BE49-F238E27FC236}">
                <a16:creationId xmlns:a16="http://schemas.microsoft.com/office/drawing/2014/main" id="{7748E445-6CB6-4712-8E58-7D2A7F335B85}"/>
              </a:ext>
            </a:extLst>
          </p:cNvPr>
          <p:cNvSpPr/>
          <p:nvPr/>
        </p:nvSpPr>
        <p:spPr>
          <a:xfrm>
            <a:off x="1185644" y="1965792"/>
            <a:ext cx="10168156" cy="4555093"/>
          </a:xfrm>
          <a:prstGeom prst="rect">
            <a:avLst/>
          </a:prstGeom>
        </p:spPr>
        <p:txBody>
          <a:bodyPr wrap="square">
            <a:spAutoFit/>
          </a:bodyPr>
          <a:lstStyle/>
          <a:p>
            <a:pPr marL="457200" lvl="0" indent="-457200" defTabSz="457200" fontAlgn="base">
              <a:buFont typeface="Arial" panose="020B0604020202020204" pitchFamily="34" charset="0"/>
              <a:buChar char="•"/>
            </a:pPr>
            <a:r>
              <a:rPr lang="en-US" sz="3200" dirty="0">
                <a:solidFill>
                  <a:srgbClr val="000000"/>
                </a:solidFill>
              </a:rPr>
              <a:t>Deferred and Late Gap Incoming Student Data </a:t>
            </a:r>
          </a:p>
          <a:p>
            <a:pPr marL="457200" lvl="0" indent="-457200" defTabSz="457200" fontAlgn="base">
              <a:buFont typeface="Arial" panose="020B0604020202020204" pitchFamily="34" charset="0"/>
              <a:buChar char="•"/>
            </a:pPr>
            <a:endParaRPr lang="en-US" sz="3200" dirty="0">
              <a:solidFill>
                <a:srgbClr val="000000"/>
              </a:solidFill>
            </a:endParaRPr>
          </a:p>
          <a:p>
            <a:pPr marL="457200" lvl="0" indent="-457200" defTabSz="457200" fontAlgn="base">
              <a:buFont typeface="Arial" panose="020B0604020202020204" pitchFamily="34" charset="0"/>
              <a:buChar char="•"/>
            </a:pPr>
            <a:r>
              <a:rPr lang="en-US" sz="3200" dirty="0">
                <a:solidFill>
                  <a:srgbClr val="000000"/>
                </a:solidFill>
              </a:rPr>
              <a:t>Miscellaneous</a:t>
            </a:r>
            <a:r>
              <a:rPr lang="en-US" sz="2000" dirty="0"/>
              <a:t> </a:t>
            </a:r>
            <a:r>
              <a:rPr lang="en-US" sz="3200" dirty="0">
                <a:solidFill>
                  <a:srgbClr val="000000"/>
                </a:solidFill>
              </a:rPr>
              <a:t>News</a:t>
            </a:r>
            <a:r>
              <a:rPr lang="en-US" sz="2000" dirty="0"/>
              <a:t> </a:t>
            </a:r>
          </a:p>
          <a:p>
            <a:pPr marL="457200" lvl="0" indent="-457200" defTabSz="457200" fontAlgn="base">
              <a:buFont typeface="Arial" panose="020B0604020202020204" pitchFamily="34" charset="0"/>
              <a:buChar char="•"/>
            </a:pPr>
            <a:endParaRPr lang="en-US" sz="2000" dirty="0"/>
          </a:p>
          <a:p>
            <a:pPr marL="457200" lvl="0" indent="-457200" defTabSz="457200" fontAlgn="base">
              <a:buFont typeface="Arial" panose="020B0604020202020204" pitchFamily="34" charset="0"/>
              <a:buChar char="•"/>
            </a:pPr>
            <a:r>
              <a:rPr lang="en-US" sz="3200" dirty="0">
                <a:solidFill>
                  <a:srgbClr val="000000"/>
                </a:solidFill>
              </a:rPr>
              <a:t>Pennant Student Records data collection</a:t>
            </a:r>
            <a:br>
              <a:rPr lang="en-US" sz="3200" dirty="0">
                <a:solidFill>
                  <a:srgbClr val="000000"/>
                </a:solidFill>
              </a:rPr>
            </a:br>
            <a:r>
              <a:rPr lang="en-US" sz="3200" dirty="0">
                <a:solidFill>
                  <a:srgbClr val="000000"/>
                </a:solidFill>
              </a:rPr>
              <a:t>	“State of the Collection”</a:t>
            </a:r>
          </a:p>
          <a:p>
            <a:pPr lvl="0" defTabSz="457200" fontAlgn="base"/>
            <a:r>
              <a:rPr lang="en-US" sz="3200" dirty="0">
                <a:solidFill>
                  <a:srgbClr val="000000"/>
                </a:solidFill>
              </a:rPr>
              <a:t> </a:t>
            </a:r>
          </a:p>
          <a:p>
            <a:pPr marL="457200" lvl="0" indent="-457200" defTabSz="457200" fontAlgn="base">
              <a:buFont typeface="Arial" panose="020B0604020202020204" pitchFamily="34" charset="0"/>
              <a:buChar char="•"/>
            </a:pPr>
            <a:r>
              <a:rPr lang="en-US" sz="3200" dirty="0">
                <a:solidFill>
                  <a:srgbClr val="000000"/>
                </a:solidFill>
              </a:rPr>
              <a:t>Level vs Degree Level</a:t>
            </a:r>
          </a:p>
          <a:p>
            <a:pPr defTabSz="457200" fontAlgn="base"/>
            <a:endParaRPr kumimoji="0" lang="en-US" sz="28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MAY 24, 2021</a:t>
            </a:r>
          </a:p>
        </p:txBody>
      </p:sp>
    </p:spTree>
    <p:extLst>
      <p:ext uri="{BB962C8B-B14F-4D97-AF65-F5344CB8AC3E}">
        <p14:creationId xmlns:p14="http://schemas.microsoft.com/office/powerpoint/2010/main" val="1599784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lt">
                                    <p:tmAbs val="0"/>
                                  </p:iterate>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iterate type="lt">
                                    <p:tmAbs val="0"/>
                                  </p:iterate>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iterate type="lt">
                                    <p:tmAbs val="0"/>
                                  </p:iterate>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iterate type="lt">
                                    <p:tmAbs val="0"/>
                                  </p:iterate>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iterate type="lt">
                                    <p:tmAbs val="0"/>
                                  </p:iterate>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MAY 24, 2021</a:t>
            </a:r>
          </a:p>
        </p:txBody>
      </p:sp>
      <p:sp>
        <p:nvSpPr>
          <p:cNvPr id="8" name="Title 3">
            <a:extLst>
              <a:ext uri="{FF2B5EF4-FFF2-40B4-BE49-F238E27FC236}">
                <a16:creationId xmlns:a16="http://schemas.microsoft.com/office/drawing/2014/main" id="{6C87B998-C5E9-47F1-8B78-2F64595A9DC0}"/>
              </a:ext>
            </a:extLst>
          </p:cNvPr>
          <p:cNvSpPr>
            <a:spLocks noGrp="1"/>
          </p:cNvSpPr>
          <p:nvPr>
            <p:ph type="title"/>
          </p:nvPr>
        </p:nvSpPr>
        <p:spPr>
          <a:xfrm>
            <a:off x="838200" y="688512"/>
            <a:ext cx="10515600" cy="828055"/>
          </a:xfrm>
        </p:spPr>
        <p:txBody>
          <a:bodyPr>
            <a:normAutofit/>
          </a:bodyPr>
          <a:lstStyle/>
          <a:p>
            <a:pPr algn="ctr"/>
            <a:r>
              <a:rPr lang="en-US" sz="4400" b="1" dirty="0">
                <a:solidFill>
                  <a:srgbClr val="000000"/>
                </a:solidFill>
              </a:rPr>
              <a:t>Deferred and Late Gap Incoming Student Data </a:t>
            </a:r>
            <a:endParaRPr lang="en-US" sz="4400" b="1" dirty="0">
              <a:solidFill>
                <a:schemeClr val="tx1"/>
              </a:solidFill>
            </a:endParaRPr>
          </a:p>
        </p:txBody>
      </p:sp>
      <p:sp>
        <p:nvSpPr>
          <p:cNvPr id="9" name="Content Placeholder 4">
            <a:extLst>
              <a:ext uri="{FF2B5EF4-FFF2-40B4-BE49-F238E27FC236}">
                <a16:creationId xmlns:a16="http://schemas.microsoft.com/office/drawing/2014/main" id="{A15288BD-79A6-4BF0-91F8-9381F363E9F4}"/>
              </a:ext>
            </a:extLst>
          </p:cNvPr>
          <p:cNvSpPr txBox="1">
            <a:spLocks/>
          </p:cNvSpPr>
          <p:nvPr/>
        </p:nvSpPr>
        <p:spPr>
          <a:xfrm>
            <a:off x="960864" y="1516567"/>
            <a:ext cx="10515600" cy="4739268"/>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US" dirty="0"/>
          </a:p>
          <a:p>
            <a:pPr lvl="1">
              <a:buFont typeface="Arial" panose="020B0604020202020204" pitchFamily="34" charset="0"/>
              <a:buChar char="•"/>
            </a:pPr>
            <a:r>
              <a:rPr lang="en-US" sz="2200" dirty="0">
                <a:solidFill>
                  <a:schemeClr val="tx1"/>
                </a:solidFill>
              </a:rPr>
              <a:t>Situation: Incoming Fall 2020 Freshman wanted take a gap year later than usual.  </a:t>
            </a:r>
          </a:p>
          <a:p>
            <a:pPr lvl="1">
              <a:buFont typeface="Arial" panose="020B0604020202020204" pitchFamily="34" charset="0"/>
              <a:buChar char="•"/>
            </a:pPr>
            <a:endParaRPr lang="en-US" sz="2200" dirty="0">
              <a:solidFill>
                <a:schemeClr val="tx1"/>
              </a:solidFill>
            </a:endParaRPr>
          </a:p>
          <a:p>
            <a:pPr lvl="1">
              <a:buFont typeface="Arial" panose="020B0604020202020204" pitchFamily="34" charset="0"/>
              <a:buChar char="•"/>
            </a:pPr>
            <a:r>
              <a:rPr lang="en-US" sz="2200" dirty="0">
                <a:solidFill>
                  <a:schemeClr val="tx1"/>
                </a:solidFill>
              </a:rPr>
              <a:t>Initial solution resulted in programs created in SRS mistakenly with </a:t>
            </a:r>
            <a:r>
              <a:rPr lang="en-US" sz="2200" dirty="0" err="1">
                <a:solidFill>
                  <a:schemeClr val="tx1"/>
                </a:solidFill>
              </a:rPr>
              <a:t>entry_action</a:t>
            </a:r>
            <a:r>
              <a:rPr lang="en-US" sz="2200" dirty="0">
                <a:solidFill>
                  <a:schemeClr val="tx1"/>
                </a:solidFill>
              </a:rPr>
              <a:t>= AD.</a:t>
            </a:r>
          </a:p>
          <a:p>
            <a:pPr lvl="1">
              <a:buFont typeface="Arial" panose="020B0604020202020204" pitchFamily="34" charset="0"/>
              <a:buChar char="•"/>
            </a:pPr>
            <a:r>
              <a:rPr lang="en-US" sz="2200" dirty="0">
                <a:solidFill>
                  <a:schemeClr val="tx1"/>
                </a:solidFill>
              </a:rPr>
              <a:t>Caused DW </a:t>
            </a:r>
            <a:r>
              <a:rPr lang="en-US" sz="2200" dirty="0" err="1">
                <a:solidFill>
                  <a:schemeClr val="tx1"/>
                </a:solidFill>
              </a:rPr>
              <a:t>degree_pursual</a:t>
            </a:r>
            <a:r>
              <a:rPr lang="en-US" sz="2200" dirty="0">
                <a:solidFill>
                  <a:schemeClr val="tx1"/>
                </a:solidFill>
              </a:rPr>
              <a:t> records to remain separate/not rollup as expected</a:t>
            </a:r>
          </a:p>
          <a:p>
            <a:pPr lvl="1">
              <a:buFont typeface="Arial" panose="020B0604020202020204" pitchFamily="34" charset="0"/>
              <a:buChar char="•"/>
            </a:pPr>
            <a:r>
              <a:rPr lang="en-US" sz="2200" dirty="0" err="1">
                <a:solidFill>
                  <a:schemeClr val="tx1"/>
                </a:solidFill>
              </a:rPr>
              <a:t>Entry_actions</a:t>
            </a:r>
            <a:r>
              <a:rPr lang="en-US" sz="2200" dirty="0">
                <a:solidFill>
                  <a:schemeClr val="tx1"/>
                </a:solidFill>
              </a:rPr>
              <a:t> were updated to RX. </a:t>
            </a:r>
          </a:p>
          <a:p>
            <a:pPr lvl="1">
              <a:buFont typeface="Arial" panose="020B0604020202020204" pitchFamily="34" charset="0"/>
              <a:buChar char="•"/>
            </a:pPr>
            <a:r>
              <a:rPr lang="en-US" sz="2200" dirty="0">
                <a:solidFill>
                  <a:schemeClr val="tx1"/>
                </a:solidFill>
              </a:rPr>
              <a:t>Problem solved. </a:t>
            </a:r>
            <a:r>
              <a:rPr lang="en-US" sz="2200" dirty="0" err="1">
                <a:solidFill>
                  <a:schemeClr val="tx1"/>
                </a:solidFill>
              </a:rPr>
              <a:t>degree_pursual</a:t>
            </a:r>
            <a:r>
              <a:rPr lang="en-US" sz="2200" dirty="0">
                <a:solidFill>
                  <a:schemeClr val="tx1"/>
                </a:solidFill>
              </a:rPr>
              <a:t> records now rollup as expected.</a:t>
            </a:r>
          </a:p>
          <a:p>
            <a:pPr lvl="1">
              <a:buFont typeface="Arial" panose="020B0604020202020204" pitchFamily="34" charset="0"/>
              <a:buChar char="•"/>
            </a:pPr>
            <a:endParaRPr lang="en-US" sz="2200" dirty="0">
              <a:solidFill>
                <a:schemeClr val="tx1"/>
              </a:solidFill>
            </a:endParaRPr>
          </a:p>
          <a:p>
            <a:pPr lvl="1">
              <a:buFont typeface="Arial" panose="020B0604020202020204" pitchFamily="34" charset="0"/>
              <a:buChar char="•"/>
            </a:pPr>
            <a:endParaRPr lang="en-US" sz="2200" dirty="0">
              <a:solidFill>
                <a:schemeClr val="tx1"/>
              </a:solidFill>
            </a:endParaRPr>
          </a:p>
          <a:p>
            <a:pPr lvl="1">
              <a:buFont typeface="Arial" panose="020B0604020202020204" pitchFamily="34" charset="0"/>
              <a:buChar char="•"/>
            </a:pPr>
            <a:endParaRPr lang="en-US" sz="2200" dirty="0">
              <a:solidFill>
                <a:schemeClr val="tx1"/>
              </a:solidFill>
            </a:endParaRPr>
          </a:p>
          <a:p>
            <a:pPr lvl="1">
              <a:buFont typeface="Arial" panose="020B0604020202020204" pitchFamily="34" charset="0"/>
              <a:buChar char="•"/>
            </a:pPr>
            <a:endParaRPr lang="en-US" sz="2200" dirty="0">
              <a:solidFill>
                <a:schemeClr val="tx1"/>
              </a:solidFill>
            </a:endParaRPr>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176097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MAY 24, 2021</a:t>
            </a:r>
          </a:p>
        </p:txBody>
      </p:sp>
      <p:sp>
        <p:nvSpPr>
          <p:cNvPr id="8" name="Title 3">
            <a:extLst>
              <a:ext uri="{FF2B5EF4-FFF2-40B4-BE49-F238E27FC236}">
                <a16:creationId xmlns:a16="http://schemas.microsoft.com/office/drawing/2014/main" id="{6C87B998-C5E9-47F1-8B78-2F64595A9DC0}"/>
              </a:ext>
            </a:extLst>
          </p:cNvPr>
          <p:cNvSpPr>
            <a:spLocks noGrp="1"/>
          </p:cNvSpPr>
          <p:nvPr>
            <p:ph type="title"/>
          </p:nvPr>
        </p:nvSpPr>
        <p:spPr>
          <a:xfrm>
            <a:off x="838200" y="688512"/>
            <a:ext cx="10515600" cy="828055"/>
          </a:xfrm>
        </p:spPr>
        <p:txBody>
          <a:bodyPr>
            <a:normAutofit/>
          </a:bodyPr>
          <a:lstStyle/>
          <a:p>
            <a:pPr algn="ctr"/>
            <a:r>
              <a:rPr lang="en-US" sz="4400" b="1" dirty="0">
                <a:solidFill>
                  <a:srgbClr val="000000"/>
                </a:solidFill>
              </a:rPr>
              <a:t>Deferred and Late Gap Incoming Student Data </a:t>
            </a:r>
            <a:endParaRPr lang="en-US" sz="4400" b="1" dirty="0">
              <a:solidFill>
                <a:schemeClr val="tx1"/>
              </a:solidFill>
            </a:endParaRPr>
          </a:p>
        </p:txBody>
      </p:sp>
      <p:sp>
        <p:nvSpPr>
          <p:cNvPr id="9" name="Content Placeholder 4">
            <a:extLst>
              <a:ext uri="{FF2B5EF4-FFF2-40B4-BE49-F238E27FC236}">
                <a16:creationId xmlns:a16="http://schemas.microsoft.com/office/drawing/2014/main" id="{A15288BD-79A6-4BF0-91F8-9381F363E9F4}"/>
              </a:ext>
            </a:extLst>
          </p:cNvPr>
          <p:cNvSpPr txBox="1">
            <a:spLocks/>
          </p:cNvSpPr>
          <p:nvPr/>
        </p:nvSpPr>
        <p:spPr>
          <a:xfrm>
            <a:off x="680224" y="1516567"/>
            <a:ext cx="10796240" cy="4739268"/>
          </a:xfrm>
          <a:prstGeom prst="rect">
            <a:avLst/>
          </a:prstGeom>
        </p:spPr>
        <p:txBody>
          <a:bodyPr>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US" dirty="0"/>
          </a:p>
          <a:p>
            <a:pPr marL="0" marR="0" lvl="0" indent="0">
              <a:spcBef>
                <a:spcPts val="0"/>
              </a:spcBef>
              <a:spcAft>
                <a:spcPts val="0"/>
              </a:spcAft>
              <a:buNone/>
              <a:tabLst>
                <a:tab pos="457200" algn="l"/>
              </a:tabLst>
            </a:pPr>
            <a:r>
              <a:rPr lang="en-US" sz="2400" dirty="0">
                <a:solidFill>
                  <a:srgbClr val="000000"/>
                </a:solidFill>
                <a:effectLst/>
                <a:latin typeface="Calibri" panose="020F0502020204030204" pitchFamily="34" charset="0"/>
                <a:ea typeface="Times New Roman" panose="02020603050405020304" pitchFamily="18" charset="0"/>
              </a:rPr>
              <a:t>How to identify students who took the late gap year and have confirmed their return:  </a:t>
            </a:r>
          </a:p>
          <a:p>
            <a:pPr marL="0" marR="0" lvl="0" indent="0">
              <a:spcBef>
                <a:spcPts val="0"/>
              </a:spcBef>
              <a:spcAft>
                <a:spcPts val="0"/>
              </a:spcAft>
              <a:buNone/>
              <a:tabLst>
                <a:tab pos="457200" algn="l"/>
              </a:tabLst>
            </a:pPr>
            <a:endParaRPr lang="en-US" sz="2400" dirty="0">
              <a:solidFill>
                <a:srgbClr val="000000"/>
              </a:solidFill>
              <a:latin typeface="Calibri" panose="020F0502020204030204" pitchFamily="34" charset="0"/>
              <a:ea typeface="Times New Roman" panose="02020603050405020304" pitchFamily="18" charset="0"/>
            </a:endParaRPr>
          </a:p>
          <a:p>
            <a:pPr marL="0" marR="0" lvl="0" indent="0">
              <a:spcBef>
                <a:spcPts val="0"/>
              </a:spcBef>
              <a:spcAft>
                <a:spcPts val="0"/>
              </a:spcAft>
              <a:buNone/>
              <a:tabLst>
                <a:tab pos="457200" algn="l"/>
              </a:tabLst>
            </a:pPr>
            <a:r>
              <a:rPr lang="en-US" sz="2400" dirty="0">
                <a:solidFill>
                  <a:srgbClr val="000000"/>
                </a:solidFill>
                <a:effectLst/>
                <a:latin typeface="Calibri" panose="020F0502020204030204" pitchFamily="34" charset="0"/>
                <a:ea typeface="Times New Roman" panose="02020603050405020304" pitchFamily="18" charset="0"/>
              </a:rPr>
              <a:t>These students are coded in SRS as having taken a leave of absence in fall 2020 (exit action = LV and exit reason = PA) and are returning from leave in 2021 fall. </a:t>
            </a:r>
          </a:p>
          <a:p>
            <a:pPr marL="0" marR="0" lvl="0" indent="0">
              <a:spcBef>
                <a:spcPts val="0"/>
              </a:spcBef>
              <a:spcAft>
                <a:spcPts val="0"/>
              </a:spcAft>
              <a:buNone/>
              <a:tabLst>
                <a:tab pos="457200" algn="l"/>
              </a:tabLst>
            </a:pPr>
            <a:endParaRPr lang="en-US" sz="2400" dirty="0">
              <a:solidFill>
                <a:srgbClr val="000000"/>
              </a:solidFill>
              <a:latin typeface="Calibri" panose="020F0502020204030204" pitchFamily="34" charset="0"/>
              <a:ea typeface="Times New Roman" panose="02020603050405020304" pitchFamily="18" charset="0"/>
            </a:endParaRPr>
          </a:p>
          <a:p>
            <a:pPr marL="0" marR="0" lvl="0" indent="0">
              <a:spcBef>
                <a:spcPts val="0"/>
              </a:spcBef>
              <a:spcAft>
                <a:spcPts val="0"/>
              </a:spcAft>
              <a:buNone/>
              <a:tabLst>
                <a:tab pos="457200" algn="l"/>
              </a:tabLst>
            </a:pPr>
            <a:endParaRPr lang="en-US" sz="2400" dirty="0">
              <a:solidFill>
                <a:srgbClr val="000000"/>
              </a:solidFill>
              <a:effectLst/>
              <a:latin typeface="Calibri" panose="020F0502020204030204" pitchFamily="34" charset="0"/>
              <a:ea typeface="Times New Roman" panose="02020603050405020304" pitchFamily="18" charset="0"/>
            </a:endParaRPr>
          </a:p>
          <a:p>
            <a:pPr marL="0" marR="0" lvl="0" indent="0">
              <a:spcBef>
                <a:spcPts val="0"/>
              </a:spcBef>
              <a:spcAft>
                <a:spcPts val="0"/>
              </a:spcAft>
              <a:buNone/>
              <a:tabLst>
                <a:tab pos="457200" algn="l"/>
              </a:tabLst>
            </a:pPr>
            <a:endParaRPr lang="en-US" sz="2400" dirty="0">
              <a:solidFill>
                <a:srgbClr val="000000"/>
              </a:solidFill>
              <a:latin typeface="Calibri" panose="020F0502020204030204" pitchFamily="34" charset="0"/>
              <a:ea typeface="Times New Roman" panose="02020603050405020304" pitchFamily="18" charset="0"/>
            </a:endParaRPr>
          </a:p>
          <a:p>
            <a:pPr marL="0" marR="0" lvl="0" indent="0">
              <a:spcBef>
                <a:spcPts val="0"/>
              </a:spcBef>
              <a:spcAft>
                <a:spcPts val="0"/>
              </a:spcAft>
              <a:buNone/>
              <a:tabLst>
                <a:tab pos="457200" algn="l"/>
              </a:tabLst>
            </a:pPr>
            <a:r>
              <a:rPr lang="en-US" sz="2400" dirty="0">
                <a:solidFill>
                  <a:srgbClr val="000000"/>
                </a:solidFill>
                <a:effectLst/>
                <a:latin typeface="Calibri" panose="020F0502020204030204" pitchFamily="34" charset="0"/>
                <a:ea typeface="Times New Roman" panose="02020603050405020304" pitchFamily="18" charset="0"/>
              </a:rPr>
              <a:t>Their entry action in </a:t>
            </a:r>
            <a:r>
              <a:rPr lang="en-US" sz="2400" dirty="0" err="1">
                <a:solidFill>
                  <a:srgbClr val="000000"/>
                </a:solidFill>
                <a:effectLst/>
                <a:latin typeface="Calibri" panose="020F0502020204030204" pitchFamily="34" charset="0"/>
                <a:ea typeface="Times New Roman" panose="02020603050405020304" pitchFamily="18" charset="0"/>
              </a:rPr>
              <a:t>Student_APS</a:t>
            </a:r>
            <a:r>
              <a:rPr lang="en-US" sz="2400" dirty="0">
                <a:solidFill>
                  <a:srgbClr val="000000"/>
                </a:solidFill>
                <a:effectLst/>
                <a:latin typeface="Calibri" panose="020F0502020204030204" pitchFamily="34" charset="0"/>
                <a:ea typeface="Times New Roman" panose="02020603050405020304" pitchFamily="18" charset="0"/>
              </a:rPr>
              <a:t> table in the warehouse for 21C is RX.  In </a:t>
            </a:r>
            <a:r>
              <a:rPr lang="en-US" sz="2400" dirty="0" err="1">
                <a:solidFill>
                  <a:srgbClr val="000000"/>
                </a:solidFill>
                <a:effectLst/>
                <a:latin typeface="Calibri" panose="020F0502020204030204" pitchFamily="34" charset="0"/>
                <a:ea typeface="Times New Roman" panose="02020603050405020304" pitchFamily="18" charset="0"/>
              </a:rPr>
              <a:t>Degree_Pursual</a:t>
            </a:r>
            <a:r>
              <a:rPr lang="en-US" sz="2400" dirty="0">
                <a:solidFill>
                  <a:srgbClr val="000000"/>
                </a:solidFill>
                <a:effectLst/>
                <a:latin typeface="Calibri" panose="020F0502020204030204" pitchFamily="34" charset="0"/>
                <a:ea typeface="Times New Roman" panose="02020603050405020304" pitchFamily="18" charset="0"/>
              </a:rPr>
              <a:t> you will not see the RX.</a:t>
            </a:r>
          </a:p>
          <a:p>
            <a:pPr marL="0" marR="0" lvl="0" indent="0">
              <a:spcBef>
                <a:spcPts val="0"/>
              </a:spcBef>
              <a:spcAft>
                <a:spcPts val="0"/>
              </a:spcAft>
              <a:buNone/>
              <a:tabLst>
                <a:tab pos="457200" algn="l"/>
              </a:tabLst>
            </a:pPr>
            <a:endParaRPr lang="en-US" sz="2400" dirty="0">
              <a:solidFill>
                <a:srgbClr val="000000"/>
              </a:solidFill>
              <a:effectLst/>
              <a:latin typeface="Calibri" panose="020F0502020204030204" pitchFamily="34" charset="0"/>
              <a:ea typeface="Times New Roman" panose="02020603050405020304" pitchFamily="18" charset="0"/>
            </a:endParaRPr>
          </a:p>
          <a:p>
            <a:pPr marL="0" marR="0" lvl="0" indent="0">
              <a:spcBef>
                <a:spcPts val="0"/>
              </a:spcBef>
              <a:spcAft>
                <a:spcPts val="0"/>
              </a:spcAft>
              <a:buNone/>
              <a:tabLst>
                <a:tab pos="457200" algn="l"/>
              </a:tabLst>
            </a:pPr>
            <a:endParaRPr lang="en-US" sz="2400" dirty="0">
              <a:solidFill>
                <a:srgbClr val="000000"/>
              </a:solidFill>
              <a:latin typeface="Calibri" panose="020F0502020204030204" pitchFamily="34" charset="0"/>
              <a:ea typeface="Times New Roman" panose="02020603050405020304" pitchFamily="18" charset="0"/>
            </a:endParaRPr>
          </a:p>
          <a:p>
            <a:pPr marL="0" marR="0" lvl="0" indent="0">
              <a:spcBef>
                <a:spcPts val="0"/>
              </a:spcBef>
              <a:spcAft>
                <a:spcPts val="0"/>
              </a:spcAft>
              <a:buNone/>
              <a:tabLst>
                <a:tab pos="457200" algn="l"/>
              </a:tabLst>
            </a:pPr>
            <a:r>
              <a:rPr lang="en-US" sz="2400" dirty="0">
                <a:solidFill>
                  <a:srgbClr val="000000"/>
                </a:solidFill>
                <a:effectLst/>
                <a:latin typeface="Calibri" panose="020F0502020204030204" pitchFamily="34" charset="0"/>
                <a:ea typeface="Times New Roman" panose="02020603050405020304" pitchFamily="18" charset="0"/>
              </a:rPr>
              <a:t>If you are looking at them in the warehouse, you will see info for them in the leave tables, but their degree pursual record will have a start term of 2020C (the degree pursual records are rolling up as expected with a leave of absence).</a:t>
            </a:r>
            <a:endParaRPr lang="en-US" sz="2400" dirty="0">
              <a:solidFill>
                <a:srgbClr val="000000"/>
              </a:solidFill>
              <a:effectLst/>
              <a:latin typeface="Calibri" panose="020F0502020204030204" pitchFamily="34" charset="0"/>
              <a:ea typeface="Calibri" panose="020F0502020204030204" pitchFamily="34" charset="0"/>
            </a:endParaRPr>
          </a:p>
          <a:p>
            <a:pPr lvl="1">
              <a:buFont typeface="Arial" panose="020B0604020202020204" pitchFamily="34" charset="0"/>
              <a:buChar char="•"/>
            </a:pPr>
            <a:endParaRPr lang="en-US" dirty="0"/>
          </a:p>
        </p:txBody>
      </p:sp>
      <p:pic>
        <p:nvPicPr>
          <p:cNvPr id="3" name="Picture 2">
            <a:extLst>
              <a:ext uri="{FF2B5EF4-FFF2-40B4-BE49-F238E27FC236}">
                <a16:creationId xmlns:a16="http://schemas.microsoft.com/office/drawing/2014/main" id="{B674D89B-58CC-428B-825F-A7BC6C045130}"/>
              </a:ext>
            </a:extLst>
          </p:cNvPr>
          <p:cNvPicPr>
            <a:picLocks noChangeAspect="1"/>
          </p:cNvPicPr>
          <p:nvPr/>
        </p:nvPicPr>
        <p:blipFill>
          <a:blip r:embed="rId2"/>
          <a:stretch>
            <a:fillRect/>
          </a:stretch>
        </p:blipFill>
        <p:spPr>
          <a:xfrm>
            <a:off x="6096000" y="3076575"/>
            <a:ext cx="4953000" cy="704850"/>
          </a:xfrm>
          <a:prstGeom prst="rect">
            <a:avLst/>
          </a:prstGeom>
        </p:spPr>
      </p:pic>
      <p:pic>
        <p:nvPicPr>
          <p:cNvPr id="5" name="Picture 4">
            <a:extLst>
              <a:ext uri="{FF2B5EF4-FFF2-40B4-BE49-F238E27FC236}">
                <a16:creationId xmlns:a16="http://schemas.microsoft.com/office/drawing/2014/main" id="{CE876409-03A7-434B-B11C-8B5FEFFC573A}"/>
              </a:ext>
            </a:extLst>
          </p:cNvPr>
          <p:cNvPicPr>
            <a:picLocks noChangeAspect="1"/>
          </p:cNvPicPr>
          <p:nvPr/>
        </p:nvPicPr>
        <p:blipFill>
          <a:blip r:embed="rId3"/>
          <a:stretch>
            <a:fillRect/>
          </a:stretch>
        </p:blipFill>
        <p:spPr>
          <a:xfrm>
            <a:off x="6078344" y="4385642"/>
            <a:ext cx="3390900" cy="447675"/>
          </a:xfrm>
          <a:prstGeom prst="rect">
            <a:avLst/>
          </a:prstGeom>
        </p:spPr>
      </p:pic>
    </p:spTree>
    <p:extLst>
      <p:ext uri="{BB962C8B-B14F-4D97-AF65-F5344CB8AC3E}">
        <p14:creationId xmlns:p14="http://schemas.microsoft.com/office/powerpoint/2010/main" val="2644475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MAY 24, 2021</a:t>
            </a:r>
          </a:p>
        </p:txBody>
      </p:sp>
      <p:sp>
        <p:nvSpPr>
          <p:cNvPr id="8" name="Title 3">
            <a:extLst>
              <a:ext uri="{FF2B5EF4-FFF2-40B4-BE49-F238E27FC236}">
                <a16:creationId xmlns:a16="http://schemas.microsoft.com/office/drawing/2014/main" id="{A79BBF29-6BA9-4206-BE5F-DF5AAD9884C9}"/>
              </a:ext>
            </a:extLst>
          </p:cNvPr>
          <p:cNvSpPr>
            <a:spLocks noGrp="1"/>
          </p:cNvSpPr>
          <p:nvPr>
            <p:ph type="title"/>
          </p:nvPr>
        </p:nvSpPr>
        <p:spPr>
          <a:xfrm>
            <a:off x="1182028" y="309368"/>
            <a:ext cx="10171771" cy="1176851"/>
          </a:xfrm>
        </p:spPr>
        <p:txBody>
          <a:bodyPr>
            <a:normAutofit/>
          </a:bodyPr>
          <a:lstStyle/>
          <a:p>
            <a:pPr marL="0" indent="0">
              <a:buNone/>
            </a:pPr>
            <a:r>
              <a:rPr lang="en-US" sz="4400" b="1" dirty="0">
                <a:solidFill>
                  <a:srgbClr val="000000"/>
                </a:solidFill>
              </a:rPr>
              <a:t>Miscellaneous</a:t>
            </a:r>
            <a:r>
              <a:rPr lang="en-US" sz="4400" b="1" dirty="0">
                <a:solidFill>
                  <a:schemeClr val="tx1"/>
                </a:solidFill>
              </a:rPr>
              <a:t> News </a:t>
            </a:r>
          </a:p>
        </p:txBody>
      </p:sp>
      <p:sp>
        <p:nvSpPr>
          <p:cNvPr id="10" name="TextBox 9">
            <a:extLst>
              <a:ext uri="{FF2B5EF4-FFF2-40B4-BE49-F238E27FC236}">
                <a16:creationId xmlns:a16="http://schemas.microsoft.com/office/drawing/2014/main" id="{32B19ADC-0A59-4293-8032-C88BC8AB3053}"/>
              </a:ext>
            </a:extLst>
          </p:cNvPr>
          <p:cNvSpPr txBox="1"/>
          <p:nvPr/>
        </p:nvSpPr>
        <p:spPr>
          <a:xfrm>
            <a:off x="949713" y="2125186"/>
            <a:ext cx="10515600" cy="3662541"/>
          </a:xfrm>
          <a:prstGeom prst="rect">
            <a:avLst/>
          </a:prstGeom>
          <a:noFill/>
        </p:spPr>
        <p:txBody>
          <a:bodyPr wrap="square">
            <a:spAutoFit/>
          </a:bodyPr>
          <a:lstStyle/>
          <a:p>
            <a:pPr marL="457200" indent="-457200">
              <a:buClr>
                <a:schemeClr val="accent1"/>
              </a:buClr>
              <a:buFont typeface="Arial" panose="020B0604020202020204" pitchFamily="34" charset="0"/>
              <a:buChar char="•"/>
            </a:pPr>
            <a:r>
              <a:rPr lang="en-US" sz="2800" dirty="0">
                <a:solidFill>
                  <a:schemeClr val="tx1"/>
                </a:solidFill>
              </a:rPr>
              <a:t>STDTCANQ: Instructor Names</a:t>
            </a:r>
          </a:p>
          <a:p>
            <a:pPr marL="457200" indent="-457200">
              <a:buClr>
                <a:schemeClr val="accent1"/>
              </a:buClr>
              <a:buFont typeface="Arial" panose="020B0604020202020204" pitchFamily="34" charset="0"/>
              <a:buChar char="•"/>
            </a:pPr>
            <a:endParaRPr lang="en-US" sz="2800" dirty="0"/>
          </a:p>
          <a:p>
            <a:pPr marL="457200" indent="-457200">
              <a:buClr>
                <a:schemeClr val="accent1"/>
              </a:buClr>
              <a:buFont typeface="Arial" panose="020B0604020202020204" pitchFamily="34" charset="0"/>
              <a:buChar char="•"/>
            </a:pPr>
            <a:r>
              <a:rPr lang="en-US" sz="2800" dirty="0">
                <a:solidFill>
                  <a:schemeClr val="tx1"/>
                </a:solidFill>
              </a:rPr>
              <a:t>Faculty Load universe</a:t>
            </a:r>
          </a:p>
          <a:p>
            <a:pPr marL="457200" indent="-457200">
              <a:buClr>
                <a:schemeClr val="accent1"/>
              </a:buClr>
              <a:buFont typeface="Arial" panose="020B0604020202020204" pitchFamily="34" charset="0"/>
              <a:buChar char="•"/>
            </a:pPr>
            <a:endParaRPr lang="en-US" sz="2800" dirty="0"/>
          </a:p>
          <a:p>
            <a:pPr marL="457200" indent="-457200">
              <a:buClr>
                <a:schemeClr val="accent1"/>
              </a:buClr>
              <a:buFont typeface="Arial" panose="020B0604020202020204" pitchFamily="34" charset="0"/>
              <a:buChar char="•"/>
            </a:pPr>
            <a:r>
              <a:rPr lang="en-US" sz="2800" dirty="0">
                <a:solidFill>
                  <a:schemeClr val="tx1"/>
                </a:solidFill>
              </a:rPr>
              <a:t>Timeline for course section reporting</a:t>
            </a:r>
          </a:p>
          <a:p>
            <a:pPr marL="457200" indent="-457200">
              <a:buClr>
                <a:schemeClr val="accent1"/>
              </a:buClr>
              <a:buFont typeface="Arial" panose="020B0604020202020204" pitchFamily="34" charset="0"/>
              <a:buChar char="•"/>
            </a:pPr>
            <a:endParaRPr lang="en-US" sz="2800" dirty="0"/>
          </a:p>
          <a:p>
            <a:pPr marL="457200" indent="-457200">
              <a:buClr>
                <a:schemeClr val="accent1"/>
              </a:buClr>
              <a:buFont typeface="Arial" panose="020B0604020202020204" pitchFamily="34" charset="0"/>
              <a:buChar char="•"/>
            </a:pPr>
            <a:r>
              <a:rPr lang="en-US" sz="2800" dirty="0">
                <a:solidFill>
                  <a:schemeClr val="tx1"/>
                </a:solidFill>
              </a:rPr>
              <a:t>Other News</a:t>
            </a:r>
          </a:p>
          <a:p>
            <a:endParaRPr lang="en-US" dirty="0"/>
          </a:p>
          <a:p>
            <a:endParaRPr lang="en-US" dirty="0"/>
          </a:p>
        </p:txBody>
      </p:sp>
    </p:spTree>
    <p:extLst>
      <p:ext uri="{BB962C8B-B14F-4D97-AF65-F5344CB8AC3E}">
        <p14:creationId xmlns:p14="http://schemas.microsoft.com/office/powerpoint/2010/main" val="3754559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May 24, 2021</a:t>
            </a:r>
          </a:p>
        </p:txBody>
      </p:sp>
      <p:sp>
        <p:nvSpPr>
          <p:cNvPr id="8" name="Title 3">
            <a:extLst>
              <a:ext uri="{FF2B5EF4-FFF2-40B4-BE49-F238E27FC236}">
                <a16:creationId xmlns:a16="http://schemas.microsoft.com/office/drawing/2014/main" id="{A79BBF29-6BA9-4206-BE5F-DF5AAD9884C9}"/>
              </a:ext>
            </a:extLst>
          </p:cNvPr>
          <p:cNvSpPr>
            <a:spLocks noGrp="1"/>
          </p:cNvSpPr>
          <p:nvPr>
            <p:ph type="title"/>
          </p:nvPr>
        </p:nvSpPr>
        <p:spPr>
          <a:xfrm>
            <a:off x="1193180" y="365125"/>
            <a:ext cx="10160620" cy="1176851"/>
          </a:xfrm>
        </p:spPr>
        <p:txBody>
          <a:bodyPr>
            <a:normAutofit/>
          </a:bodyPr>
          <a:lstStyle/>
          <a:p>
            <a:pPr marL="0" indent="0">
              <a:buNone/>
            </a:pPr>
            <a:r>
              <a:rPr lang="en-US" sz="4400" b="1" dirty="0">
                <a:solidFill>
                  <a:schemeClr val="tx1"/>
                </a:solidFill>
              </a:rPr>
              <a:t>STDTCANQ: Instructor Names</a:t>
            </a:r>
          </a:p>
        </p:txBody>
      </p:sp>
      <p:sp>
        <p:nvSpPr>
          <p:cNvPr id="9" name="Content Placeholder 4">
            <a:extLst>
              <a:ext uri="{FF2B5EF4-FFF2-40B4-BE49-F238E27FC236}">
                <a16:creationId xmlns:a16="http://schemas.microsoft.com/office/drawing/2014/main" id="{6ADDC352-77AC-4AFF-BF82-F3E4045C43CE}"/>
              </a:ext>
            </a:extLst>
          </p:cNvPr>
          <p:cNvSpPr txBox="1">
            <a:spLocks/>
          </p:cNvSpPr>
          <p:nvPr/>
        </p:nvSpPr>
        <p:spPr>
          <a:xfrm>
            <a:off x="211873" y="1871265"/>
            <a:ext cx="11141927" cy="4771909"/>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457200" indent="-457200">
              <a:buFont typeface="Calibri" panose="020F0502020204030204" pitchFamily="34" charset="0"/>
              <a:buAutoNum type="arabicPeriod"/>
            </a:pPr>
            <a:r>
              <a:rPr lang="en-US" sz="2400" dirty="0">
                <a:solidFill>
                  <a:schemeClr val="tx1"/>
                </a:solidFill>
              </a:rPr>
              <a:t>Problem: where to get the instructors’ names</a:t>
            </a:r>
          </a:p>
          <a:p>
            <a:pPr marL="749808" lvl="1" indent="-457200">
              <a:buFont typeface="+mj-lt"/>
              <a:buAutoNum type="alphaLcPeriod"/>
            </a:pPr>
            <a:r>
              <a:rPr lang="en-US" sz="2400" dirty="0">
                <a:solidFill>
                  <a:schemeClr val="tx1"/>
                </a:solidFill>
              </a:rPr>
              <a:t>HCM_PERSON_V doesn’t have anyone who terminated prior to Workday, so to get  both old </a:t>
            </a:r>
            <a:r>
              <a:rPr lang="en-US" sz="2400" i="1" dirty="0">
                <a:solidFill>
                  <a:schemeClr val="tx1"/>
                </a:solidFill>
              </a:rPr>
              <a:t>and</a:t>
            </a:r>
            <a:r>
              <a:rPr lang="en-US" sz="2400" dirty="0">
                <a:solidFill>
                  <a:schemeClr val="tx1"/>
                </a:solidFill>
              </a:rPr>
              <a:t> new employees, we should use EMPLOYEE_GENERAL_V.</a:t>
            </a:r>
          </a:p>
          <a:p>
            <a:pPr marL="749808" lvl="1" indent="-457200">
              <a:buFont typeface="+mj-lt"/>
              <a:buAutoNum type="alphaLcPeriod"/>
            </a:pPr>
            <a:r>
              <a:rPr lang="en-US" sz="2400" dirty="0">
                <a:solidFill>
                  <a:schemeClr val="tx1"/>
                </a:solidFill>
              </a:rPr>
              <a:t>Some instructors are not employees, and thus they will not be in the employee general view. To get both employees </a:t>
            </a:r>
            <a:r>
              <a:rPr lang="en-US" sz="2400" i="1" dirty="0">
                <a:solidFill>
                  <a:schemeClr val="tx1"/>
                </a:solidFill>
              </a:rPr>
              <a:t>and</a:t>
            </a:r>
            <a:r>
              <a:rPr lang="en-US" sz="2400" dirty="0">
                <a:solidFill>
                  <a:schemeClr val="tx1"/>
                </a:solidFill>
              </a:rPr>
              <a:t> affiliates we should use HCM_PERSON_V.</a:t>
            </a:r>
          </a:p>
          <a:p>
            <a:pPr marL="457200" indent="-457200">
              <a:buFont typeface="Calibri" panose="020F0502020204030204" pitchFamily="34" charset="0"/>
              <a:buAutoNum type="arabicPeriod"/>
            </a:pPr>
            <a:r>
              <a:rPr lang="en-US" sz="2400" dirty="0">
                <a:solidFill>
                  <a:schemeClr val="tx1"/>
                </a:solidFill>
              </a:rPr>
              <a:t>Solution: in STDTCANQ, we have a custom view that looks first in HCM_PERSON_V, and if it finds the person, returns the full Legal Name.  If not, it looks in EMPLOYEE_GENERAL_V and gets the name.  </a:t>
            </a:r>
          </a:p>
          <a:p>
            <a:pPr marL="457200" indent="-457200">
              <a:buFont typeface="Calibri" panose="020F0502020204030204" pitchFamily="34" charset="0"/>
              <a:buAutoNum type="arabicPeriod"/>
            </a:pPr>
            <a:r>
              <a:rPr lang="en-US" sz="2400" dirty="0">
                <a:solidFill>
                  <a:schemeClr val="tx1"/>
                </a:solidFill>
              </a:rPr>
              <a:t>The only down-side is this adds some overhead:  queries using the SDTDCANQ universe that need to get instructors’ names may take a little longer than they used to.</a:t>
            </a:r>
          </a:p>
        </p:txBody>
      </p:sp>
    </p:spTree>
    <p:extLst>
      <p:ext uri="{BB962C8B-B14F-4D97-AF65-F5344CB8AC3E}">
        <p14:creationId xmlns:p14="http://schemas.microsoft.com/office/powerpoint/2010/main" val="2550902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May 24, 2021</a:t>
            </a:r>
          </a:p>
        </p:txBody>
      </p:sp>
      <p:sp>
        <p:nvSpPr>
          <p:cNvPr id="8" name="Title 3">
            <a:extLst>
              <a:ext uri="{FF2B5EF4-FFF2-40B4-BE49-F238E27FC236}">
                <a16:creationId xmlns:a16="http://schemas.microsoft.com/office/drawing/2014/main" id="{A79BBF29-6BA9-4206-BE5F-DF5AAD9884C9}"/>
              </a:ext>
            </a:extLst>
          </p:cNvPr>
          <p:cNvSpPr>
            <a:spLocks noGrp="1"/>
          </p:cNvSpPr>
          <p:nvPr>
            <p:ph type="title"/>
          </p:nvPr>
        </p:nvSpPr>
        <p:spPr>
          <a:xfrm>
            <a:off x="1182028" y="365125"/>
            <a:ext cx="10171771" cy="1176851"/>
          </a:xfrm>
        </p:spPr>
        <p:txBody>
          <a:bodyPr>
            <a:normAutofit/>
          </a:bodyPr>
          <a:lstStyle/>
          <a:p>
            <a:pPr marL="0" indent="0">
              <a:buNone/>
            </a:pPr>
            <a:r>
              <a:rPr lang="en-US" sz="4400" b="1" dirty="0">
                <a:solidFill>
                  <a:schemeClr val="tx1"/>
                </a:solidFill>
              </a:rPr>
              <a:t>Faculty Load universe</a:t>
            </a:r>
          </a:p>
        </p:txBody>
      </p:sp>
      <p:sp>
        <p:nvSpPr>
          <p:cNvPr id="9" name="Content Placeholder 4">
            <a:extLst>
              <a:ext uri="{FF2B5EF4-FFF2-40B4-BE49-F238E27FC236}">
                <a16:creationId xmlns:a16="http://schemas.microsoft.com/office/drawing/2014/main" id="{6ADDC352-77AC-4AFF-BF82-F3E4045C43CE}"/>
              </a:ext>
            </a:extLst>
          </p:cNvPr>
          <p:cNvSpPr txBox="1">
            <a:spLocks/>
          </p:cNvSpPr>
          <p:nvPr/>
        </p:nvSpPr>
        <p:spPr>
          <a:xfrm>
            <a:off x="446048" y="1541976"/>
            <a:ext cx="10995103" cy="4713858"/>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US" dirty="0">
              <a:solidFill>
                <a:schemeClr val="tx1"/>
              </a:solidFill>
            </a:endParaRPr>
          </a:p>
          <a:p>
            <a:pPr marL="457200" indent="-457200">
              <a:buFont typeface="Calibri" panose="020F0502020204030204" pitchFamily="34" charset="0"/>
              <a:buAutoNum type="arabicPeriod"/>
            </a:pPr>
            <a:r>
              <a:rPr lang="en-US" sz="2400" dirty="0">
                <a:solidFill>
                  <a:schemeClr val="tx1"/>
                </a:solidFill>
              </a:rPr>
              <a:t>Problem: longitudinal reports using </a:t>
            </a:r>
            <a:r>
              <a:rPr lang="en-US" sz="2400" i="1" dirty="0">
                <a:solidFill>
                  <a:schemeClr val="tx1"/>
                </a:solidFill>
              </a:rPr>
              <a:t>this specific </a:t>
            </a:r>
            <a:r>
              <a:rPr lang="en-US" sz="2400" dirty="0">
                <a:solidFill>
                  <a:schemeClr val="tx1"/>
                </a:solidFill>
              </a:rPr>
              <a:t>Faculty Load universe</a:t>
            </a:r>
          </a:p>
          <a:p>
            <a:pPr marL="749808" lvl="1" indent="-457200">
              <a:buFont typeface="+mj-lt"/>
              <a:buAutoNum type="alphaLcPeriod"/>
            </a:pPr>
            <a:r>
              <a:rPr lang="en-US" sz="2400" dirty="0">
                <a:solidFill>
                  <a:schemeClr val="tx1"/>
                </a:solidFill>
              </a:rPr>
              <a:t>NOT Tuition Distribution. NOT Departmental Teaching Analysis. NOT regular student collection…. The universe is “Faculty Load” and it is built on a custom view.</a:t>
            </a:r>
          </a:p>
          <a:p>
            <a:pPr marL="749808" lvl="1" indent="-457200">
              <a:buFont typeface="+mj-lt"/>
              <a:buAutoNum type="alphaLcPeriod"/>
            </a:pPr>
            <a:r>
              <a:rPr lang="en-US" sz="2400" dirty="0">
                <a:solidFill>
                  <a:schemeClr val="tx1"/>
                </a:solidFill>
              </a:rPr>
              <a:t>We can re-write the view, but that will break things if people need to look for historical information.</a:t>
            </a:r>
          </a:p>
          <a:p>
            <a:pPr marL="457200" indent="-457200">
              <a:buFont typeface="Calibri" panose="020F0502020204030204" pitchFamily="34" charset="0"/>
              <a:buAutoNum type="arabicPeriod"/>
            </a:pPr>
            <a:r>
              <a:rPr lang="en-US" sz="2400" dirty="0">
                <a:solidFill>
                  <a:schemeClr val="tx1"/>
                </a:solidFill>
              </a:rPr>
              <a:t>Solution: Two universes</a:t>
            </a:r>
          </a:p>
          <a:p>
            <a:pPr marL="749808" lvl="1" indent="-457200">
              <a:buFont typeface="+mj-lt"/>
              <a:buAutoNum type="alphaLcPeriod"/>
            </a:pPr>
            <a:r>
              <a:rPr lang="en-US" sz="2400" dirty="0">
                <a:solidFill>
                  <a:schemeClr val="accent6">
                    <a:lumMod val="50000"/>
                  </a:schemeClr>
                </a:solidFill>
              </a:rPr>
              <a:t>Faculty Load </a:t>
            </a:r>
            <a:r>
              <a:rPr lang="en-US" sz="2400" dirty="0">
                <a:solidFill>
                  <a:schemeClr val="tx1"/>
                </a:solidFill>
              </a:rPr>
              <a:t>will still point to the old data structures and will have the old course numbers.</a:t>
            </a:r>
          </a:p>
          <a:p>
            <a:pPr marL="749808" lvl="1" indent="-457200">
              <a:buFont typeface="+mj-lt"/>
              <a:buAutoNum type="alphaLcPeriod"/>
            </a:pPr>
            <a:r>
              <a:rPr lang="en-US" sz="2400" dirty="0">
                <a:solidFill>
                  <a:schemeClr val="accent6">
                    <a:lumMod val="50000"/>
                  </a:schemeClr>
                </a:solidFill>
              </a:rPr>
              <a:t>Pennant Faculty Load </a:t>
            </a:r>
            <a:r>
              <a:rPr lang="en-US" sz="2400" dirty="0">
                <a:solidFill>
                  <a:schemeClr val="tx1"/>
                </a:solidFill>
              </a:rPr>
              <a:t>will point to the new structures and will have the new course numbers.</a:t>
            </a:r>
          </a:p>
        </p:txBody>
      </p:sp>
    </p:spTree>
    <p:extLst>
      <p:ext uri="{BB962C8B-B14F-4D97-AF65-F5344CB8AC3E}">
        <p14:creationId xmlns:p14="http://schemas.microsoft.com/office/powerpoint/2010/main" val="3086042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May 24, 2021</a:t>
            </a:r>
          </a:p>
        </p:txBody>
      </p:sp>
      <p:sp>
        <p:nvSpPr>
          <p:cNvPr id="8" name="Title 3">
            <a:extLst>
              <a:ext uri="{FF2B5EF4-FFF2-40B4-BE49-F238E27FC236}">
                <a16:creationId xmlns:a16="http://schemas.microsoft.com/office/drawing/2014/main" id="{A79BBF29-6BA9-4206-BE5F-DF5AAD9884C9}"/>
              </a:ext>
            </a:extLst>
          </p:cNvPr>
          <p:cNvSpPr>
            <a:spLocks noGrp="1"/>
          </p:cNvSpPr>
          <p:nvPr>
            <p:ph type="title"/>
          </p:nvPr>
        </p:nvSpPr>
        <p:spPr>
          <a:xfrm>
            <a:off x="1139283" y="365125"/>
            <a:ext cx="10391078" cy="1176851"/>
          </a:xfrm>
        </p:spPr>
        <p:txBody>
          <a:bodyPr>
            <a:normAutofit/>
          </a:bodyPr>
          <a:lstStyle/>
          <a:p>
            <a:pPr marL="0" indent="0">
              <a:buNone/>
            </a:pPr>
            <a:r>
              <a:rPr lang="en-US" sz="4400" b="1" dirty="0">
                <a:solidFill>
                  <a:schemeClr val="tx1"/>
                </a:solidFill>
              </a:rPr>
              <a:t>Timeline for course section reporting</a:t>
            </a:r>
          </a:p>
        </p:txBody>
      </p:sp>
      <p:sp>
        <p:nvSpPr>
          <p:cNvPr id="9" name="Content Placeholder 4">
            <a:extLst>
              <a:ext uri="{FF2B5EF4-FFF2-40B4-BE49-F238E27FC236}">
                <a16:creationId xmlns:a16="http://schemas.microsoft.com/office/drawing/2014/main" id="{6ADDC352-77AC-4AFF-BF82-F3E4045C43CE}"/>
              </a:ext>
            </a:extLst>
          </p:cNvPr>
          <p:cNvSpPr txBox="1">
            <a:spLocks/>
          </p:cNvSpPr>
          <p:nvPr/>
        </p:nvSpPr>
        <p:spPr>
          <a:xfrm>
            <a:off x="838200" y="1825625"/>
            <a:ext cx="10515600" cy="4351338"/>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US" dirty="0">
              <a:solidFill>
                <a:schemeClr val="tx1"/>
              </a:solidFill>
            </a:endParaRPr>
          </a:p>
          <a:p>
            <a:pPr marL="0" indent="0">
              <a:buNone/>
            </a:pPr>
            <a:r>
              <a:rPr lang="en-US" sz="2400" dirty="0">
                <a:solidFill>
                  <a:schemeClr val="tx1"/>
                </a:solidFill>
              </a:rPr>
              <a:t>Banner will be opened up in production </a:t>
            </a:r>
            <a:r>
              <a:rPr lang="en-US" sz="2400" i="1" dirty="0">
                <a:solidFill>
                  <a:schemeClr val="tx1"/>
                </a:solidFill>
              </a:rPr>
              <a:t>this</a:t>
            </a:r>
            <a:r>
              <a:rPr lang="en-US" sz="2400" dirty="0">
                <a:solidFill>
                  <a:schemeClr val="tx1"/>
                </a:solidFill>
              </a:rPr>
              <a:t> Fall for departments to build their future course sections (Summer and Fall 2022). We will have the 202220 and 202230 course sections in the production warehouse for downstream systems to use, but we might not have the Business Objects universe ready to roll out in September.</a:t>
            </a:r>
          </a:p>
          <a:p>
            <a:pPr marL="0" indent="0">
              <a:buNone/>
            </a:pPr>
            <a:endParaRPr lang="en-US" sz="2200" dirty="0">
              <a:solidFill>
                <a:schemeClr val="tx1"/>
              </a:solidFill>
            </a:endParaRPr>
          </a:p>
          <a:p>
            <a:pPr marL="292608" lvl="1" indent="0">
              <a:buNone/>
            </a:pPr>
            <a:r>
              <a:rPr lang="en-US" sz="2400" dirty="0">
                <a:solidFill>
                  <a:schemeClr val="accent6">
                    <a:lumMod val="50000"/>
                  </a:schemeClr>
                </a:solidFill>
              </a:rPr>
              <a:t>Question: How often do you need to report from the warehouse on course sections that are </a:t>
            </a:r>
            <a:r>
              <a:rPr lang="en-US" sz="2400" u="sng" dirty="0">
                <a:solidFill>
                  <a:schemeClr val="accent6">
                    <a:lumMod val="50000"/>
                  </a:schemeClr>
                </a:solidFill>
              </a:rPr>
              <a:t>more</a:t>
            </a:r>
            <a:r>
              <a:rPr lang="en-US" sz="2400" dirty="0">
                <a:solidFill>
                  <a:schemeClr val="accent6">
                    <a:lumMod val="50000"/>
                  </a:schemeClr>
                </a:solidFill>
              </a:rPr>
              <a:t> than one term in the future? </a:t>
            </a:r>
          </a:p>
        </p:txBody>
      </p:sp>
    </p:spTree>
    <p:extLst>
      <p:ext uri="{BB962C8B-B14F-4D97-AF65-F5344CB8AC3E}">
        <p14:creationId xmlns:p14="http://schemas.microsoft.com/office/powerpoint/2010/main" val="995841812"/>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1394</TotalTime>
  <Words>1294</Words>
  <Application>Microsoft Office PowerPoint</Application>
  <PresentationFormat>Widescreen</PresentationFormat>
  <Paragraphs>136</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Courier New</vt:lpstr>
      <vt:lpstr>Retrospect</vt:lpstr>
      <vt:lpstr>PowerPoint Presentation</vt:lpstr>
      <vt:lpstr>Remote Meetings Best Practices</vt:lpstr>
      <vt:lpstr>Agenda</vt:lpstr>
      <vt:lpstr>Deferred and Late Gap Incoming Student Data </vt:lpstr>
      <vt:lpstr>Deferred and Late Gap Incoming Student Data </vt:lpstr>
      <vt:lpstr>Miscellaneous News </vt:lpstr>
      <vt:lpstr>STDTCANQ: Instructor Names</vt:lpstr>
      <vt:lpstr>Faculty Load universe</vt:lpstr>
      <vt:lpstr>Timeline for course section reporting</vt:lpstr>
      <vt:lpstr>In other news….</vt:lpstr>
      <vt:lpstr>Pennant Student Records data collection</vt:lpstr>
      <vt:lpstr>ST_ENROLLMENT in Pennant Student Records </vt:lpstr>
      <vt:lpstr>ST_ENROLLLMENT in Pennant Student Records </vt:lpstr>
      <vt:lpstr>ST_ENROLLLMENT in Pennant Student Records </vt:lpstr>
      <vt:lpstr>LEVEL: there are two kinds!</vt:lpstr>
      <vt:lpstr>Wrap-up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Collins, Susan Jennifer</dc:creator>
  <cp:lastModifiedBy>Budischak, Mike</cp:lastModifiedBy>
  <cp:revision>134</cp:revision>
  <dcterms:created xsi:type="dcterms:W3CDTF">2020-03-09T13:56:43Z</dcterms:created>
  <dcterms:modified xsi:type="dcterms:W3CDTF">2021-05-26T14:34:30Z</dcterms:modified>
</cp:coreProperties>
</file>