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70" r:id="rId2"/>
    <p:sldId id="286" r:id="rId3"/>
    <p:sldId id="271" r:id="rId4"/>
    <p:sldId id="294" r:id="rId5"/>
    <p:sldId id="295" r:id="rId6"/>
    <p:sldId id="296" r:id="rId7"/>
    <p:sldId id="309" r:id="rId8"/>
    <p:sldId id="306" r:id="rId9"/>
    <p:sldId id="298" r:id="rId10"/>
    <p:sldId id="308" r:id="rId11"/>
    <p:sldId id="300" r:id="rId12"/>
    <p:sldId id="273" r:id="rId13"/>
    <p:sldId id="259" r:id="rId14"/>
    <p:sldId id="310" r:id="rId15"/>
    <p:sldId id="301" r:id="rId16"/>
    <p:sldId id="28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0" autoAdjust="0"/>
    <p:restoredTop sz="96357" autoAdjust="0"/>
  </p:normalViewPr>
  <p:slideViewPr>
    <p:cSldViewPr snapToGrid="0">
      <p:cViewPr varScale="1">
        <p:scale>
          <a:sx n="81" d="100"/>
          <a:sy n="81" d="100"/>
        </p:scale>
        <p:origin x="282" y="7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3/24/2021</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3/24/2021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3/24/2021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3/24/2021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3/24/2021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3/24/2021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3/24/2021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3/24/2021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3/24/2021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MARCH 25, 2021</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5BD0EA39-AA33-4AAB-9384-A4829420AA5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
        <p:nvSpPr>
          <p:cNvPr id="7" name="Title 3">
            <a:extLst>
              <a:ext uri="{FF2B5EF4-FFF2-40B4-BE49-F238E27FC236}">
                <a16:creationId xmlns:a16="http://schemas.microsoft.com/office/drawing/2014/main" id="{6D6AC08D-994C-486E-99AC-DEDA60EE5C9F}"/>
              </a:ext>
            </a:extLst>
          </p:cNvPr>
          <p:cNvSpPr>
            <a:spLocks noGrp="1"/>
          </p:cNvSpPr>
          <p:nvPr>
            <p:ph type="title"/>
          </p:nvPr>
        </p:nvSpPr>
        <p:spPr>
          <a:xfrm>
            <a:off x="755072" y="677426"/>
            <a:ext cx="10515600" cy="794679"/>
          </a:xfrm>
        </p:spPr>
        <p:txBody>
          <a:bodyPr>
            <a:normAutofit/>
          </a:bodyPr>
          <a:lstStyle/>
          <a:p>
            <a:r>
              <a:rPr lang="en-US" sz="2800" dirty="0">
                <a:solidFill>
                  <a:schemeClr val="tx1"/>
                </a:solidFill>
              </a:rPr>
              <a:t>Special Programs – a “special” type of cross-walk</a:t>
            </a:r>
          </a:p>
        </p:txBody>
      </p:sp>
      <p:sp>
        <p:nvSpPr>
          <p:cNvPr id="9" name="Content Placeholder 4">
            <a:extLst>
              <a:ext uri="{FF2B5EF4-FFF2-40B4-BE49-F238E27FC236}">
                <a16:creationId xmlns:a16="http://schemas.microsoft.com/office/drawing/2014/main" id="{5C39EBE1-E913-4C23-82C9-79637823020F}"/>
              </a:ext>
            </a:extLst>
          </p:cNvPr>
          <p:cNvSpPr txBox="1">
            <a:spLocks/>
          </p:cNvSpPr>
          <p:nvPr/>
        </p:nvSpPr>
        <p:spPr>
          <a:xfrm>
            <a:off x="838200" y="1864426"/>
            <a:ext cx="10515600" cy="4203865"/>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r>
              <a:rPr lang="en-US"/>
              <a:t>As discussed at our last Student Data User Group meeting, SRS Special Programs are converting into various places in Pennant, depending on their function or purpose:</a:t>
            </a:r>
            <a:endParaRPr lang="en-US" dirty="0"/>
          </a:p>
        </p:txBody>
      </p:sp>
      <p:pic>
        <p:nvPicPr>
          <p:cNvPr id="11" name="Picture 10">
            <a:extLst>
              <a:ext uri="{FF2B5EF4-FFF2-40B4-BE49-F238E27FC236}">
                <a16:creationId xmlns:a16="http://schemas.microsoft.com/office/drawing/2014/main" id="{85E4A645-A6E1-44E8-A114-7E1FC56C5F86}"/>
              </a:ext>
            </a:extLst>
          </p:cNvPr>
          <p:cNvPicPr>
            <a:picLocks noChangeAspect="1"/>
          </p:cNvPicPr>
          <p:nvPr/>
        </p:nvPicPr>
        <p:blipFill>
          <a:blip r:embed="rId2"/>
          <a:stretch>
            <a:fillRect/>
          </a:stretch>
        </p:blipFill>
        <p:spPr>
          <a:xfrm>
            <a:off x="1302759" y="2463976"/>
            <a:ext cx="9420225" cy="3800475"/>
          </a:xfrm>
          <a:prstGeom prst="rect">
            <a:avLst/>
          </a:prstGeom>
        </p:spPr>
      </p:pic>
    </p:spTree>
    <p:extLst>
      <p:ext uri="{BB962C8B-B14F-4D97-AF65-F5344CB8AC3E}">
        <p14:creationId xmlns:p14="http://schemas.microsoft.com/office/powerpoint/2010/main" val="304409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C1FBA841-EE8D-4602-B44C-D7AB1A592A1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
        <p:nvSpPr>
          <p:cNvPr id="7" name="Title 3">
            <a:extLst>
              <a:ext uri="{FF2B5EF4-FFF2-40B4-BE49-F238E27FC236}">
                <a16:creationId xmlns:a16="http://schemas.microsoft.com/office/drawing/2014/main" id="{CB21B91B-DC22-4D1A-A87C-E0A0C9362399}"/>
              </a:ext>
            </a:extLst>
          </p:cNvPr>
          <p:cNvSpPr>
            <a:spLocks noGrp="1"/>
          </p:cNvSpPr>
          <p:nvPr>
            <p:ph type="title"/>
          </p:nvPr>
        </p:nvSpPr>
        <p:spPr>
          <a:xfrm>
            <a:off x="838200" y="365126"/>
            <a:ext cx="10515600" cy="942444"/>
          </a:xfrm>
        </p:spPr>
        <p:txBody>
          <a:bodyPr>
            <a:normAutofit/>
          </a:bodyPr>
          <a:lstStyle/>
          <a:p>
            <a:r>
              <a:rPr lang="en-US" sz="2800" dirty="0">
                <a:solidFill>
                  <a:schemeClr val="tx1"/>
                </a:solidFill>
              </a:rPr>
              <a:t>Admit Codes – another “special” type of crosswalk</a:t>
            </a:r>
          </a:p>
        </p:txBody>
      </p:sp>
      <p:sp>
        <p:nvSpPr>
          <p:cNvPr id="8" name="Content Placeholder 4">
            <a:extLst>
              <a:ext uri="{FF2B5EF4-FFF2-40B4-BE49-F238E27FC236}">
                <a16:creationId xmlns:a16="http://schemas.microsoft.com/office/drawing/2014/main" id="{25A73837-A1DD-4026-B214-FFE36F7AD07E}"/>
              </a:ext>
            </a:extLst>
          </p:cNvPr>
          <p:cNvSpPr txBox="1">
            <a:spLocks/>
          </p:cNvSpPr>
          <p:nvPr/>
        </p:nvSpPr>
        <p:spPr>
          <a:xfrm>
            <a:off x="838200" y="1828800"/>
            <a:ext cx="10515600" cy="466407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r>
              <a:rPr lang="en-US" dirty="0">
                <a:solidFill>
                  <a:schemeClr val="tx1"/>
                </a:solidFill>
              </a:rPr>
              <a:t>A combination of SRS division and/or degree and/or entry action and/or undergraduate admissions fields determined what was converted into the Banner Admit Code:</a:t>
            </a:r>
          </a:p>
        </p:txBody>
      </p:sp>
      <p:pic>
        <p:nvPicPr>
          <p:cNvPr id="9" name="Picture 8">
            <a:extLst>
              <a:ext uri="{FF2B5EF4-FFF2-40B4-BE49-F238E27FC236}">
                <a16:creationId xmlns:a16="http://schemas.microsoft.com/office/drawing/2014/main" id="{74C3024A-0B54-4D81-8886-3856D36035BA}"/>
              </a:ext>
            </a:extLst>
          </p:cNvPr>
          <p:cNvPicPr>
            <a:picLocks noChangeAspect="1"/>
          </p:cNvPicPr>
          <p:nvPr/>
        </p:nvPicPr>
        <p:blipFill>
          <a:blip r:embed="rId2"/>
          <a:stretch>
            <a:fillRect/>
          </a:stretch>
        </p:blipFill>
        <p:spPr>
          <a:xfrm>
            <a:off x="1011691" y="2592131"/>
            <a:ext cx="10425236" cy="3105151"/>
          </a:xfrm>
          <a:prstGeom prst="rect">
            <a:avLst/>
          </a:prstGeom>
        </p:spPr>
      </p:pic>
    </p:spTree>
    <p:extLst>
      <p:ext uri="{BB962C8B-B14F-4D97-AF65-F5344CB8AC3E}">
        <p14:creationId xmlns:p14="http://schemas.microsoft.com/office/powerpoint/2010/main" val="1945355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5BD0EA39-AA33-4AAB-9384-A4829420AA5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
        <p:nvSpPr>
          <p:cNvPr id="3" name="Title 1">
            <a:extLst>
              <a:ext uri="{FF2B5EF4-FFF2-40B4-BE49-F238E27FC236}">
                <a16:creationId xmlns:a16="http://schemas.microsoft.com/office/drawing/2014/main" id="{C62EC807-E313-4F78-B897-42B404002337}"/>
              </a:ext>
            </a:extLst>
          </p:cNvPr>
          <p:cNvSpPr txBox="1">
            <a:spLocks/>
          </p:cNvSpPr>
          <p:nvPr/>
        </p:nvSpPr>
        <p:spPr>
          <a:xfrm>
            <a:off x="838200" y="783771"/>
            <a:ext cx="10515600" cy="906917"/>
          </a:xfrm>
          <a:prstGeom prst="rect">
            <a:avLst/>
          </a:prstGeom>
        </p:spPr>
        <p:txBody>
          <a:bodyP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000" dirty="0">
                <a:solidFill>
                  <a:schemeClr val="tx1"/>
                </a:solidFill>
              </a:rPr>
              <a:t>Admit Codes, continued</a:t>
            </a:r>
            <a:br>
              <a:rPr lang="en-US" sz="2000" dirty="0">
                <a:solidFill>
                  <a:schemeClr val="tx1"/>
                </a:solidFill>
              </a:rPr>
            </a:br>
            <a:r>
              <a:rPr lang="en-US" sz="2000" dirty="0">
                <a:solidFill>
                  <a:schemeClr val="tx1"/>
                </a:solidFill>
              </a:rPr>
              <a:t>	LOV table in Banner: STVADMT</a:t>
            </a:r>
            <a:br>
              <a:rPr lang="en-US" sz="2000" dirty="0">
                <a:solidFill>
                  <a:schemeClr val="tx1"/>
                </a:solidFill>
              </a:rPr>
            </a:br>
            <a:r>
              <a:rPr lang="en-US" sz="2000" dirty="0">
                <a:solidFill>
                  <a:schemeClr val="tx1"/>
                </a:solidFill>
              </a:rPr>
              <a:t>	LOV table in the warehouse:  V_ADMIT_TYPE</a:t>
            </a:r>
          </a:p>
        </p:txBody>
      </p:sp>
      <p:graphicFrame>
        <p:nvGraphicFramePr>
          <p:cNvPr id="4" name="Content Placeholder 7">
            <a:extLst>
              <a:ext uri="{FF2B5EF4-FFF2-40B4-BE49-F238E27FC236}">
                <a16:creationId xmlns:a16="http://schemas.microsoft.com/office/drawing/2014/main" id="{BA52B579-8F88-43CB-8B68-95AC5CAC62E6}"/>
              </a:ext>
            </a:extLst>
          </p:cNvPr>
          <p:cNvGraphicFramePr>
            <a:graphicFrameLocks/>
          </p:cNvGraphicFramePr>
          <p:nvPr>
            <p:extLst>
              <p:ext uri="{D42A27DB-BD31-4B8C-83A1-F6EECF244321}">
                <p14:modId xmlns:p14="http://schemas.microsoft.com/office/powerpoint/2010/main" val="1403625861"/>
              </p:ext>
            </p:extLst>
          </p:nvPr>
        </p:nvGraphicFramePr>
        <p:xfrm>
          <a:off x="942975" y="2324894"/>
          <a:ext cx="3162300" cy="178308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1954733302"/>
                    </a:ext>
                  </a:extLst>
                </a:gridCol>
                <a:gridCol w="2552700">
                  <a:extLst>
                    <a:ext uri="{9D8B030D-6E8A-4147-A177-3AD203B41FA5}">
                      <a16:colId xmlns:a16="http://schemas.microsoft.com/office/drawing/2014/main" val="464682285"/>
                    </a:ext>
                  </a:extLst>
                </a:gridCol>
              </a:tblGrid>
              <a:tr h="190500">
                <a:tc>
                  <a:txBody>
                    <a:bodyPr/>
                    <a:lstStyle/>
                    <a:p>
                      <a:pPr algn="l" fontAlgn="b"/>
                      <a:r>
                        <a:rPr lang="en-US" sz="1400" u="none" strike="noStrike" dirty="0">
                          <a:effectLst/>
                        </a:rPr>
                        <a:t>DD</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Dual Degree Admit</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70172530"/>
                  </a:ext>
                </a:extLst>
              </a:tr>
              <a:tr h="190500">
                <a:tc>
                  <a:txBody>
                    <a:bodyPr/>
                    <a:lstStyle/>
                    <a:p>
                      <a:pPr algn="l" fontAlgn="b"/>
                      <a:r>
                        <a:rPr lang="en-US" sz="1400" u="none" strike="noStrike">
                          <a:effectLst/>
                        </a:rPr>
                        <a:t>DF</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pt-BR" sz="1400" u="none" strike="noStrike">
                          <a:effectLst/>
                        </a:rPr>
                        <a:t>Defer EDP -&gt; RDP UGAO Admit</a:t>
                      </a:r>
                      <a:endParaRPr lang="pt-BR"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88015048"/>
                  </a:ext>
                </a:extLst>
              </a:tr>
              <a:tr h="190500">
                <a:tc>
                  <a:txBody>
                    <a:bodyPr/>
                    <a:lstStyle/>
                    <a:p>
                      <a:pPr algn="l" fontAlgn="b"/>
                      <a:r>
                        <a:rPr lang="en-US" sz="1400" u="none" strike="noStrike" dirty="0">
                          <a:effectLst/>
                        </a:rPr>
                        <a:t>ED</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Early Decision Prog UGAO-EDP</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3994988"/>
                  </a:ext>
                </a:extLst>
              </a:tr>
              <a:tr h="190500">
                <a:tc>
                  <a:txBody>
                    <a:bodyPr/>
                    <a:lstStyle/>
                    <a:p>
                      <a:pPr algn="l" fontAlgn="b"/>
                      <a:r>
                        <a:rPr lang="en-US" sz="1400" u="none" strike="noStrike" dirty="0">
                          <a:effectLst/>
                        </a:rPr>
                        <a:t>GA</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Graduate/Professional Admit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35719679"/>
                  </a:ext>
                </a:extLst>
              </a:tr>
              <a:tr h="190500">
                <a:tc>
                  <a:txBody>
                    <a:bodyPr/>
                    <a:lstStyle/>
                    <a:p>
                      <a:pPr algn="l" fontAlgn="b"/>
                      <a:r>
                        <a:rPr lang="en-US" sz="1400" u="none" strike="noStrike" dirty="0">
                          <a:effectLst/>
                        </a:rPr>
                        <a:t>GP</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Hold-over/Gap student UGAO</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56313345"/>
                  </a:ext>
                </a:extLst>
              </a:tr>
              <a:tr h="190500">
                <a:tc>
                  <a:txBody>
                    <a:bodyPr/>
                    <a:lstStyle/>
                    <a:p>
                      <a:pPr algn="l" fontAlgn="b"/>
                      <a:r>
                        <a:rPr lang="en-US" sz="1400" u="none" strike="noStrike">
                          <a:effectLst/>
                        </a:rPr>
                        <a:t>GT</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Transfer Grad/Prof Admit</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55696619"/>
                  </a:ext>
                </a:extLst>
              </a:tr>
              <a:tr h="190500">
                <a:tc>
                  <a:txBody>
                    <a:bodyPr/>
                    <a:lstStyle/>
                    <a:p>
                      <a:pPr algn="l" fontAlgn="b"/>
                      <a:r>
                        <a:rPr lang="en-US" sz="1400" u="none" strike="noStrike">
                          <a:effectLst/>
                        </a:rPr>
                        <a:t>HS</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High School Admit</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0246333"/>
                  </a:ext>
                </a:extLst>
              </a:tr>
              <a:tr h="190500">
                <a:tc>
                  <a:txBody>
                    <a:bodyPr/>
                    <a:lstStyle/>
                    <a:p>
                      <a:pPr algn="l" fontAlgn="b"/>
                      <a:r>
                        <a:rPr lang="en-US" sz="1400" u="none" strike="noStrike">
                          <a:effectLst/>
                        </a:rPr>
                        <a:t>IT</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Internal Transfer</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96598738"/>
                  </a:ext>
                </a:extLst>
              </a:tr>
            </a:tbl>
          </a:graphicData>
        </a:graphic>
      </p:graphicFrame>
      <p:graphicFrame>
        <p:nvGraphicFramePr>
          <p:cNvPr id="5" name="Table 4">
            <a:extLst>
              <a:ext uri="{FF2B5EF4-FFF2-40B4-BE49-F238E27FC236}">
                <a16:creationId xmlns:a16="http://schemas.microsoft.com/office/drawing/2014/main" id="{0FB1EEA0-AEEE-4705-8D0C-8DF04DC9ADE2}"/>
              </a:ext>
            </a:extLst>
          </p:cNvPr>
          <p:cNvGraphicFramePr>
            <a:graphicFrameLocks noGrp="1"/>
          </p:cNvGraphicFramePr>
          <p:nvPr>
            <p:extLst>
              <p:ext uri="{D42A27DB-BD31-4B8C-83A1-F6EECF244321}">
                <p14:modId xmlns:p14="http://schemas.microsoft.com/office/powerpoint/2010/main" val="3062085765"/>
              </p:ext>
            </p:extLst>
          </p:nvPr>
        </p:nvGraphicFramePr>
        <p:xfrm>
          <a:off x="4286250" y="2324894"/>
          <a:ext cx="3162300" cy="178308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545980559"/>
                    </a:ext>
                  </a:extLst>
                </a:gridCol>
                <a:gridCol w="2552700">
                  <a:extLst>
                    <a:ext uri="{9D8B030D-6E8A-4147-A177-3AD203B41FA5}">
                      <a16:colId xmlns:a16="http://schemas.microsoft.com/office/drawing/2014/main" val="2410037028"/>
                    </a:ext>
                  </a:extLst>
                </a:gridCol>
              </a:tblGrid>
              <a:tr h="190500">
                <a:tc>
                  <a:txBody>
                    <a:bodyPr/>
                    <a:lstStyle/>
                    <a:p>
                      <a:pPr algn="l" fontAlgn="b"/>
                      <a:r>
                        <a:rPr lang="en-US" sz="1400" u="none" strike="noStrike" dirty="0">
                          <a:effectLst/>
                        </a:rPr>
                        <a:t>JD</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Joint Degree Admit</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20230376"/>
                  </a:ext>
                </a:extLst>
              </a:tr>
              <a:tr h="190500">
                <a:tc>
                  <a:txBody>
                    <a:bodyPr/>
                    <a:lstStyle/>
                    <a:p>
                      <a:pPr algn="l" fontAlgn="b"/>
                      <a:r>
                        <a:rPr lang="en-US" sz="1400" u="none" strike="noStrike">
                          <a:effectLst/>
                        </a:rPr>
                        <a:t>NA</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Nursing Accelerated Admit</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3291700"/>
                  </a:ext>
                </a:extLst>
              </a:tr>
              <a:tr h="190500">
                <a:tc>
                  <a:txBody>
                    <a:bodyPr/>
                    <a:lstStyle/>
                    <a:p>
                      <a:pPr algn="l" fontAlgn="b"/>
                      <a:r>
                        <a:rPr lang="en-US" sz="1400" u="none" strike="noStrike">
                          <a:effectLst/>
                        </a:rPr>
                        <a:t>ND</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Non-Degree Admit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79466465"/>
                  </a:ext>
                </a:extLst>
              </a:tr>
              <a:tr h="190500">
                <a:tc>
                  <a:txBody>
                    <a:bodyPr/>
                    <a:lstStyle/>
                    <a:p>
                      <a:pPr algn="l" fontAlgn="b"/>
                      <a:r>
                        <a:rPr lang="en-US" sz="1400" u="none" strike="noStrike">
                          <a:effectLst/>
                        </a:rPr>
                        <a:t>NT</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Non-Traditional UG Admit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21656419"/>
                  </a:ext>
                </a:extLst>
              </a:tr>
              <a:tr h="190500">
                <a:tc>
                  <a:txBody>
                    <a:bodyPr/>
                    <a:lstStyle/>
                    <a:p>
                      <a:pPr algn="l" fontAlgn="b"/>
                      <a:r>
                        <a:rPr lang="en-US" sz="1400" u="none" strike="noStrike">
                          <a:effectLst/>
                        </a:rPr>
                        <a:t>PB</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Post- Bacc Admit</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94193087"/>
                  </a:ext>
                </a:extLst>
              </a:tr>
              <a:tr h="190500">
                <a:tc>
                  <a:txBody>
                    <a:bodyPr/>
                    <a:lstStyle/>
                    <a:p>
                      <a:pPr algn="l" fontAlgn="b"/>
                      <a:r>
                        <a:rPr lang="en-US" sz="1400" u="none" strike="noStrike">
                          <a:effectLst/>
                        </a:rPr>
                        <a:t>PR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Athletics Pre-Read UG</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98942018"/>
                  </a:ext>
                </a:extLst>
              </a:tr>
              <a:tr h="190500">
                <a:tc>
                  <a:txBody>
                    <a:bodyPr/>
                    <a:lstStyle/>
                    <a:p>
                      <a:pPr algn="l" fontAlgn="b"/>
                      <a:r>
                        <a:rPr lang="en-US" sz="1400" u="none" strike="noStrike">
                          <a:effectLst/>
                        </a:rPr>
                        <a:t>QB</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Questbridge Admit UGAO</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0915468"/>
                  </a:ext>
                </a:extLst>
              </a:tr>
              <a:tr h="190500">
                <a:tc>
                  <a:txBody>
                    <a:bodyPr/>
                    <a:lstStyle/>
                    <a:p>
                      <a:pPr algn="l" fontAlgn="b"/>
                      <a:r>
                        <a:rPr lang="en-US" sz="1400" u="none" strike="noStrike">
                          <a:effectLst/>
                        </a:rPr>
                        <a:t>R1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Readmitted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08178554"/>
                  </a:ext>
                </a:extLst>
              </a:tr>
            </a:tbl>
          </a:graphicData>
        </a:graphic>
      </p:graphicFrame>
      <p:graphicFrame>
        <p:nvGraphicFramePr>
          <p:cNvPr id="6" name="Table 5">
            <a:extLst>
              <a:ext uri="{FF2B5EF4-FFF2-40B4-BE49-F238E27FC236}">
                <a16:creationId xmlns:a16="http://schemas.microsoft.com/office/drawing/2014/main" id="{1DE02EAB-66FC-4D02-B9D8-303F22B9F333}"/>
              </a:ext>
            </a:extLst>
          </p:cNvPr>
          <p:cNvGraphicFramePr>
            <a:graphicFrameLocks noGrp="1"/>
          </p:cNvGraphicFramePr>
          <p:nvPr>
            <p:extLst>
              <p:ext uri="{D42A27DB-BD31-4B8C-83A1-F6EECF244321}">
                <p14:modId xmlns:p14="http://schemas.microsoft.com/office/powerpoint/2010/main" val="757254793"/>
              </p:ext>
            </p:extLst>
          </p:nvPr>
        </p:nvGraphicFramePr>
        <p:xfrm>
          <a:off x="7639050" y="2324894"/>
          <a:ext cx="3162300" cy="178308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960453622"/>
                    </a:ext>
                  </a:extLst>
                </a:gridCol>
                <a:gridCol w="2552700">
                  <a:extLst>
                    <a:ext uri="{9D8B030D-6E8A-4147-A177-3AD203B41FA5}">
                      <a16:colId xmlns:a16="http://schemas.microsoft.com/office/drawing/2014/main" val="1283388709"/>
                    </a:ext>
                  </a:extLst>
                </a:gridCol>
              </a:tblGrid>
              <a:tr h="190500">
                <a:tc>
                  <a:txBody>
                    <a:bodyPr/>
                    <a:lstStyle/>
                    <a:p>
                      <a:pPr algn="l" fontAlgn="b"/>
                      <a:r>
                        <a:rPr lang="en-US" sz="1400" u="none" strike="noStrike" dirty="0">
                          <a:effectLst/>
                        </a:rPr>
                        <a:t>RD</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Reg Decision Prog UGAO-RDP</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72230358"/>
                  </a:ext>
                </a:extLst>
              </a:tr>
              <a:tr h="190500">
                <a:tc>
                  <a:txBody>
                    <a:bodyPr/>
                    <a:lstStyle/>
                    <a:p>
                      <a:pPr algn="l" fontAlgn="b"/>
                      <a:r>
                        <a:rPr lang="en-US" sz="1400" u="none" strike="noStrike">
                          <a:effectLst/>
                        </a:rPr>
                        <a:t>RI</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Reinstated after Suspension</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01630449"/>
                  </a:ext>
                </a:extLst>
              </a:tr>
              <a:tr h="190500">
                <a:tc>
                  <a:txBody>
                    <a:bodyPr/>
                    <a:lstStyle/>
                    <a:p>
                      <a:pPr algn="l" fontAlgn="b"/>
                      <a:r>
                        <a:rPr lang="en-US" sz="1400" u="none" strike="noStrike">
                          <a:effectLst/>
                        </a:rPr>
                        <a:t>RL</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Return from Leave</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91852347"/>
                  </a:ext>
                </a:extLst>
              </a:tr>
              <a:tr h="190500">
                <a:tc>
                  <a:txBody>
                    <a:bodyPr/>
                    <a:lstStyle/>
                    <a:p>
                      <a:pPr algn="l" fontAlgn="b"/>
                      <a:r>
                        <a:rPr lang="en-US" sz="1400" u="none" strike="noStrike">
                          <a:effectLst/>
                        </a:rPr>
                        <a:t>RX</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Return to Study</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6716288"/>
                  </a:ext>
                </a:extLst>
              </a:tr>
              <a:tr h="190500">
                <a:tc>
                  <a:txBody>
                    <a:bodyPr/>
                    <a:lstStyle/>
                    <a:p>
                      <a:pPr algn="l" fontAlgn="b"/>
                      <a:r>
                        <a:rPr lang="en-US" sz="1400" u="none" strike="noStrike">
                          <a:effectLst/>
                        </a:rPr>
                        <a:t>SB</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Submatriculant Admit</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2721516"/>
                  </a:ext>
                </a:extLst>
              </a:tr>
              <a:tr h="190500">
                <a:tc>
                  <a:txBody>
                    <a:bodyPr/>
                    <a:lstStyle/>
                    <a:p>
                      <a:pPr algn="l" fontAlgn="b"/>
                      <a:r>
                        <a:rPr lang="en-US" sz="1400" u="none" strike="noStrike">
                          <a:effectLst/>
                        </a:rPr>
                        <a:t>SE</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External Submatriculant Admit</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5244705"/>
                  </a:ext>
                </a:extLst>
              </a:tr>
              <a:tr h="190500">
                <a:tc>
                  <a:txBody>
                    <a:bodyPr/>
                    <a:lstStyle/>
                    <a:p>
                      <a:pPr algn="l" fontAlgn="b"/>
                      <a:r>
                        <a:rPr lang="en-US" sz="1400" u="none" strike="noStrike">
                          <a:effectLst/>
                        </a:rPr>
                        <a:t>TR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Transfer Admit UGAO</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33517064"/>
                  </a:ext>
                </a:extLst>
              </a:tr>
              <a:tr h="190500">
                <a:tc>
                  <a:txBody>
                    <a:bodyPr/>
                    <a:lstStyle/>
                    <a:p>
                      <a:pPr algn="l" fontAlgn="b"/>
                      <a:r>
                        <a:rPr lang="en-US" sz="1400" u="none" strike="noStrike">
                          <a:effectLst/>
                        </a:rPr>
                        <a:t>VE</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Visiting/Exchange Student Admit</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83253879"/>
                  </a:ext>
                </a:extLst>
              </a:tr>
            </a:tbl>
          </a:graphicData>
        </a:graphic>
      </p:graphicFrame>
      <p:sp>
        <p:nvSpPr>
          <p:cNvPr id="7" name="TextBox 6">
            <a:extLst>
              <a:ext uri="{FF2B5EF4-FFF2-40B4-BE49-F238E27FC236}">
                <a16:creationId xmlns:a16="http://schemas.microsoft.com/office/drawing/2014/main" id="{25B9A56B-2562-4621-9C3E-E76A6A6C47FE}"/>
              </a:ext>
            </a:extLst>
          </p:cNvPr>
          <p:cNvSpPr txBox="1"/>
          <p:nvPr/>
        </p:nvSpPr>
        <p:spPr>
          <a:xfrm>
            <a:off x="838200" y="4291697"/>
            <a:ext cx="9915526" cy="1631216"/>
          </a:xfrm>
          <a:prstGeom prst="rect">
            <a:avLst/>
          </a:prstGeom>
          <a:noFill/>
        </p:spPr>
        <p:txBody>
          <a:bodyPr wrap="square" rtlCol="0">
            <a:spAutoFit/>
          </a:bodyPr>
          <a:lstStyle/>
          <a:p>
            <a:r>
              <a:rPr lang="en-US" sz="2000" dirty="0"/>
              <a:t>How  you will use these depends on what you need to do. </a:t>
            </a:r>
          </a:p>
          <a:p>
            <a:pPr marL="285750" indent="-285750">
              <a:buFont typeface="Arial" panose="020B0604020202020204" pitchFamily="34" charset="0"/>
              <a:buChar char="•"/>
            </a:pPr>
            <a:r>
              <a:rPr lang="en-US" sz="2000" dirty="0"/>
              <a:t>In Pennant, we can query on more specific admit codes than we previously had in SRS.</a:t>
            </a:r>
          </a:p>
          <a:p>
            <a:pPr marL="285750" indent="-285750">
              <a:buFont typeface="Arial" panose="020B0604020202020204" pitchFamily="34" charset="0"/>
              <a:buChar char="•"/>
            </a:pPr>
            <a:r>
              <a:rPr lang="en-US" sz="2000" dirty="0"/>
              <a:t>Sometimes you may need to filter on multiple types. </a:t>
            </a:r>
            <a:r>
              <a:rPr lang="en-US" dirty="0"/>
              <a:t>Example: InList(RD;ED;GP;QB)  </a:t>
            </a:r>
          </a:p>
          <a:p>
            <a:pPr marL="285750" indent="-285750">
              <a:buFont typeface="Arial" panose="020B0604020202020204" pitchFamily="34" charset="0"/>
              <a:buChar char="•"/>
            </a:pPr>
            <a:r>
              <a:rPr lang="en-US" sz="2000" dirty="0"/>
              <a:t>Remember: all of the data in Pennant Student Records will have the new admit codes, so even if you go back in time for converted students, you won’t see the old SRS Entry Actions.</a:t>
            </a:r>
          </a:p>
        </p:txBody>
      </p:sp>
    </p:spTree>
    <p:extLst>
      <p:ext uri="{BB962C8B-B14F-4D97-AF65-F5344CB8AC3E}">
        <p14:creationId xmlns:p14="http://schemas.microsoft.com/office/powerpoint/2010/main" val="302274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F92DC4A1-2315-4298-8340-A0BEE59E6A46}"/>
              </a:ext>
            </a:extLst>
          </p:cNvPr>
          <p:cNvCxnSpPr/>
          <p:nvPr/>
        </p:nvCxnSpPr>
        <p:spPr>
          <a:xfrm>
            <a:off x="126124" y="1891862"/>
            <a:ext cx="11130455"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Footer Placeholder 2">
            <a:extLst>
              <a:ext uri="{FF2B5EF4-FFF2-40B4-BE49-F238E27FC236}">
                <a16:creationId xmlns:a16="http://schemas.microsoft.com/office/drawing/2014/main" id="{B8C4D959-A9E0-458F-947C-E03CD181399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
        <p:nvSpPr>
          <p:cNvPr id="14" name="Title 1">
            <a:extLst>
              <a:ext uri="{FF2B5EF4-FFF2-40B4-BE49-F238E27FC236}">
                <a16:creationId xmlns:a16="http://schemas.microsoft.com/office/drawing/2014/main" id="{17E610EA-E624-4C79-B64B-6904AE974CEC}"/>
              </a:ext>
            </a:extLst>
          </p:cNvPr>
          <p:cNvSpPr txBox="1">
            <a:spLocks/>
          </p:cNvSpPr>
          <p:nvPr/>
        </p:nvSpPr>
        <p:spPr>
          <a:xfrm>
            <a:off x="740979" y="1056903"/>
            <a:ext cx="10515600" cy="691778"/>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3200" dirty="0"/>
              <a:t>3. Cross-walks that are for longitudinal reporting</a:t>
            </a:r>
          </a:p>
        </p:txBody>
      </p:sp>
      <p:sp>
        <p:nvSpPr>
          <p:cNvPr id="15" name="Content Placeholder 2">
            <a:extLst>
              <a:ext uri="{FF2B5EF4-FFF2-40B4-BE49-F238E27FC236}">
                <a16:creationId xmlns:a16="http://schemas.microsoft.com/office/drawing/2014/main" id="{8EB36BA6-41AE-4DC5-8EE3-E88A0F42B8BE}"/>
              </a:ext>
            </a:extLst>
          </p:cNvPr>
          <p:cNvSpPr txBox="1">
            <a:spLocks/>
          </p:cNvSpPr>
          <p:nvPr/>
        </p:nvSpPr>
        <p:spPr>
          <a:xfrm>
            <a:off x="838200" y="2185059"/>
            <a:ext cx="10515600" cy="399190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800" dirty="0"/>
              <a:t>Course Re-numbering cross-walk</a:t>
            </a:r>
          </a:p>
          <a:p>
            <a:pPr>
              <a:buFont typeface="Arial" panose="020B0604020202020204" pitchFamily="34" charset="0"/>
              <a:buChar char="•"/>
            </a:pPr>
            <a:r>
              <a:rPr lang="en-US" dirty="0"/>
              <a:t>Current courses from the SRS course inventory are being converted into their new numbers.  Old (closed in SRS) are not being converted and will not be in the new data collection.  They will remain in the old warehouse data collection. </a:t>
            </a:r>
          </a:p>
          <a:p>
            <a:pPr>
              <a:buFont typeface="Arial" panose="020B0604020202020204" pitchFamily="34" charset="0"/>
              <a:buChar char="•"/>
            </a:pPr>
            <a:r>
              <a:rPr lang="en-US" dirty="0"/>
              <a:t>Students’ completed course sections will convert into their Academic History with the old numbers.</a:t>
            </a:r>
          </a:p>
          <a:p>
            <a:pPr>
              <a:buFont typeface="Arial" panose="020B0604020202020204" pitchFamily="34" charset="0"/>
              <a:buChar char="•"/>
            </a:pPr>
            <a:r>
              <a:rPr lang="en-US" dirty="0"/>
              <a:t>Students’ enrollment in anything starting with Summer 2022 will be in the new numbers.</a:t>
            </a:r>
          </a:p>
          <a:p>
            <a:pPr>
              <a:buFont typeface="Arial" panose="020B0604020202020204" pitchFamily="34" charset="0"/>
              <a:buChar char="•"/>
            </a:pPr>
            <a:r>
              <a:rPr lang="en-US" dirty="0"/>
              <a:t>Any time you need to compare across time to the old data, you will need to use the course re-numbering cross-walk table.</a:t>
            </a:r>
          </a:p>
          <a:p>
            <a:endParaRPr lang="en-US" dirty="0"/>
          </a:p>
        </p:txBody>
      </p:sp>
    </p:spTree>
    <p:extLst>
      <p:ext uri="{BB962C8B-B14F-4D97-AF65-F5344CB8AC3E}">
        <p14:creationId xmlns:p14="http://schemas.microsoft.com/office/powerpoint/2010/main" val="547443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F92DC4A1-2315-4298-8340-A0BEE59E6A46}"/>
              </a:ext>
            </a:extLst>
          </p:cNvPr>
          <p:cNvCxnSpPr/>
          <p:nvPr/>
        </p:nvCxnSpPr>
        <p:spPr>
          <a:xfrm>
            <a:off x="306472" y="924481"/>
            <a:ext cx="11130455"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Footer Placeholder 2">
            <a:extLst>
              <a:ext uri="{FF2B5EF4-FFF2-40B4-BE49-F238E27FC236}">
                <a16:creationId xmlns:a16="http://schemas.microsoft.com/office/drawing/2014/main" id="{B8C4D959-A9E0-458F-947C-E03CD181399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
        <p:nvSpPr>
          <p:cNvPr id="14" name="Title 1">
            <a:extLst>
              <a:ext uri="{FF2B5EF4-FFF2-40B4-BE49-F238E27FC236}">
                <a16:creationId xmlns:a16="http://schemas.microsoft.com/office/drawing/2014/main" id="{17E610EA-E624-4C79-B64B-6904AE974CEC}"/>
              </a:ext>
            </a:extLst>
          </p:cNvPr>
          <p:cNvSpPr txBox="1">
            <a:spLocks/>
          </p:cNvSpPr>
          <p:nvPr/>
        </p:nvSpPr>
        <p:spPr>
          <a:xfrm>
            <a:off x="838200" y="512673"/>
            <a:ext cx="10515600" cy="411808"/>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400" dirty="0">
                <a:solidFill>
                  <a:schemeClr val="tx1"/>
                </a:solidFill>
              </a:rPr>
              <a:t>Course re-numbering, continued</a:t>
            </a:r>
          </a:p>
        </p:txBody>
      </p:sp>
      <p:sp>
        <p:nvSpPr>
          <p:cNvPr id="15" name="Content Placeholder 2">
            <a:extLst>
              <a:ext uri="{FF2B5EF4-FFF2-40B4-BE49-F238E27FC236}">
                <a16:creationId xmlns:a16="http://schemas.microsoft.com/office/drawing/2014/main" id="{8EB36BA6-41AE-4DC5-8EE3-E88A0F42B8BE}"/>
              </a:ext>
            </a:extLst>
          </p:cNvPr>
          <p:cNvSpPr txBox="1">
            <a:spLocks/>
          </p:cNvSpPr>
          <p:nvPr/>
        </p:nvSpPr>
        <p:spPr>
          <a:xfrm>
            <a:off x="838200" y="1151906"/>
            <a:ext cx="10515600" cy="5025057"/>
          </a:xfrm>
          <a:prstGeom prst="rect">
            <a:avLst/>
          </a:prstGeom>
        </p:spPr>
        <p:txBody>
          <a:bodyPr>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000" dirty="0">
                <a:solidFill>
                  <a:schemeClr val="tx1"/>
                </a:solidFill>
              </a:rPr>
              <a:t>The Course re-numbering cross-walk will provide a way to map from the new number back to the old or from the old to all of the related new numbers **</a:t>
            </a:r>
          </a:p>
          <a:p>
            <a:endParaRPr lang="en-US" dirty="0"/>
          </a:p>
          <a:p>
            <a:endParaRPr lang="en-US" sz="2000" dirty="0"/>
          </a:p>
          <a:p>
            <a:endParaRPr lang="en-US" dirty="0"/>
          </a:p>
          <a:p>
            <a:endParaRPr lang="en-US" sz="2000" dirty="0"/>
          </a:p>
          <a:p>
            <a:endParaRPr lang="en-US" dirty="0"/>
          </a:p>
          <a:p>
            <a:endParaRPr lang="en-US" sz="2000" dirty="0"/>
          </a:p>
          <a:p>
            <a:endParaRPr lang="en-US" dirty="0"/>
          </a:p>
          <a:p>
            <a:endParaRPr lang="en-US" dirty="0"/>
          </a:p>
          <a:p>
            <a:endParaRPr lang="en-US" dirty="0"/>
          </a:p>
          <a:p>
            <a:endParaRPr lang="en-US" sz="2000" dirty="0"/>
          </a:p>
          <a:p>
            <a:r>
              <a:rPr lang="en-US" sz="1500" dirty="0">
                <a:solidFill>
                  <a:schemeClr val="tx1"/>
                </a:solidFill>
              </a:rPr>
              <a:t>** note!  All images in today’s presentation are from a test environment – the data may end up looking a little different in production.</a:t>
            </a:r>
          </a:p>
          <a:p>
            <a:endParaRPr lang="en-US" sz="2000" dirty="0"/>
          </a:p>
          <a:p>
            <a:endParaRPr lang="en-US" dirty="0"/>
          </a:p>
        </p:txBody>
      </p:sp>
      <p:pic>
        <p:nvPicPr>
          <p:cNvPr id="6" name="Picture 5">
            <a:extLst>
              <a:ext uri="{FF2B5EF4-FFF2-40B4-BE49-F238E27FC236}">
                <a16:creationId xmlns:a16="http://schemas.microsoft.com/office/drawing/2014/main" id="{98637FF7-246F-4AF4-BC35-FEF6BBA082F5}"/>
              </a:ext>
            </a:extLst>
          </p:cNvPr>
          <p:cNvPicPr>
            <a:picLocks noChangeAspect="1"/>
          </p:cNvPicPr>
          <p:nvPr/>
        </p:nvPicPr>
        <p:blipFill>
          <a:blip r:embed="rId2"/>
          <a:stretch>
            <a:fillRect/>
          </a:stretch>
        </p:blipFill>
        <p:spPr>
          <a:xfrm>
            <a:off x="2216141" y="1895665"/>
            <a:ext cx="5372191" cy="3573412"/>
          </a:xfrm>
          <a:prstGeom prst="rect">
            <a:avLst/>
          </a:prstGeom>
        </p:spPr>
      </p:pic>
    </p:spTree>
    <p:extLst>
      <p:ext uri="{BB962C8B-B14F-4D97-AF65-F5344CB8AC3E}">
        <p14:creationId xmlns:p14="http://schemas.microsoft.com/office/powerpoint/2010/main" val="4098870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normAutofit/>
          </a:bodyPr>
          <a:lstStyle/>
          <a:p>
            <a:r>
              <a:rPr lang="en-US" sz="4800" dirty="0">
                <a:solidFill>
                  <a:srgbClr val="000000"/>
                </a:solidFill>
              </a:rPr>
              <a:t>Call for queries</a:t>
            </a:r>
            <a:endParaRPr lang="en-US" dirty="0"/>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8800"/>
            <a:ext cx="10515600" cy="41924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endParaRPr lang="en-US" dirty="0"/>
          </a:p>
          <a:p>
            <a:pPr marL="201168" lvl="1" indent="0">
              <a:buNone/>
            </a:pPr>
            <a:r>
              <a:rPr lang="en-US" sz="2000" dirty="0">
                <a:solidFill>
                  <a:schemeClr val="tx1"/>
                </a:solidFill>
              </a:rPr>
              <a:t>To help you (and us) get started:</a:t>
            </a:r>
          </a:p>
          <a:p>
            <a:pPr lvl="1"/>
            <a:r>
              <a:rPr lang="en-US" sz="2000" dirty="0">
                <a:solidFill>
                  <a:schemeClr val="tx1"/>
                </a:solidFill>
              </a:rPr>
              <a:t>You are invited to send one query to us, that currently uses the STDTCANQ universe.  We will work with you to convert it and test it (with the understanding that our test data is somewhat unlike real production data). If the query you send is very similar to someone else’s, we may form small groups to work together.</a:t>
            </a:r>
          </a:p>
          <a:p>
            <a:pPr lvl="1"/>
            <a:r>
              <a:rPr lang="en-US" sz="2000" dirty="0">
                <a:solidFill>
                  <a:schemeClr val="tx1"/>
                </a:solidFill>
              </a:rPr>
              <a:t>Some considerations when picking which one to send:</a:t>
            </a:r>
          </a:p>
          <a:p>
            <a:pPr lvl="3"/>
            <a:r>
              <a:rPr lang="en-US" sz="2000" dirty="0">
                <a:solidFill>
                  <a:schemeClr val="tx1"/>
                </a:solidFill>
              </a:rPr>
              <a:t>A query that you use often or is critical to your work</a:t>
            </a:r>
          </a:p>
          <a:p>
            <a:pPr lvl="3"/>
            <a:r>
              <a:rPr lang="en-US" sz="2000" dirty="0">
                <a:solidFill>
                  <a:schemeClr val="tx1"/>
                </a:solidFill>
              </a:rPr>
              <a:t>A query that you thoroughly understand, and you are willing to help us work on the conversion process</a:t>
            </a:r>
          </a:p>
          <a:p>
            <a:pPr lvl="1"/>
            <a:r>
              <a:rPr lang="en-US" sz="2000" dirty="0">
                <a:solidFill>
                  <a:schemeClr val="tx1"/>
                </a:solidFill>
              </a:rPr>
              <a:t>Send via Business Objects to the BI4 InBox for “squant” and then let us know via email that you have sent it.</a:t>
            </a:r>
          </a:p>
          <a:p>
            <a:pPr lvl="1"/>
            <a:endParaRPr lang="en-US" sz="1800" dirty="0"/>
          </a:p>
          <a:p>
            <a:pPr marL="201168" lvl="1" indent="0">
              <a:buNone/>
            </a:pPr>
            <a:endParaRPr lang="en-US" sz="2800" dirty="0"/>
          </a:p>
          <a:p>
            <a:pPr lvl="1"/>
            <a:endParaRPr lang="en-US" sz="2800" dirty="0"/>
          </a:p>
          <a:p>
            <a:pPr lvl="1"/>
            <a:endParaRPr lang="en-US" sz="2800" dirty="0"/>
          </a:p>
          <a:p>
            <a:pPr lvl="1"/>
            <a:endParaRPr lang="en-US" dirty="0"/>
          </a:p>
        </p:txBody>
      </p:sp>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Tree>
    <p:extLst>
      <p:ext uri="{BB962C8B-B14F-4D97-AF65-F5344CB8AC3E}">
        <p14:creationId xmlns:p14="http://schemas.microsoft.com/office/powerpoint/2010/main" val="2950068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Questions/comments</a:t>
            </a:r>
            <a:endPar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Feedback/ Suggestions for future meetings?</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Tree>
    <p:extLst>
      <p:ext uri="{BB962C8B-B14F-4D97-AF65-F5344CB8AC3E}">
        <p14:creationId xmlns:p14="http://schemas.microsoft.com/office/powerpoint/2010/main" val="339026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3785652"/>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Turn off your </a:t>
            </a:r>
            <a:r>
              <a:rPr lang="en-US" sz="2400" dirty="0" err="1"/>
              <a:t>BlueJeans</a:t>
            </a:r>
            <a:r>
              <a:rPr lang="en-US" sz="2400" dirty="0"/>
              <a:t> video function</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go on </a:t>
            </a:r>
            <a:r>
              <a:rPr lang="en-US" sz="2400" b="1" dirty="0"/>
              <a:t>Mute</a:t>
            </a:r>
            <a:r>
              <a:rPr lang="en-US" sz="2400" dirty="0"/>
              <a:t> unless you are speaking</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When your question is being answered, you can go off </a:t>
            </a:r>
            <a:r>
              <a:rPr lang="en-US" sz="2400" b="1" dirty="0"/>
              <a:t>Mute</a:t>
            </a:r>
            <a:r>
              <a:rPr lang="en-US" sz="2400" dirty="0"/>
              <a:t> to ask follow-up questions</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do not use the chat function for off-topic discussions</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Tree>
    <p:extLst>
      <p:ext uri="{BB962C8B-B14F-4D97-AF65-F5344CB8AC3E}">
        <p14:creationId xmlns:p14="http://schemas.microsoft.com/office/powerpoint/2010/main" val="273731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nodeType="afterEffect">
                                  <p:stCondLst>
                                    <p:cond delay="15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nodeType="afterEffect">
                                  <p:stCondLst>
                                    <p:cond delay="200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par>
                          <p:cTn id="13" fill="hold">
                            <p:stCondLst>
                              <p:cond delay="4500"/>
                            </p:stCondLst>
                            <p:childTnLst>
                              <p:par>
                                <p:cTn id="14" presetID="1" presetClass="entr" presetSubtype="0" fill="hold" nodeType="afterEffect">
                                  <p:stCondLst>
                                    <p:cond delay="4000"/>
                                  </p:stCondLst>
                                  <p:childTnLst>
                                    <p:set>
                                      <p:cBhvr>
                                        <p:cTn id="1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168156" cy="2523768"/>
          </a:xfrm>
          <a:prstGeom prst="rect">
            <a:avLst/>
          </a:prstGeom>
        </p:spPr>
        <p:txBody>
          <a:bodyPr wrap="square">
            <a:spAutoFit/>
          </a:bodyPr>
          <a:lstStyle/>
          <a:p>
            <a:pPr marL="457200" lvl="0" indent="-457200" defTabSz="457200" fontAlgn="base">
              <a:buFont typeface="Arial" panose="020B0604020202020204" pitchFamily="34" charset="0"/>
              <a:buChar char="•"/>
            </a:pPr>
            <a:r>
              <a:rPr lang="en-US" sz="2800" dirty="0">
                <a:solidFill>
                  <a:srgbClr val="000000"/>
                </a:solidFill>
              </a:rPr>
              <a:t>Welcome</a:t>
            </a:r>
          </a:p>
          <a:p>
            <a:pPr marL="457200" lvl="0" indent="-457200" defTabSz="457200" fontAlgn="base">
              <a:buFont typeface="Arial" panose="020B0604020202020204" pitchFamily="34" charset="0"/>
              <a:buChar char="•"/>
            </a:pPr>
            <a:r>
              <a:rPr lang="en-US" sz="2800" dirty="0">
                <a:solidFill>
                  <a:srgbClr val="000000"/>
                </a:solidFill>
              </a:rPr>
              <a:t>Pennant Student Records data collection: </a:t>
            </a:r>
            <a:br>
              <a:rPr lang="en-US" sz="2800" dirty="0">
                <a:solidFill>
                  <a:srgbClr val="000000"/>
                </a:solidFill>
              </a:rPr>
            </a:br>
            <a:r>
              <a:rPr lang="en-US" sz="2800" dirty="0">
                <a:solidFill>
                  <a:srgbClr val="000000"/>
                </a:solidFill>
              </a:rPr>
              <a:t>	Navigating cross-walk tables </a:t>
            </a:r>
          </a:p>
          <a:p>
            <a:pPr marL="457200" lvl="0" indent="-457200" defTabSz="457200" fontAlgn="base">
              <a:buFont typeface="Arial" panose="020B0604020202020204" pitchFamily="34" charset="0"/>
              <a:buChar char="•"/>
            </a:pPr>
            <a:r>
              <a:rPr lang="en-US" sz="2800" dirty="0">
                <a:solidFill>
                  <a:srgbClr val="000000"/>
                </a:solidFill>
              </a:rPr>
              <a:t>Call for queries</a:t>
            </a:r>
          </a:p>
          <a:p>
            <a:pPr marL="457200" indent="-457200" defTabSz="457200" fontAlgn="base">
              <a:buFont typeface="Arial" panose="020B0604020202020204" pitchFamily="34" charset="0"/>
              <a:buChar char="•"/>
            </a:pPr>
            <a:r>
              <a:rPr lang="en-US" sz="2800" dirty="0">
                <a:solidFill>
                  <a:srgbClr val="000000"/>
                </a:solidFill>
              </a:rPr>
              <a:t>Wrap-up</a:t>
            </a:r>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Tree>
    <p:extLst>
      <p:ext uri="{BB962C8B-B14F-4D97-AF65-F5344CB8AC3E}">
        <p14:creationId xmlns:p14="http://schemas.microsoft.com/office/powerpoint/2010/main" val="159978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0"/>
                                  </p:iterate>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0"/>
                                  </p:iterate>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0"/>
                                  </p:iterate>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838200" y="365125"/>
            <a:ext cx="10515600" cy="1325563"/>
          </a:xfrm>
        </p:spPr>
        <p:txBody>
          <a:bodyPr>
            <a:normAutofit fontScale="90000"/>
          </a:bodyPr>
          <a:lstStyle/>
          <a:p>
            <a:pPr algn="ctr"/>
            <a:r>
              <a:rPr lang="en-US" dirty="0">
                <a:solidFill>
                  <a:schemeClr val="tx1"/>
                </a:solidFill>
              </a:rPr>
              <a:t>Cross-walks</a:t>
            </a:r>
            <a:br>
              <a:rPr lang="en-US" dirty="0">
                <a:solidFill>
                  <a:schemeClr val="tx1"/>
                </a:solidFill>
              </a:rPr>
            </a:br>
            <a:r>
              <a:rPr lang="en-US" dirty="0">
                <a:solidFill>
                  <a:schemeClr val="tx1"/>
                </a:solidFill>
              </a:rPr>
              <a:t>New vs. Old data values</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838200" y="1825625"/>
            <a:ext cx="10515600" cy="435133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lvl="1">
              <a:buFont typeface="Arial" panose="020B0604020202020204" pitchFamily="34" charset="0"/>
              <a:buChar char="•"/>
            </a:pPr>
            <a:r>
              <a:rPr lang="en-US" sz="2200" dirty="0">
                <a:solidFill>
                  <a:schemeClr val="tx1"/>
                </a:solidFill>
              </a:rPr>
              <a:t>Many of the codes used in SRS are changing when we move to Pennant</a:t>
            </a:r>
          </a:p>
          <a:p>
            <a:pPr lvl="1">
              <a:buFont typeface="Arial" panose="020B0604020202020204" pitchFamily="34" charset="0"/>
              <a:buChar char="•"/>
            </a:pPr>
            <a:endParaRPr lang="en-US" sz="2200" dirty="0">
              <a:solidFill>
                <a:schemeClr val="tx1"/>
              </a:solidFill>
            </a:endParaRPr>
          </a:p>
          <a:p>
            <a:pPr lvl="1">
              <a:buFont typeface="Arial" panose="020B0604020202020204" pitchFamily="34" charset="0"/>
              <a:buChar char="•"/>
            </a:pPr>
            <a:r>
              <a:rPr lang="en-US" sz="2200" dirty="0">
                <a:solidFill>
                  <a:schemeClr val="tx1"/>
                </a:solidFill>
              </a:rPr>
              <a:t>In most situations where codes have changed, you won’t see the old codes in Pennant, but we will have cross-walks in the warehouse where you will be able to find the mapping of old-to-new</a:t>
            </a:r>
          </a:p>
          <a:p>
            <a:pPr lvl="1">
              <a:buFont typeface="Arial" panose="020B0604020202020204" pitchFamily="34" charset="0"/>
              <a:buChar char="•"/>
            </a:pPr>
            <a:endParaRPr lang="en-US" sz="2200" dirty="0">
              <a:solidFill>
                <a:schemeClr val="tx1"/>
              </a:solidFill>
            </a:endParaRPr>
          </a:p>
          <a:p>
            <a:pPr lvl="1">
              <a:buFont typeface="Arial" panose="020B0604020202020204" pitchFamily="34" charset="0"/>
              <a:buChar char="•"/>
            </a:pPr>
            <a:r>
              <a:rPr lang="en-US" sz="2200" dirty="0">
                <a:solidFill>
                  <a:schemeClr val="tx1"/>
                </a:solidFill>
              </a:rPr>
              <a:t>Some fields in Pennant are derived from multiple source fields in SRS.</a:t>
            </a:r>
            <a:br>
              <a:rPr lang="en-US" sz="2200" dirty="0">
                <a:solidFill>
                  <a:schemeClr val="tx1"/>
                </a:solidFill>
              </a:rPr>
            </a:br>
            <a:r>
              <a:rPr lang="en-US" sz="2200" dirty="0">
                <a:solidFill>
                  <a:schemeClr val="tx1"/>
                </a:solidFill>
              </a:rPr>
              <a:t>Some SRS fields are converting into more than one place in Pennant</a:t>
            </a:r>
          </a:p>
          <a:p>
            <a:pPr lvl="1">
              <a:buFont typeface="Arial" panose="020B0604020202020204" pitchFamily="34" charset="0"/>
              <a:buChar char="•"/>
            </a:pPr>
            <a:endParaRPr lang="en-US" sz="2200" dirty="0">
              <a:solidFill>
                <a:schemeClr val="tx1"/>
              </a:solidFill>
            </a:endParaRPr>
          </a:p>
          <a:p>
            <a:pPr lvl="1">
              <a:buFont typeface="Arial" panose="020B0604020202020204" pitchFamily="34" charset="0"/>
              <a:buChar char="•"/>
            </a:pPr>
            <a:r>
              <a:rPr lang="en-US" sz="2200" dirty="0">
                <a:solidFill>
                  <a:schemeClr val="tx1"/>
                </a:solidFill>
              </a:rPr>
              <a:t>…Cross-walk tables plus documentation will explain how things were converted</a:t>
            </a:r>
          </a:p>
          <a:p>
            <a:pPr marL="0" indent="0">
              <a:buFont typeface="Calibri" panose="020F0502020204030204" pitchFamily="34" charset="0"/>
              <a:buNone/>
            </a:pPr>
            <a:endParaRPr lang="en-US" dirty="0"/>
          </a:p>
        </p:txBody>
      </p:sp>
    </p:spTree>
    <p:extLst>
      <p:ext uri="{BB962C8B-B14F-4D97-AF65-F5344CB8AC3E}">
        <p14:creationId xmlns:p14="http://schemas.microsoft.com/office/powerpoint/2010/main" val="176097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
        <p:nvSpPr>
          <p:cNvPr id="8" name="Title 3">
            <a:extLst>
              <a:ext uri="{FF2B5EF4-FFF2-40B4-BE49-F238E27FC236}">
                <a16:creationId xmlns:a16="http://schemas.microsoft.com/office/drawing/2014/main" id="{A79BBF29-6BA9-4206-BE5F-DF5AAD9884C9}"/>
              </a:ext>
            </a:extLst>
          </p:cNvPr>
          <p:cNvSpPr>
            <a:spLocks noGrp="1"/>
          </p:cNvSpPr>
          <p:nvPr>
            <p:ph type="title"/>
          </p:nvPr>
        </p:nvSpPr>
        <p:spPr>
          <a:xfrm>
            <a:off x="838200" y="365125"/>
            <a:ext cx="10515600" cy="1325563"/>
          </a:xfrm>
        </p:spPr>
        <p:txBody>
          <a:bodyPr>
            <a:normAutofit/>
          </a:bodyPr>
          <a:lstStyle/>
          <a:p>
            <a:pPr marL="0" indent="0">
              <a:buNone/>
            </a:pPr>
            <a:r>
              <a:rPr lang="en-US" sz="2800" dirty="0">
                <a:solidFill>
                  <a:schemeClr val="tx1"/>
                </a:solidFill>
              </a:rPr>
              <a:t>There are essentially three cross-walk “types”</a:t>
            </a:r>
          </a:p>
        </p:txBody>
      </p:sp>
      <p:sp>
        <p:nvSpPr>
          <p:cNvPr id="9" name="Content Placeholder 4">
            <a:extLst>
              <a:ext uri="{FF2B5EF4-FFF2-40B4-BE49-F238E27FC236}">
                <a16:creationId xmlns:a16="http://schemas.microsoft.com/office/drawing/2014/main" id="{6ADDC352-77AC-4AFF-BF82-F3E4045C43CE}"/>
              </a:ext>
            </a:extLst>
          </p:cNvPr>
          <p:cNvSpPr txBox="1">
            <a:spLocks/>
          </p:cNvSpPr>
          <p:nvPr/>
        </p:nvSpPr>
        <p:spPr>
          <a:xfrm>
            <a:off x="838200" y="1825625"/>
            <a:ext cx="10515600" cy="4351338"/>
          </a:xfrm>
          <a:prstGeom prst="rect">
            <a:avLst/>
          </a:prstGeom>
        </p:spPr>
        <p:txBody>
          <a:bodyPr>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solidFill>
                <a:schemeClr val="tx1"/>
              </a:solidFill>
            </a:endParaRPr>
          </a:p>
          <a:p>
            <a:pPr marL="0" indent="0">
              <a:buFont typeface="Calibri" panose="020F0502020204030204" pitchFamily="34" charset="0"/>
              <a:buNone/>
            </a:pPr>
            <a:r>
              <a:rPr lang="en-US" sz="3200" dirty="0">
                <a:solidFill>
                  <a:schemeClr val="tx1"/>
                </a:solidFill>
              </a:rPr>
              <a:t>1. </a:t>
            </a:r>
            <a:r>
              <a:rPr lang="en-US" sz="2600" dirty="0">
                <a:solidFill>
                  <a:schemeClr val="tx1"/>
                </a:solidFill>
              </a:rPr>
              <a:t>Cross-walks that provide look-ups to get the old values</a:t>
            </a:r>
          </a:p>
          <a:p>
            <a:pPr marL="457200" lvl="1" indent="0">
              <a:buFont typeface="Calibri" pitchFamily="34" charset="0"/>
              <a:buNone/>
            </a:pPr>
            <a:r>
              <a:rPr lang="en-US" dirty="0">
                <a:solidFill>
                  <a:schemeClr val="tx1"/>
                </a:solidFill>
              </a:rPr>
              <a:t>The data in Pennant will have the </a:t>
            </a:r>
            <a:r>
              <a:rPr lang="en-US" i="1" dirty="0">
                <a:solidFill>
                  <a:schemeClr val="tx1"/>
                </a:solidFill>
              </a:rPr>
              <a:t>new</a:t>
            </a:r>
            <a:r>
              <a:rPr lang="en-US" dirty="0">
                <a:solidFill>
                  <a:schemeClr val="tx1"/>
                </a:solidFill>
              </a:rPr>
              <a:t> codes on all records.</a:t>
            </a:r>
          </a:p>
          <a:p>
            <a:pPr marL="457200" lvl="1" indent="0">
              <a:buFont typeface="Calibri" pitchFamily="34" charset="0"/>
              <a:buNone/>
            </a:pPr>
            <a:r>
              <a:rPr lang="en-US" dirty="0">
                <a:solidFill>
                  <a:schemeClr val="tx1"/>
                </a:solidFill>
              </a:rPr>
              <a:t>If the old code is really needed on a report, you can join to the warehouse table that contains the old-to-new values.</a:t>
            </a:r>
          </a:p>
          <a:p>
            <a:pPr marL="457200" lvl="1" indent="0">
              <a:buFont typeface="Calibri" pitchFamily="34" charset="0"/>
              <a:buNone/>
            </a:pPr>
            <a:endParaRPr lang="en-US" dirty="0">
              <a:solidFill>
                <a:schemeClr val="tx1"/>
              </a:solidFill>
            </a:endParaRPr>
          </a:p>
          <a:p>
            <a:pPr marL="0" indent="0">
              <a:buFont typeface="Calibri" panose="020F0502020204030204" pitchFamily="34" charset="0"/>
              <a:buNone/>
            </a:pPr>
            <a:r>
              <a:rPr lang="en-US" sz="3300" dirty="0">
                <a:solidFill>
                  <a:schemeClr val="tx1"/>
                </a:solidFill>
              </a:rPr>
              <a:t>2. </a:t>
            </a:r>
            <a:r>
              <a:rPr lang="en-US" sz="2600" dirty="0">
                <a:solidFill>
                  <a:schemeClr val="tx1"/>
                </a:solidFill>
              </a:rPr>
              <a:t>Cross-walks that explain how things got converted </a:t>
            </a:r>
          </a:p>
          <a:p>
            <a:pPr marL="457200" lvl="1" indent="0">
              <a:buFont typeface="Calibri" pitchFamily="34" charset="0"/>
              <a:buNone/>
            </a:pPr>
            <a:r>
              <a:rPr lang="en-US" dirty="0">
                <a:solidFill>
                  <a:schemeClr val="tx1"/>
                </a:solidFill>
              </a:rPr>
              <a:t>The data in Pennant will have the </a:t>
            </a:r>
            <a:r>
              <a:rPr lang="en-US" i="1" dirty="0">
                <a:solidFill>
                  <a:schemeClr val="tx1"/>
                </a:solidFill>
              </a:rPr>
              <a:t>new</a:t>
            </a:r>
            <a:r>
              <a:rPr lang="en-US" dirty="0">
                <a:solidFill>
                  <a:schemeClr val="tx1"/>
                </a:solidFill>
              </a:rPr>
              <a:t> codes on all records. </a:t>
            </a:r>
          </a:p>
          <a:p>
            <a:pPr marL="457200" lvl="1" indent="0">
              <a:buFont typeface="Calibri" pitchFamily="34" charset="0"/>
              <a:buNone/>
            </a:pPr>
            <a:r>
              <a:rPr lang="en-US" dirty="0">
                <a:solidFill>
                  <a:schemeClr val="tx1"/>
                </a:solidFill>
              </a:rPr>
              <a:t>The cross-walks and documentation will show you how the data were converted.</a:t>
            </a:r>
          </a:p>
          <a:p>
            <a:pPr marL="457200" lvl="1" indent="0">
              <a:buFont typeface="Calibri" pitchFamily="34" charset="0"/>
              <a:buNone/>
            </a:pPr>
            <a:endParaRPr lang="en-US" dirty="0">
              <a:solidFill>
                <a:schemeClr val="tx1"/>
              </a:solidFill>
            </a:endParaRPr>
          </a:p>
          <a:p>
            <a:pPr marL="0" indent="0">
              <a:buFont typeface="Calibri" panose="020F0502020204030204" pitchFamily="34" charset="0"/>
              <a:buNone/>
            </a:pPr>
            <a:r>
              <a:rPr lang="en-US" sz="3300" dirty="0">
                <a:solidFill>
                  <a:schemeClr val="tx1"/>
                </a:solidFill>
              </a:rPr>
              <a:t>3. </a:t>
            </a:r>
            <a:r>
              <a:rPr lang="en-US" sz="2600" dirty="0">
                <a:solidFill>
                  <a:schemeClr val="tx1"/>
                </a:solidFill>
              </a:rPr>
              <a:t>Cross-walks that are for longitudinal reporting</a:t>
            </a:r>
          </a:p>
          <a:p>
            <a:pPr marL="457200" lvl="1" indent="0">
              <a:buFont typeface="Calibri" pitchFamily="34" charset="0"/>
              <a:buNone/>
            </a:pPr>
            <a:r>
              <a:rPr lang="en-US" dirty="0">
                <a:solidFill>
                  <a:schemeClr val="tx1"/>
                </a:solidFill>
              </a:rPr>
              <a:t>For just this type of cross-walk, the data in Pennant will have the </a:t>
            </a:r>
            <a:br>
              <a:rPr lang="en-US" dirty="0">
                <a:solidFill>
                  <a:schemeClr val="tx1"/>
                </a:solidFill>
              </a:rPr>
            </a:br>
            <a:r>
              <a:rPr lang="en-US" i="1" dirty="0">
                <a:solidFill>
                  <a:schemeClr val="tx1"/>
                </a:solidFill>
              </a:rPr>
              <a:t>new value on new records, and the old value on old records</a:t>
            </a:r>
            <a:r>
              <a:rPr lang="en-US" dirty="0">
                <a:solidFill>
                  <a:schemeClr val="tx1"/>
                </a:solidFill>
              </a:rPr>
              <a:t>. </a:t>
            </a:r>
          </a:p>
          <a:p>
            <a:pPr marL="457200" lvl="1" indent="0">
              <a:buFont typeface="Calibri" pitchFamily="34" charset="0"/>
              <a:buNone/>
            </a:pPr>
            <a:r>
              <a:rPr lang="en-US" dirty="0">
                <a:solidFill>
                  <a:schemeClr val="tx1"/>
                </a:solidFill>
              </a:rPr>
              <a:t>You will need the cross-walk to compare things across terms (going back to older terms).</a:t>
            </a:r>
          </a:p>
        </p:txBody>
      </p:sp>
    </p:spTree>
    <p:extLst>
      <p:ext uri="{BB962C8B-B14F-4D97-AF65-F5344CB8AC3E}">
        <p14:creationId xmlns:p14="http://schemas.microsoft.com/office/powerpoint/2010/main" val="3754559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
        <p:nvSpPr>
          <p:cNvPr id="8" name="Title 3">
            <a:extLst>
              <a:ext uri="{FF2B5EF4-FFF2-40B4-BE49-F238E27FC236}">
                <a16:creationId xmlns:a16="http://schemas.microsoft.com/office/drawing/2014/main" id="{0DD5D8F7-F40F-4C66-9EF4-15509573505B}"/>
              </a:ext>
            </a:extLst>
          </p:cNvPr>
          <p:cNvSpPr>
            <a:spLocks noGrp="1"/>
          </p:cNvSpPr>
          <p:nvPr>
            <p:ph type="title"/>
          </p:nvPr>
        </p:nvSpPr>
        <p:spPr>
          <a:xfrm>
            <a:off x="838200" y="365126"/>
            <a:ext cx="10515600" cy="1049338"/>
          </a:xfrm>
        </p:spPr>
        <p:txBody>
          <a:bodyPr>
            <a:normAutofit/>
          </a:bodyPr>
          <a:lstStyle/>
          <a:p>
            <a:pPr algn="ctr"/>
            <a:r>
              <a:rPr lang="en-US" sz="3200" dirty="0">
                <a:solidFill>
                  <a:schemeClr val="tx1"/>
                </a:solidFill>
              </a:rPr>
              <a:t>1. Cross-walks that provide look-ups to get old values</a:t>
            </a:r>
          </a:p>
        </p:txBody>
      </p:sp>
      <p:sp>
        <p:nvSpPr>
          <p:cNvPr id="9" name="Content Placeholder 4">
            <a:extLst>
              <a:ext uri="{FF2B5EF4-FFF2-40B4-BE49-F238E27FC236}">
                <a16:creationId xmlns:a16="http://schemas.microsoft.com/office/drawing/2014/main" id="{63018BDC-4EA8-4C06-9025-95071E66BA60}"/>
              </a:ext>
            </a:extLst>
          </p:cNvPr>
          <p:cNvSpPr txBox="1">
            <a:spLocks/>
          </p:cNvSpPr>
          <p:nvPr/>
        </p:nvSpPr>
        <p:spPr>
          <a:xfrm>
            <a:off x="838200" y="1877501"/>
            <a:ext cx="10515600" cy="4299462"/>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lvl="1">
              <a:buFont typeface="Arial" panose="020B0604020202020204" pitchFamily="34" charset="0"/>
              <a:buChar char="•"/>
            </a:pPr>
            <a:r>
              <a:rPr lang="en-US" sz="2400" dirty="0">
                <a:solidFill>
                  <a:schemeClr val="tx1"/>
                </a:solidFill>
              </a:rPr>
              <a:t>The data in Pennant will have the </a:t>
            </a:r>
            <a:r>
              <a:rPr lang="en-US" sz="2400" i="1" dirty="0">
                <a:solidFill>
                  <a:schemeClr val="tx1"/>
                </a:solidFill>
              </a:rPr>
              <a:t>new</a:t>
            </a:r>
            <a:r>
              <a:rPr lang="en-US" sz="2400" dirty="0">
                <a:solidFill>
                  <a:schemeClr val="tx1"/>
                </a:solidFill>
              </a:rPr>
              <a:t> codes on all records.</a:t>
            </a:r>
          </a:p>
          <a:p>
            <a:pPr lvl="1">
              <a:buFont typeface="Arial" panose="020B0604020202020204" pitchFamily="34" charset="0"/>
              <a:buChar char="•"/>
            </a:pPr>
            <a:r>
              <a:rPr lang="en-US" sz="2400" dirty="0">
                <a:solidFill>
                  <a:schemeClr val="tx1"/>
                </a:solidFill>
              </a:rPr>
              <a:t>If it’s really needed, you can join to the warehouse cross-walk tables to display the old SRS value, and get the descriptions. </a:t>
            </a:r>
            <a:r>
              <a:rPr lang="en-US" sz="2400" b="1" dirty="0">
                <a:solidFill>
                  <a:schemeClr val="tx1"/>
                </a:solidFill>
              </a:rPr>
              <a:t>Examples</a:t>
            </a:r>
            <a:r>
              <a:rPr lang="en-US" sz="2400" dirty="0">
                <a:solidFill>
                  <a:schemeClr val="tx1"/>
                </a:solidFill>
              </a:rPr>
              <a:t>:</a:t>
            </a:r>
          </a:p>
          <a:p>
            <a:pPr lvl="3">
              <a:buFont typeface="Courier New" panose="02070309020205020404" pitchFamily="49" charset="0"/>
              <a:buChar char="o"/>
            </a:pPr>
            <a:r>
              <a:rPr lang="en-US" sz="2000" dirty="0">
                <a:solidFill>
                  <a:schemeClr val="tx1"/>
                </a:solidFill>
              </a:rPr>
              <a:t>School and Division codes</a:t>
            </a:r>
          </a:p>
          <a:p>
            <a:pPr lvl="3">
              <a:buFont typeface="Courier New" panose="02070309020205020404" pitchFamily="49" charset="0"/>
              <a:buChar char="o"/>
            </a:pPr>
            <a:r>
              <a:rPr lang="en-US" sz="2000" dirty="0">
                <a:solidFill>
                  <a:schemeClr val="tx1"/>
                </a:solidFill>
              </a:rPr>
              <a:t>Degree and Coordinated Multi degree codes (formerly known as “Joint Degree”)</a:t>
            </a:r>
          </a:p>
          <a:p>
            <a:pPr lvl="3">
              <a:buFont typeface="Courier New" panose="02070309020205020404" pitchFamily="49" charset="0"/>
              <a:buChar char="o"/>
            </a:pPr>
            <a:r>
              <a:rPr lang="en-US" sz="2000" dirty="0">
                <a:solidFill>
                  <a:schemeClr val="tx1"/>
                </a:solidFill>
              </a:rPr>
              <a:t>Major, Minor, Concentration codes</a:t>
            </a:r>
          </a:p>
          <a:p>
            <a:pPr lvl="3">
              <a:buFont typeface="Courier New" panose="02070309020205020404" pitchFamily="49" charset="0"/>
              <a:buChar char="o"/>
            </a:pPr>
            <a:r>
              <a:rPr lang="en-US" sz="2000" dirty="0">
                <a:solidFill>
                  <a:schemeClr val="tx1"/>
                </a:solidFill>
              </a:rPr>
              <a:t>Institution codes</a:t>
            </a:r>
          </a:p>
          <a:p>
            <a:pPr lvl="3">
              <a:buFont typeface="Courier New" panose="02070309020205020404" pitchFamily="49" charset="0"/>
              <a:buChar char="o"/>
            </a:pPr>
            <a:r>
              <a:rPr lang="en-US" sz="2000" dirty="0">
                <a:solidFill>
                  <a:schemeClr val="tx1"/>
                </a:solidFill>
              </a:rPr>
              <a:t>Athletic participation codes</a:t>
            </a:r>
          </a:p>
          <a:p>
            <a:pPr lvl="2">
              <a:buFont typeface="Courier New" panose="02070309020205020404" pitchFamily="49" charset="0"/>
              <a:buChar char="o"/>
            </a:pPr>
            <a:endParaRPr lang="en-US" dirty="0"/>
          </a:p>
        </p:txBody>
      </p:sp>
    </p:spTree>
    <p:extLst>
      <p:ext uri="{BB962C8B-B14F-4D97-AF65-F5344CB8AC3E}">
        <p14:creationId xmlns:p14="http://schemas.microsoft.com/office/powerpoint/2010/main" val="3372511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DBF0AC1-3B3E-4574-8A71-1403144C4965}"/>
              </a:ext>
            </a:extLst>
          </p:cNvPr>
          <p:cNvSpPr txBox="1">
            <a:spLocks/>
          </p:cNvSpPr>
          <p:nvPr/>
        </p:nvSpPr>
        <p:spPr>
          <a:xfrm>
            <a:off x="838200" y="1214438"/>
            <a:ext cx="10515600" cy="5141206"/>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400" dirty="0">
                <a:solidFill>
                  <a:schemeClr val="tx1"/>
                </a:solidFill>
              </a:rPr>
              <a:t>Often the old-to-new values can be found in the validation tables (labeled “legacy”), and no additional cross-walk will be needed.</a:t>
            </a:r>
          </a:p>
          <a:p>
            <a:endParaRPr lang="en-US" dirty="0"/>
          </a:p>
          <a:p>
            <a:endParaRPr lang="en-US" dirty="0"/>
          </a:p>
          <a:p>
            <a:endParaRPr lang="en-US" dirty="0"/>
          </a:p>
          <a:p>
            <a:endParaRPr lang="en-US" dirty="0"/>
          </a:p>
          <a:p>
            <a:endParaRPr lang="en-US" dirty="0"/>
          </a:p>
          <a:p>
            <a:endParaRPr lang="en-US" dirty="0"/>
          </a:p>
          <a:p>
            <a:endParaRPr lang="en-US" sz="1800" dirty="0"/>
          </a:p>
          <a:p>
            <a:endParaRPr lang="en-US" sz="1800" dirty="0"/>
          </a:p>
          <a:p>
            <a:r>
              <a:rPr lang="en-US" sz="1800" dirty="0">
                <a:solidFill>
                  <a:schemeClr val="tx1"/>
                </a:solidFill>
              </a:rPr>
              <a:t>Remember: for most things, all of the data in Pennant Student Records will have the new codes. The old-to-new information is stored in the warehouse to just help you get acclimated.</a:t>
            </a:r>
          </a:p>
        </p:txBody>
      </p:sp>
      <p:pic>
        <p:nvPicPr>
          <p:cNvPr id="3" name="Picture 2">
            <a:extLst>
              <a:ext uri="{FF2B5EF4-FFF2-40B4-BE49-F238E27FC236}">
                <a16:creationId xmlns:a16="http://schemas.microsoft.com/office/drawing/2014/main" id="{5487AF86-E656-4601-BD7C-4B19632BDDF3}"/>
              </a:ext>
            </a:extLst>
          </p:cNvPr>
          <p:cNvPicPr>
            <a:picLocks noChangeAspect="1"/>
          </p:cNvPicPr>
          <p:nvPr/>
        </p:nvPicPr>
        <p:blipFill>
          <a:blip r:embed="rId2"/>
          <a:stretch>
            <a:fillRect/>
          </a:stretch>
        </p:blipFill>
        <p:spPr>
          <a:xfrm>
            <a:off x="2771150" y="2328863"/>
            <a:ext cx="7133274" cy="2993135"/>
          </a:xfrm>
          <a:prstGeom prst="rect">
            <a:avLst/>
          </a:prstGeom>
        </p:spPr>
      </p:pic>
      <p:sp>
        <p:nvSpPr>
          <p:cNvPr id="5" name="TextBox 4">
            <a:extLst>
              <a:ext uri="{FF2B5EF4-FFF2-40B4-BE49-F238E27FC236}">
                <a16:creationId xmlns:a16="http://schemas.microsoft.com/office/drawing/2014/main" id="{E9EFD087-C17D-4C9F-8539-8DAB54D17F5F}"/>
              </a:ext>
            </a:extLst>
          </p:cNvPr>
          <p:cNvSpPr txBox="1"/>
          <p:nvPr/>
        </p:nvSpPr>
        <p:spPr>
          <a:xfrm>
            <a:off x="660806" y="607956"/>
            <a:ext cx="4220688" cy="369332"/>
          </a:xfrm>
          <a:prstGeom prst="rect">
            <a:avLst/>
          </a:prstGeom>
          <a:noFill/>
        </p:spPr>
        <p:txBody>
          <a:bodyPr wrap="square" rtlCol="0">
            <a:spAutoFit/>
          </a:bodyPr>
          <a:lstStyle/>
          <a:p>
            <a:r>
              <a:rPr lang="en-US" sz="1800" dirty="0"/>
              <a:t>Cross-walk type #1 continued</a:t>
            </a:r>
            <a:endParaRPr lang="en-US" dirty="0"/>
          </a:p>
        </p:txBody>
      </p:sp>
      <p:sp>
        <p:nvSpPr>
          <p:cNvPr id="6" name="Footer Placeholder 2">
            <a:extLst>
              <a:ext uri="{FF2B5EF4-FFF2-40B4-BE49-F238E27FC236}">
                <a16:creationId xmlns:a16="http://schemas.microsoft.com/office/drawing/2014/main" id="{26ED358E-D645-4FBA-A4B6-732F2F76DFA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Tree>
    <p:extLst>
      <p:ext uri="{BB962C8B-B14F-4D97-AF65-F5344CB8AC3E}">
        <p14:creationId xmlns:p14="http://schemas.microsoft.com/office/powerpoint/2010/main" val="3723093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5BD0EA39-AA33-4AAB-9384-A4829420AA5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pic>
        <p:nvPicPr>
          <p:cNvPr id="3" name="Content Placeholder 4">
            <a:extLst>
              <a:ext uri="{FF2B5EF4-FFF2-40B4-BE49-F238E27FC236}">
                <a16:creationId xmlns:a16="http://schemas.microsoft.com/office/drawing/2014/main" id="{324A71C1-97C0-41AD-A45D-63103D6C37B0}"/>
              </a:ext>
            </a:extLst>
          </p:cNvPr>
          <p:cNvPicPr>
            <a:picLocks noChangeAspect="1"/>
          </p:cNvPicPr>
          <p:nvPr/>
        </p:nvPicPr>
        <p:blipFill>
          <a:blip r:embed="rId2"/>
          <a:stretch>
            <a:fillRect/>
          </a:stretch>
        </p:blipFill>
        <p:spPr>
          <a:xfrm>
            <a:off x="394211" y="288923"/>
            <a:ext cx="8565130" cy="4200881"/>
          </a:xfrm>
          <a:prstGeom prst="rect">
            <a:avLst/>
          </a:prstGeom>
        </p:spPr>
      </p:pic>
      <p:pic>
        <p:nvPicPr>
          <p:cNvPr id="4" name="Picture 3">
            <a:extLst>
              <a:ext uri="{FF2B5EF4-FFF2-40B4-BE49-F238E27FC236}">
                <a16:creationId xmlns:a16="http://schemas.microsoft.com/office/drawing/2014/main" id="{A6B51367-45EF-418E-AC5D-525712956FC9}"/>
              </a:ext>
            </a:extLst>
          </p:cNvPr>
          <p:cNvPicPr>
            <a:picLocks noChangeAspect="1"/>
          </p:cNvPicPr>
          <p:nvPr/>
        </p:nvPicPr>
        <p:blipFill>
          <a:blip r:embed="rId3"/>
          <a:stretch>
            <a:fillRect/>
          </a:stretch>
        </p:blipFill>
        <p:spPr>
          <a:xfrm>
            <a:off x="7515225" y="2668143"/>
            <a:ext cx="3957637" cy="3482721"/>
          </a:xfrm>
          <a:prstGeom prst="rect">
            <a:avLst/>
          </a:prstGeom>
        </p:spPr>
      </p:pic>
      <p:sp>
        <p:nvSpPr>
          <p:cNvPr id="5" name="TextBox 4">
            <a:extLst>
              <a:ext uri="{FF2B5EF4-FFF2-40B4-BE49-F238E27FC236}">
                <a16:creationId xmlns:a16="http://schemas.microsoft.com/office/drawing/2014/main" id="{257D5857-7CB6-4C0D-9770-38ADA7EC372E}"/>
              </a:ext>
            </a:extLst>
          </p:cNvPr>
          <p:cNvSpPr txBox="1"/>
          <p:nvPr/>
        </p:nvSpPr>
        <p:spPr>
          <a:xfrm>
            <a:off x="1195387" y="4950535"/>
            <a:ext cx="5965433" cy="923330"/>
          </a:xfrm>
          <a:prstGeom prst="rect">
            <a:avLst/>
          </a:prstGeom>
          <a:noFill/>
        </p:spPr>
        <p:txBody>
          <a:bodyPr wrap="square" rtlCol="0">
            <a:spAutoFit/>
          </a:bodyPr>
          <a:lstStyle/>
          <a:p>
            <a:r>
              <a:rPr lang="en-US" dirty="0"/>
              <a:t>If for some reason you want to get the old code, you can join to the table that has the old-to-new codes, matching on the code, to get what you want to display on your report…</a:t>
            </a:r>
          </a:p>
        </p:txBody>
      </p:sp>
    </p:spTree>
    <p:extLst>
      <p:ext uri="{BB962C8B-B14F-4D97-AF65-F5344CB8AC3E}">
        <p14:creationId xmlns:p14="http://schemas.microsoft.com/office/powerpoint/2010/main" val="2709573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a:extLst>
              <a:ext uri="{FF2B5EF4-FFF2-40B4-BE49-F238E27FC236}">
                <a16:creationId xmlns:a16="http://schemas.microsoft.com/office/drawing/2014/main" id="{38CEAF15-E220-4C21-B8F3-9EE6219D3F59}"/>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MARCH 25, 2021</a:t>
            </a:r>
          </a:p>
        </p:txBody>
      </p:sp>
      <p:sp>
        <p:nvSpPr>
          <p:cNvPr id="7" name="Title 3">
            <a:extLst>
              <a:ext uri="{FF2B5EF4-FFF2-40B4-BE49-F238E27FC236}">
                <a16:creationId xmlns:a16="http://schemas.microsoft.com/office/drawing/2014/main" id="{47E55550-0646-4636-8DB1-DD52110E9D02}"/>
              </a:ext>
            </a:extLst>
          </p:cNvPr>
          <p:cNvSpPr>
            <a:spLocks noGrp="1"/>
          </p:cNvSpPr>
          <p:nvPr>
            <p:ph type="title"/>
          </p:nvPr>
        </p:nvSpPr>
        <p:spPr>
          <a:xfrm>
            <a:off x="838200" y="841501"/>
            <a:ext cx="10515600" cy="572438"/>
          </a:xfrm>
        </p:spPr>
        <p:txBody>
          <a:bodyPr>
            <a:normAutofit/>
          </a:bodyPr>
          <a:lstStyle/>
          <a:p>
            <a:r>
              <a:rPr lang="en-US" sz="2800" dirty="0">
                <a:solidFill>
                  <a:schemeClr val="tx1"/>
                </a:solidFill>
              </a:rPr>
              <a:t>2. Cross-walks that explain how things got converted into Banner</a:t>
            </a:r>
          </a:p>
        </p:txBody>
      </p:sp>
      <p:sp>
        <p:nvSpPr>
          <p:cNvPr id="8" name="Content Placeholder 4">
            <a:extLst>
              <a:ext uri="{FF2B5EF4-FFF2-40B4-BE49-F238E27FC236}">
                <a16:creationId xmlns:a16="http://schemas.microsoft.com/office/drawing/2014/main" id="{FE661E36-6787-4FC4-A052-D5BA214BE8D3}"/>
              </a:ext>
            </a:extLst>
          </p:cNvPr>
          <p:cNvSpPr txBox="1">
            <a:spLocks/>
          </p:cNvSpPr>
          <p:nvPr/>
        </p:nvSpPr>
        <p:spPr>
          <a:xfrm>
            <a:off x="838200" y="2280062"/>
            <a:ext cx="10515600" cy="302820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r>
              <a:rPr lang="en-US" sz="2400" dirty="0">
                <a:solidFill>
                  <a:schemeClr val="tx1"/>
                </a:solidFill>
              </a:rPr>
              <a:t>The data in Pennant will have the </a:t>
            </a:r>
            <a:r>
              <a:rPr lang="en-US" sz="2400" i="1" dirty="0">
                <a:solidFill>
                  <a:schemeClr val="tx1"/>
                </a:solidFill>
              </a:rPr>
              <a:t>new</a:t>
            </a:r>
            <a:r>
              <a:rPr lang="en-US" sz="2400" dirty="0">
                <a:solidFill>
                  <a:schemeClr val="tx1"/>
                </a:solidFill>
              </a:rPr>
              <a:t> codes on all records.</a:t>
            </a:r>
          </a:p>
          <a:p>
            <a:pPr lvl="1">
              <a:buFont typeface="Arial" panose="020B0604020202020204" pitchFamily="34" charset="0"/>
              <a:buChar char="•"/>
            </a:pPr>
            <a:r>
              <a:rPr lang="en-US" sz="2400" dirty="0">
                <a:solidFill>
                  <a:schemeClr val="tx1"/>
                </a:solidFill>
              </a:rPr>
              <a:t>The documentation will show you how the data were converted. </a:t>
            </a:r>
          </a:p>
          <a:p>
            <a:pPr lvl="1">
              <a:buFont typeface="Arial" panose="020B0604020202020204" pitchFamily="34" charset="0"/>
              <a:buChar char="•"/>
            </a:pPr>
            <a:r>
              <a:rPr lang="en-US" sz="2400" dirty="0">
                <a:solidFill>
                  <a:schemeClr val="tx1"/>
                </a:solidFill>
              </a:rPr>
              <a:t>In some cases, these more complex cross-walks have a single SRS field that maps into various fields in Pennant.  An example of this type of cross-walk is the Special Program cross-walk.</a:t>
            </a:r>
          </a:p>
          <a:p>
            <a:pPr lvl="1">
              <a:buFont typeface="Arial" panose="020B0604020202020204" pitchFamily="34" charset="0"/>
              <a:buChar char="•"/>
            </a:pPr>
            <a:r>
              <a:rPr lang="en-US" sz="2400" dirty="0">
                <a:solidFill>
                  <a:schemeClr val="tx1"/>
                </a:solidFill>
              </a:rPr>
              <a:t>In some cases, a complex cross-walk table with have multiple SRS fields, and various combinations of those legacy fields map to a single Pennant field. An example of this type of cross-walk is the Admit Codes cross-walk.</a:t>
            </a:r>
          </a:p>
        </p:txBody>
      </p:sp>
    </p:spTree>
    <p:extLst>
      <p:ext uri="{BB962C8B-B14F-4D97-AF65-F5344CB8AC3E}">
        <p14:creationId xmlns:p14="http://schemas.microsoft.com/office/powerpoint/2010/main" val="97100982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1226</TotalTime>
  <Words>1405</Words>
  <Application>Microsoft Office PowerPoint</Application>
  <PresentationFormat>Widescreen</PresentationFormat>
  <Paragraphs>176</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Courier New</vt:lpstr>
      <vt:lpstr>Retrospect</vt:lpstr>
      <vt:lpstr>PowerPoint Presentation</vt:lpstr>
      <vt:lpstr>Remote Meetings Best Practices</vt:lpstr>
      <vt:lpstr>Agenda</vt:lpstr>
      <vt:lpstr>Cross-walks New vs. Old data values</vt:lpstr>
      <vt:lpstr>There are essentially three cross-walk “types”</vt:lpstr>
      <vt:lpstr>1. Cross-walks that provide look-ups to get old values</vt:lpstr>
      <vt:lpstr>PowerPoint Presentation</vt:lpstr>
      <vt:lpstr>PowerPoint Presentation</vt:lpstr>
      <vt:lpstr>2. Cross-walks that explain how things got converted into Banner</vt:lpstr>
      <vt:lpstr>Special Programs – a “special” type of cross-walk</vt:lpstr>
      <vt:lpstr>Admit Codes – another “special” type of crosswalk</vt:lpstr>
      <vt:lpstr>PowerPoint Presentation</vt:lpstr>
      <vt:lpstr>PowerPoint Presentation</vt:lpstr>
      <vt:lpstr>PowerPoint Presentation</vt:lpstr>
      <vt:lpstr>Call for queries</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Collins, Susan Jennifer</cp:lastModifiedBy>
  <cp:revision>108</cp:revision>
  <dcterms:created xsi:type="dcterms:W3CDTF">2020-03-09T13:56:43Z</dcterms:created>
  <dcterms:modified xsi:type="dcterms:W3CDTF">2021-03-24T21:47:21Z</dcterms:modified>
</cp:coreProperties>
</file>