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70" r:id="rId2"/>
    <p:sldId id="286" r:id="rId3"/>
    <p:sldId id="271" r:id="rId4"/>
    <p:sldId id="294" r:id="rId5"/>
    <p:sldId id="295" r:id="rId6"/>
    <p:sldId id="296" r:id="rId7"/>
    <p:sldId id="297" r:id="rId8"/>
    <p:sldId id="306" r:id="rId9"/>
    <p:sldId id="298" r:id="rId10"/>
    <p:sldId id="308" r:id="rId11"/>
    <p:sldId id="300" r:id="rId12"/>
    <p:sldId id="273" r:id="rId13"/>
    <p:sldId id="265" r:id="rId14"/>
    <p:sldId id="259" r:id="rId15"/>
    <p:sldId id="257" r:id="rId16"/>
    <p:sldId id="260" r:id="rId17"/>
    <p:sldId id="266" r:id="rId18"/>
    <p:sldId id="258" r:id="rId19"/>
    <p:sldId id="267" r:id="rId20"/>
    <p:sldId id="261" r:id="rId21"/>
    <p:sldId id="262" r:id="rId22"/>
    <p:sldId id="263" r:id="rId23"/>
    <p:sldId id="264" r:id="rId24"/>
    <p:sldId id="268" r:id="rId25"/>
    <p:sldId id="269" r:id="rId26"/>
    <p:sldId id="302" r:id="rId27"/>
    <p:sldId id="303" r:id="rId28"/>
    <p:sldId id="304" r:id="rId29"/>
    <p:sldId id="274" r:id="rId30"/>
    <p:sldId id="305" r:id="rId31"/>
    <p:sldId id="307" r:id="rId32"/>
    <p:sldId id="301"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6357" autoAdjust="0"/>
  </p:normalViewPr>
  <p:slideViewPr>
    <p:cSldViewPr snapToGrid="0">
      <p:cViewPr varScale="1">
        <p:scale>
          <a:sx n="111" d="100"/>
          <a:sy n="111" d="100"/>
        </p:scale>
        <p:origin x="534" y="10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2/3/2021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2/3/2021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2/3/2021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2/3/2021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FEBRUARY 3,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
        <p:nvSpPr>
          <p:cNvPr id="4" name="Content Placeholder 2">
            <a:extLst>
              <a:ext uri="{FF2B5EF4-FFF2-40B4-BE49-F238E27FC236}">
                <a16:creationId xmlns:a16="http://schemas.microsoft.com/office/drawing/2014/main" id="{DFA2DCA5-F214-4E43-8652-01B84B665671}"/>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800" dirty="0"/>
              <a:t>The discussion by the group has focused on the overall structure as well as making improvements based on Banner functionality.</a:t>
            </a:r>
          </a:p>
          <a:p>
            <a:pPr marL="0" indent="0">
              <a:buNone/>
            </a:pPr>
            <a:endParaRPr lang="en-US" sz="2200" dirty="0"/>
          </a:p>
          <a:p>
            <a:pPr marL="0" indent="0">
              <a:buNone/>
            </a:pPr>
            <a:r>
              <a:rPr lang="en-US" sz="2200" dirty="0"/>
              <a:t>For Example</a:t>
            </a:r>
          </a:p>
          <a:p>
            <a:pPr>
              <a:buFont typeface="Wingdings" panose="05000000000000000000" pitchFamily="2" charset="2"/>
              <a:buChar char="§"/>
            </a:pPr>
            <a:r>
              <a:rPr lang="en-US" sz="2200" dirty="0"/>
              <a:t> Additional award disbursement fields and dates (</a:t>
            </a:r>
            <a:r>
              <a:rPr lang="en-US" sz="2200" dirty="0" err="1"/>
              <a:t>ie</a:t>
            </a:r>
            <a:r>
              <a:rPr lang="en-US" sz="2200" dirty="0"/>
              <a:t>: paid, cancelled, </a:t>
            </a:r>
            <a:r>
              <a:rPr lang="en-US" sz="2200" dirty="0" err="1"/>
              <a:t>memoed</a:t>
            </a:r>
            <a:r>
              <a:rPr lang="en-US" sz="2200" dirty="0"/>
              <a:t>, </a:t>
            </a:r>
            <a:r>
              <a:rPr lang="en-US" sz="2200" dirty="0" err="1"/>
              <a:t>etc</a:t>
            </a:r>
            <a:r>
              <a:rPr lang="en-US" sz="2200" dirty="0"/>
              <a:t>)</a:t>
            </a:r>
          </a:p>
          <a:p>
            <a:pPr>
              <a:buFont typeface="Wingdings" panose="05000000000000000000" pitchFamily="2" charset="2"/>
              <a:buChar char="§"/>
            </a:pPr>
            <a:r>
              <a:rPr lang="en-US" sz="2200" dirty="0"/>
              <a:t> Periods tied to aid years</a:t>
            </a:r>
          </a:p>
          <a:p>
            <a:pPr>
              <a:buFont typeface="Wingdings" panose="05000000000000000000" pitchFamily="2" charset="2"/>
              <a:buChar char="§"/>
            </a:pPr>
            <a:r>
              <a:rPr lang="en-US" sz="2200" dirty="0"/>
              <a:t> Table structure and design with consideration for security purposes as well as reporting needs.</a:t>
            </a:r>
            <a:br>
              <a:rPr lang="en-US" sz="2200" dirty="0"/>
            </a:br>
            <a:endParaRPr lang="en-US" sz="2200" dirty="0"/>
          </a:p>
          <a:p>
            <a:endParaRPr lang="en-US" sz="2200" dirty="0"/>
          </a:p>
          <a:p>
            <a:endParaRPr lang="en-US" sz="2200" dirty="0"/>
          </a:p>
          <a:p>
            <a:pPr lvl="1"/>
            <a:endParaRPr lang="en-US" sz="2800" dirty="0"/>
          </a:p>
        </p:txBody>
      </p:sp>
      <p:sp>
        <p:nvSpPr>
          <p:cNvPr id="2" name="Title 1">
            <a:extLst>
              <a:ext uri="{FF2B5EF4-FFF2-40B4-BE49-F238E27FC236}">
                <a16:creationId xmlns:a16="http://schemas.microsoft.com/office/drawing/2014/main" id="{DC967F3D-7BD8-4495-AC76-E0070BA3C74E}"/>
              </a:ext>
            </a:extLst>
          </p:cNvPr>
          <p:cNvSpPr>
            <a:spLocks noGrp="1"/>
          </p:cNvSpPr>
          <p:nvPr>
            <p:ph type="title"/>
          </p:nvPr>
        </p:nvSpPr>
        <p:spPr>
          <a:xfrm>
            <a:off x="1066800" y="799249"/>
            <a:ext cx="10058400" cy="693111"/>
          </a:xfrm>
        </p:spPr>
        <p:txBody>
          <a:bodyPr>
            <a:normAutofit fontScale="90000"/>
          </a:bodyPr>
          <a:lstStyle/>
          <a:p>
            <a:r>
              <a:rPr lang="en-US" sz="5300" dirty="0"/>
              <a:t>Financial Aid Data Warehouse </a:t>
            </a:r>
            <a:r>
              <a:rPr lang="en-US" sz="3100" dirty="0"/>
              <a:t>continued</a:t>
            </a:r>
            <a:endParaRPr lang="en-US" dirty="0"/>
          </a:p>
        </p:txBody>
      </p:sp>
    </p:spTree>
    <p:extLst>
      <p:ext uri="{BB962C8B-B14F-4D97-AF65-F5344CB8AC3E}">
        <p14:creationId xmlns:p14="http://schemas.microsoft.com/office/powerpoint/2010/main" val="30440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7DBC1-9844-4BA7-A3C4-D721F7C44C9B}"/>
              </a:ext>
            </a:extLst>
          </p:cNvPr>
          <p:cNvSpPr>
            <a:spLocks noGrp="1"/>
          </p:cNvSpPr>
          <p:nvPr>
            <p:ph type="title"/>
          </p:nvPr>
        </p:nvSpPr>
        <p:spPr>
          <a:xfrm>
            <a:off x="1066800" y="714115"/>
            <a:ext cx="10058400" cy="746550"/>
          </a:xfrm>
        </p:spPr>
        <p:txBody>
          <a:bodyPr/>
          <a:lstStyle/>
          <a:p>
            <a:r>
              <a:rPr lang="en-US" dirty="0"/>
              <a:t>Financial Aid Data Warehouse</a:t>
            </a:r>
            <a:r>
              <a:rPr lang="en-US" sz="4800" dirty="0"/>
              <a:t> </a:t>
            </a:r>
            <a:r>
              <a:rPr lang="en-US" sz="2800" dirty="0"/>
              <a:t>continued</a:t>
            </a:r>
            <a:endParaRPr lang="en-US" dirty="0"/>
          </a:p>
        </p:txBody>
      </p:sp>
      <p:sp>
        <p:nvSpPr>
          <p:cNvPr id="3" name="Content Placeholder 2">
            <a:extLst>
              <a:ext uri="{FF2B5EF4-FFF2-40B4-BE49-F238E27FC236}">
                <a16:creationId xmlns:a16="http://schemas.microsoft.com/office/drawing/2014/main" id="{80A00AFB-9BE2-41E1-A346-97871547D67F}"/>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sz="2800" dirty="0"/>
              <a:t>We have put the meeting with the group on pause as data warehouse tables are being built in Development environment.</a:t>
            </a:r>
          </a:p>
          <a:p>
            <a:pPr marL="0" indent="0">
              <a:buNone/>
            </a:pPr>
            <a:endParaRPr lang="en-US" sz="2200" dirty="0"/>
          </a:p>
          <a:p>
            <a:pPr marL="0" indent="0">
              <a:buNone/>
            </a:pPr>
            <a:r>
              <a:rPr lang="en-US" sz="2200" b="1" dirty="0"/>
              <a:t>Currently built </a:t>
            </a:r>
            <a:r>
              <a:rPr lang="en-US" sz="2200" dirty="0"/>
              <a:t>– aid year and period tables, award tables, and a few validation tables</a:t>
            </a:r>
          </a:p>
          <a:p>
            <a:pPr marL="0" indent="0">
              <a:buNone/>
            </a:pPr>
            <a:r>
              <a:rPr lang="en-US" sz="2200" b="1" dirty="0"/>
              <a:t>In progress </a:t>
            </a:r>
            <a:r>
              <a:rPr lang="en-US" sz="2200" dirty="0"/>
              <a:t>– bio table, information similar to what is in the current applicant table, needs analysis, requirements, budget, etc.</a:t>
            </a:r>
          </a:p>
          <a:p>
            <a:pPr marL="0" indent="0">
              <a:buNone/>
            </a:pPr>
            <a:endParaRPr lang="en-US" sz="2200" dirty="0"/>
          </a:p>
          <a:p>
            <a:pPr marL="0" indent="0">
              <a:buNone/>
            </a:pPr>
            <a:r>
              <a:rPr lang="en-US" sz="2200" dirty="0"/>
              <a:t>After build in DEV env is complete, likely in March, meetings and testing of the tables and structure will resume.</a:t>
            </a:r>
            <a:br>
              <a:rPr lang="en-US" sz="2200" dirty="0"/>
            </a:br>
            <a:endParaRPr lang="en-US" sz="2200" dirty="0"/>
          </a:p>
          <a:p>
            <a:endParaRPr lang="en-US" sz="2200" dirty="0"/>
          </a:p>
          <a:p>
            <a:r>
              <a:rPr lang="en-US" sz="2200" dirty="0"/>
              <a:t>	</a:t>
            </a:r>
          </a:p>
          <a:p>
            <a:pPr lvl="1"/>
            <a:endParaRPr lang="en-US" sz="2800" dirty="0"/>
          </a:p>
        </p:txBody>
      </p:sp>
      <p:sp>
        <p:nvSpPr>
          <p:cNvPr id="5" name="Footer Placeholder 2">
            <a:extLst>
              <a:ext uri="{FF2B5EF4-FFF2-40B4-BE49-F238E27FC236}">
                <a16:creationId xmlns:a16="http://schemas.microsoft.com/office/drawing/2014/main" id="{C1FBA841-EE8D-4602-B44C-D7AB1A592A1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94535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02274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D8A484-22D3-4095-81BB-297F5FE4C9C9}"/>
              </a:ext>
            </a:extLst>
          </p:cNvPr>
          <p:cNvSpPr>
            <a:spLocks noGrp="1"/>
          </p:cNvSpPr>
          <p:nvPr>
            <p:ph idx="4294967295"/>
          </p:nvPr>
        </p:nvSpPr>
        <p:spPr>
          <a:xfrm>
            <a:off x="909144" y="1594015"/>
            <a:ext cx="10058400" cy="4022725"/>
          </a:xfrm>
        </p:spPr>
        <p:txBody>
          <a:bodyPr>
            <a:normAutofit/>
          </a:bodyPr>
          <a:lstStyle/>
          <a:p>
            <a:r>
              <a:rPr lang="en-US" sz="2400" dirty="0"/>
              <a:t>Introducing new concepts: how things were done using STDTCANQ, as compared to how they will be used in the Pennant Student Records data collection.</a:t>
            </a:r>
          </a:p>
          <a:p>
            <a:r>
              <a:rPr lang="en-US" sz="2400" dirty="0"/>
              <a:t>Things covered today include </a:t>
            </a:r>
            <a:r>
              <a:rPr lang="en-US" sz="2400" i="1" dirty="0"/>
              <a:t>examples</a:t>
            </a:r>
            <a:r>
              <a:rPr lang="en-US" sz="2400" dirty="0"/>
              <a:t> of:</a:t>
            </a:r>
          </a:p>
          <a:p>
            <a:pPr lvl="1"/>
            <a:r>
              <a:rPr lang="en-US" sz="2400" dirty="0"/>
              <a:t>Site codes</a:t>
            </a:r>
          </a:p>
          <a:p>
            <a:pPr lvl="1"/>
            <a:r>
              <a:rPr lang="en-US" sz="2400" dirty="0"/>
              <a:t>Rate codes</a:t>
            </a:r>
          </a:p>
          <a:p>
            <a:pPr lvl="1"/>
            <a:r>
              <a:rPr lang="en-US" sz="2400" dirty="0"/>
              <a:t>Attribute codes</a:t>
            </a:r>
          </a:p>
          <a:p>
            <a:pPr lvl="1"/>
            <a:r>
              <a:rPr lang="en-US" sz="2400" dirty="0"/>
              <a:t>Cohort codes</a:t>
            </a:r>
          </a:p>
          <a:p>
            <a:pPr lvl="1"/>
            <a:r>
              <a:rPr lang="en-US" sz="2400" dirty="0"/>
              <a:t>Program codes</a:t>
            </a:r>
          </a:p>
          <a:p>
            <a:pPr lvl="1"/>
            <a:r>
              <a:rPr lang="en-US" sz="2400" dirty="0"/>
              <a:t>Activity codes</a:t>
            </a:r>
            <a:endParaRPr lang="en-US" sz="2000" dirty="0"/>
          </a:p>
        </p:txBody>
      </p:sp>
      <p:sp>
        <p:nvSpPr>
          <p:cNvPr id="2" name="Title 1">
            <a:extLst>
              <a:ext uri="{FF2B5EF4-FFF2-40B4-BE49-F238E27FC236}">
                <a16:creationId xmlns:a16="http://schemas.microsoft.com/office/drawing/2014/main" id="{174B3DED-52A9-4C5A-B2D0-10949C238341}"/>
              </a:ext>
            </a:extLst>
          </p:cNvPr>
          <p:cNvSpPr>
            <a:spLocks noGrp="1"/>
          </p:cNvSpPr>
          <p:nvPr>
            <p:ph type="title" idx="4294967295"/>
          </p:nvPr>
        </p:nvSpPr>
        <p:spPr>
          <a:xfrm>
            <a:off x="1077310" y="339889"/>
            <a:ext cx="10058400" cy="973903"/>
          </a:xfrm>
        </p:spPr>
        <p:txBody>
          <a:bodyPr>
            <a:normAutofit/>
          </a:bodyPr>
          <a:lstStyle/>
          <a:p>
            <a:r>
              <a:rPr lang="en-US" dirty="0"/>
              <a:t>From “Old” to “New”</a:t>
            </a:r>
          </a:p>
        </p:txBody>
      </p:sp>
      <p:sp>
        <p:nvSpPr>
          <p:cNvPr id="4" name="Footer Placeholder 2">
            <a:extLst>
              <a:ext uri="{FF2B5EF4-FFF2-40B4-BE49-F238E27FC236}">
                <a16:creationId xmlns:a16="http://schemas.microsoft.com/office/drawing/2014/main" id="{BF0E8DB8-34B8-45D0-8B24-1903C10F613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4280728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FA9F9-DDF7-4B31-9842-EFFB852D74D3}"/>
              </a:ext>
            </a:extLst>
          </p:cNvPr>
          <p:cNvSpPr>
            <a:spLocks noGrp="1"/>
          </p:cNvSpPr>
          <p:nvPr>
            <p:ph type="title" idx="4294967295"/>
          </p:nvPr>
        </p:nvSpPr>
        <p:spPr>
          <a:xfrm>
            <a:off x="126124" y="353838"/>
            <a:ext cx="11939752" cy="1264756"/>
          </a:xfrm>
        </p:spPr>
        <p:txBody>
          <a:bodyPr>
            <a:normAutofit fontScale="90000"/>
          </a:bodyPr>
          <a:lstStyle/>
          <a:p>
            <a:r>
              <a:rPr lang="en-US" sz="4400" dirty="0"/>
              <a:t>Some</a:t>
            </a:r>
            <a:r>
              <a:rPr lang="en-US" sz="4400" dirty="0">
                <a:latin typeface="+mn-lt"/>
              </a:rPr>
              <a:t> </a:t>
            </a:r>
            <a:r>
              <a:rPr lang="en-US" sz="4400" dirty="0"/>
              <a:t>Examples</a:t>
            </a:r>
            <a:br>
              <a:rPr lang="en-US" sz="3600" dirty="0"/>
            </a:br>
            <a:br>
              <a:rPr lang="en-US" sz="2000" dirty="0"/>
            </a:br>
            <a:r>
              <a:rPr lang="en-US" sz="2800" dirty="0">
                <a:latin typeface="+mn-lt"/>
              </a:rPr>
              <a:t>from SRS            where they are going in the new system</a:t>
            </a:r>
            <a:endParaRPr lang="en-US" sz="3600" dirty="0">
              <a:latin typeface="+mn-lt"/>
            </a:endParaRPr>
          </a:p>
        </p:txBody>
      </p:sp>
      <p:sp>
        <p:nvSpPr>
          <p:cNvPr id="3" name="Content Placeholder 2">
            <a:extLst>
              <a:ext uri="{FF2B5EF4-FFF2-40B4-BE49-F238E27FC236}">
                <a16:creationId xmlns:a16="http://schemas.microsoft.com/office/drawing/2014/main" id="{22BB4CBF-0560-4464-9D75-D7EB84218F61}"/>
              </a:ext>
            </a:extLst>
          </p:cNvPr>
          <p:cNvSpPr>
            <a:spLocks noGrp="1"/>
          </p:cNvSpPr>
          <p:nvPr>
            <p:ph idx="4294967295"/>
          </p:nvPr>
        </p:nvSpPr>
        <p:spPr>
          <a:xfrm>
            <a:off x="252248" y="2230501"/>
            <a:ext cx="11083159" cy="3444875"/>
          </a:xfrm>
        </p:spPr>
        <p:txBody>
          <a:bodyPr>
            <a:noAutofit/>
          </a:bodyPr>
          <a:lstStyle/>
          <a:p>
            <a:r>
              <a:rPr lang="en-US" sz="2800" dirty="0"/>
              <a:t>Special Programs            Site, Rate, Attribute, Cohort and/or Program codes</a:t>
            </a:r>
          </a:p>
          <a:p>
            <a:r>
              <a:rPr lang="en-US" sz="2800" dirty="0"/>
              <a:t>Honors Programs            Attribute codes</a:t>
            </a:r>
          </a:p>
          <a:p>
            <a:r>
              <a:rPr lang="en-US" sz="2800" dirty="0"/>
              <a:t>On Dissertation and/or Masters’ Thesis             Attribute codes</a:t>
            </a:r>
          </a:p>
          <a:p>
            <a:r>
              <a:rPr lang="en-US" sz="2800" dirty="0"/>
              <a:t>“Joint” Degree Programs            Cohort and Program codes</a:t>
            </a:r>
          </a:p>
          <a:p>
            <a:r>
              <a:rPr lang="en-US" sz="2800" dirty="0"/>
              <a:t>Veterans            Cohort (and the veterans’ info table)</a:t>
            </a:r>
          </a:p>
          <a:p>
            <a:r>
              <a:rPr lang="en-US" sz="2800" dirty="0"/>
              <a:t>Athletes             Activities (and the sports’ info table)</a:t>
            </a:r>
          </a:p>
        </p:txBody>
      </p:sp>
      <p:sp>
        <p:nvSpPr>
          <p:cNvPr id="4" name="Arrow: Right 3">
            <a:extLst>
              <a:ext uri="{FF2B5EF4-FFF2-40B4-BE49-F238E27FC236}">
                <a16:creationId xmlns:a16="http://schemas.microsoft.com/office/drawing/2014/main" id="{384226D9-2F0C-446E-B102-94CE17B9AD21}"/>
              </a:ext>
            </a:extLst>
          </p:cNvPr>
          <p:cNvSpPr/>
          <p:nvPr/>
        </p:nvSpPr>
        <p:spPr>
          <a:xfrm>
            <a:off x="3051698" y="2413459"/>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Arrow: Right 4">
            <a:extLst>
              <a:ext uri="{FF2B5EF4-FFF2-40B4-BE49-F238E27FC236}">
                <a16:creationId xmlns:a16="http://schemas.microsoft.com/office/drawing/2014/main" id="{B28891CE-6509-4EC5-8AD8-595CF1D502E0}"/>
              </a:ext>
            </a:extLst>
          </p:cNvPr>
          <p:cNvSpPr/>
          <p:nvPr/>
        </p:nvSpPr>
        <p:spPr>
          <a:xfrm>
            <a:off x="3051698" y="2978619"/>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Arrow: Right 5">
            <a:extLst>
              <a:ext uri="{FF2B5EF4-FFF2-40B4-BE49-F238E27FC236}">
                <a16:creationId xmlns:a16="http://schemas.microsoft.com/office/drawing/2014/main" id="{68DF79A7-3A4E-4865-A1A5-87E953146127}"/>
              </a:ext>
            </a:extLst>
          </p:cNvPr>
          <p:cNvSpPr/>
          <p:nvPr/>
        </p:nvSpPr>
        <p:spPr>
          <a:xfrm>
            <a:off x="6190593" y="3524940"/>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Right 6">
            <a:extLst>
              <a:ext uri="{FF2B5EF4-FFF2-40B4-BE49-F238E27FC236}">
                <a16:creationId xmlns:a16="http://schemas.microsoft.com/office/drawing/2014/main" id="{573C0EA5-87B2-43CF-A25B-9861C5DDC724}"/>
              </a:ext>
            </a:extLst>
          </p:cNvPr>
          <p:cNvSpPr/>
          <p:nvPr/>
        </p:nvSpPr>
        <p:spPr>
          <a:xfrm>
            <a:off x="4089109" y="4082380"/>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Right 7">
            <a:extLst>
              <a:ext uri="{FF2B5EF4-FFF2-40B4-BE49-F238E27FC236}">
                <a16:creationId xmlns:a16="http://schemas.microsoft.com/office/drawing/2014/main" id="{218A5C74-002A-430E-AFD2-5005275A9277}"/>
              </a:ext>
            </a:extLst>
          </p:cNvPr>
          <p:cNvSpPr/>
          <p:nvPr/>
        </p:nvSpPr>
        <p:spPr>
          <a:xfrm>
            <a:off x="1770599" y="4659821"/>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Right 8">
            <a:extLst>
              <a:ext uri="{FF2B5EF4-FFF2-40B4-BE49-F238E27FC236}">
                <a16:creationId xmlns:a16="http://schemas.microsoft.com/office/drawing/2014/main" id="{072BEF7C-739E-4F4C-A530-A1E8E615E663}"/>
              </a:ext>
            </a:extLst>
          </p:cNvPr>
          <p:cNvSpPr/>
          <p:nvPr/>
        </p:nvSpPr>
        <p:spPr>
          <a:xfrm>
            <a:off x="1770600" y="5179081"/>
            <a:ext cx="564445"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row: Right 9">
            <a:extLst>
              <a:ext uri="{FF2B5EF4-FFF2-40B4-BE49-F238E27FC236}">
                <a16:creationId xmlns:a16="http://schemas.microsoft.com/office/drawing/2014/main" id="{FA1415DE-A9FC-4DCD-8FAE-719667ED5CCC}"/>
              </a:ext>
            </a:extLst>
          </p:cNvPr>
          <p:cNvSpPr/>
          <p:nvPr/>
        </p:nvSpPr>
        <p:spPr>
          <a:xfrm>
            <a:off x="1488378" y="1218715"/>
            <a:ext cx="564445" cy="3574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F92DC4A1-2315-4298-8340-A0BEE59E6A46}"/>
              </a:ext>
            </a:extLst>
          </p:cNvPr>
          <p:cNvCxnSpPr/>
          <p:nvPr/>
        </p:nvCxnSpPr>
        <p:spPr>
          <a:xfrm>
            <a:off x="126124" y="1891862"/>
            <a:ext cx="11130455"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oter Placeholder 2">
            <a:extLst>
              <a:ext uri="{FF2B5EF4-FFF2-40B4-BE49-F238E27FC236}">
                <a16:creationId xmlns:a16="http://schemas.microsoft.com/office/drawing/2014/main" id="{B8C4D959-A9E0-458F-947C-E03CD181399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547443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C5BCD0B5-346B-4B96-8F56-E8EF87BBE07A}"/>
              </a:ext>
            </a:extLst>
          </p:cNvPr>
          <p:cNvPicPr>
            <a:picLocks noGrp="1" noChangeAspect="1"/>
          </p:cNvPicPr>
          <p:nvPr>
            <p:ph idx="1"/>
          </p:nvPr>
        </p:nvPicPr>
        <p:blipFill>
          <a:blip r:embed="rId2"/>
          <a:stretch>
            <a:fillRect/>
          </a:stretch>
        </p:blipFill>
        <p:spPr>
          <a:xfrm>
            <a:off x="481012" y="670962"/>
            <a:ext cx="10515600" cy="2758038"/>
          </a:xfrm>
        </p:spPr>
      </p:pic>
      <p:sp>
        <p:nvSpPr>
          <p:cNvPr id="12" name="TextBox 11">
            <a:extLst>
              <a:ext uri="{FF2B5EF4-FFF2-40B4-BE49-F238E27FC236}">
                <a16:creationId xmlns:a16="http://schemas.microsoft.com/office/drawing/2014/main" id="{2EB7A7A0-0194-42E4-A0AE-FF45F17515FD}"/>
              </a:ext>
            </a:extLst>
          </p:cNvPr>
          <p:cNvSpPr txBox="1"/>
          <p:nvPr/>
        </p:nvSpPr>
        <p:spPr>
          <a:xfrm>
            <a:off x="338136" y="3720314"/>
            <a:ext cx="2543176" cy="2554545"/>
          </a:xfrm>
          <a:prstGeom prst="rect">
            <a:avLst/>
          </a:prstGeom>
          <a:noFill/>
        </p:spPr>
        <p:txBody>
          <a:bodyPr wrap="square" rtlCol="0">
            <a:spAutoFit/>
          </a:bodyPr>
          <a:lstStyle/>
          <a:p>
            <a:r>
              <a:rPr lang="en-US" sz="1600" dirty="0"/>
              <a:t>SRS Special Program </a:t>
            </a:r>
          </a:p>
          <a:p>
            <a:r>
              <a:rPr lang="en-US" sz="1600" b="1" dirty="0"/>
              <a:t>Study Abroad </a:t>
            </a:r>
            <a:r>
              <a:rPr lang="en-US" sz="1600" dirty="0"/>
              <a:t>codes </a:t>
            </a:r>
          </a:p>
          <a:p>
            <a:r>
              <a:rPr lang="en-US" sz="1600" dirty="0"/>
              <a:t>will convert into Site codes.</a:t>
            </a:r>
          </a:p>
          <a:p>
            <a:r>
              <a:rPr lang="en-US" sz="1600" dirty="0"/>
              <a:t> </a:t>
            </a:r>
          </a:p>
          <a:p>
            <a:r>
              <a:rPr lang="en-US" sz="1600" dirty="0"/>
              <a:t>In the warehouse, Site codes and descriptions will be in the ST_DEGREE_TERM table.  </a:t>
            </a:r>
          </a:p>
          <a:p>
            <a:endParaRPr lang="en-US" sz="1600" dirty="0"/>
          </a:p>
          <a:p>
            <a:r>
              <a:rPr lang="en-US" sz="1600" dirty="0"/>
              <a:t>Validation table is V_SITE.</a:t>
            </a:r>
          </a:p>
        </p:txBody>
      </p:sp>
      <p:sp>
        <p:nvSpPr>
          <p:cNvPr id="13" name="TextBox 12">
            <a:extLst>
              <a:ext uri="{FF2B5EF4-FFF2-40B4-BE49-F238E27FC236}">
                <a16:creationId xmlns:a16="http://schemas.microsoft.com/office/drawing/2014/main" id="{2E9CF0B0-38E4-48D1-BD75-3C77CEC8D4A2}"/>
              </a:ext>
            </a:extLst>
          </p:cNvPr>
          <p:cNvSpPr txBox="1"/>
          <p:nvPr/>
        </p:nvSpPr>
        <p:spPr>
          <a:xfrm>
            <a:off x="7064511" y="6103680"/>
            <a:ext cx="4890303" cy="307777"/>
          </a:xfrm>
          <a:prstGeom prst="rect">
            <a:avLst/>
          </a:prstGeom>
          <a:noFill/>
        </p:spPr>
        <p:txBody>
          <a:bodyPr wrap="square" rtlCol="0">
            <a:spAutoFit/>
          </a:bodyPr>
          <a:lstStyle/>
          <a:p>
            <a:r>
              <a:rPr lang="en-US" sz="1400" dirty="0"/>
              <a:t>Note: there is also a RATE code for Study Abroad: ‘STDYB’</a:t>
            </a:r>
          </a:p>
        </p:txBody>
      </p:sp>
      <p:cxnSp>
        <p:nvCxnSpPr>
          <p:cNvPr id="15" name="Straight Connector 14">
            <a:extLst>
              <a:ext uri="{FF2B5EF4-FFF2-40B4-BE49-F238E27FC236}">
                <a16:creationId xmlns:a16="http://schemas.microsoft.com/office/drawing/2014/main" id="{0DEFFFE3-C0B2-4AFC-8433-BB9974EF73C9}"/>
              </a:ext>
            </a:extLst>
          </p:cNvPr>
          <p:cNvCxnSpPr/>
          <p:nvPr/>
        </p:nvCxnSpPr>
        <p:spPr>
          <a:xfrm>
            <a:off x="481012" y="3536598"/>
            <a:ext cx="11215688" cy="0"/>
          </a:xfrm>
          <a:prstGeom prst="line">
            <a:avLst/>
          </a:prstGeom>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E9E7EFC8-5204-40BD-95C4-FEC89AE7BF7D}"/>
              </a:ext>
            </a:extLst>
          </p:cNvPr>
          <p:cNvPicPr>
            <a:picLocks noChangeAspect="1"/>
          </p:cNvPicPr>
          <p:nvPr/>
        </p:nvPicPr>
        <p:blipFill>
          <a:blip r:embed="rId3"/>
          <a:stretch>
            <a:fillRect/>
          </a:stretch>
        </p:blipFill>
        <p:spPr>
          <a:xfrm>
            <a:off x="3128933" y="3547948"/>
            <a:ext cx="8943975" cy="2476771"/>
          </a:xfrm>
          <a:prstGeom prst="rect">
            <a:avLst/>
          </a:prstGeom>
        </p:spPr>
      </p:pic>
      <p:sp>
        <p:nvSpPr>
          <p:cNvPr id="2" name="TextBox 1">
            <a:extLst>
              <a:ext uri="{FF2B5EF4-FFF2-40B4-BE49-F238E27FC236}">
                <a16:creationId xmlns:a16="http://schemas.microsoft.com/office/drawing/2014/main" id="{018F2C2C-0B7C-4B92-83E8-47F4A8B2B8D8}"/>
              </a:ext>
            </a:extLst>
          </p:cNvPr>
          <p:cNvSpPr txBox="1"/>
          <p:nvPr/>
        </p:nvSpPr>
        <p:spPr>
          <a:xfrm>
            <a:off x="4880115" y="147742"/>
            <a:ext cx="1717393" cy="523220"/>
          </a:xfrm>
          <a:prstGeom prst="rect">
            <a:avLst/>
          </a:prstGeom>
          <a:noFill/>
        </p:spPr>
        <p:txBody>
          <a:bodyPr wrap="none" rtlCol="0">
            <a:spAutoFit/>
          </a:bodyPr>
          <a:lstStyle/>
          <a:p>
            <a:r>
              <a:rPr lang="en-US" sz="2800" dirty="0"/>
              <a:t>SITE codes</a:t>
            </a:r>
          </a:p>
        </p:txBody>
      </p:sp>
      <p:sp>
        <p:nvSpPr>
          <p:cNvPr id="8" name="Footer Placeholder 2">
            <a:extLst>
              <a:ext uri="{FF2B5EF4-FFF2-40B4-BE49-F238E27FC236}">
                <a16:creationId xmlns:a16="http://schemas.microsoft.com/office/drawing/2014/main" id="{B3EFB42A-9DC9-4ED0-8318-A0C8B625A6D5}"/>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474803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30809D86-67A5-4545-9605-C58872D0B7AF}"/>
              </a:ext>
            </a:extLst>
          </p:cNvPr>
          <p:cNvSpPr txBox="1"/>
          <p:nvPr/>
        </p:nvSpPr>
        <p:spPr>
          <a:xfrm>
            <a:off x="772599" y="4279652"/>
            <a:ext cx="10042749" cy="2031325"/>
          </a:xfrm>
          <a:prstGeom prst="rect">
            <a:avLst/>
          </a:prstGeom>
          <a:noFill/>
        </p:spPr>
        <p:txBody>
          <a:bodyPr wrap="none" rtlCol="0">
            <a:spAutoFit/>
          </a:bodyPr>
          <a:lstStyle/>
          <a:p>
            <a:r>
              <a:rPr lang="en-US" dirty="0"/>
              <a:t>Here is a very simple example of what a report using SITE codes might look like.</a:t>
            </a:r>
          </a:p>
          <a:p>
            <a:endParaRPr lang="en-US" dirty="0"/>
          </a:p>
          <a:p>
            <a:r>
              <a:rPr lang="en-US" dirty="0"/>
              <a:t>Note that some things, like the Term and Division codes, are different from SRS code values.</a:t>
            </a:r>
          </a:p>
          <a:p>
            <a:r>
              <a:rPr lang="en-US" dirty="0"/>
              <a:t>The Site Codes that were converted from SRS use the SRS Study Abroad code values.</a:t>
            </a:r>
          </a:p>
          <a:p>
            <a:endParaRPr lang="en-US" dirty="0"/>
          </a:p>
          <a:p>
            <a:r>
              <a:rPr lang="en-US" dirty="0"/>
              <a:t>(Also note: in this query, the division and degree come from ST_DEGREE_TERM and there was no filter on </a:t>
            </a:r>
          </a:p>
          <a:p>
            <a:r>
              <a:rPr lang="en-US" dirty="0"/>
              <a:t>Degree Order, so people in multiple programs have more than one row.)</a:t>
            </a:r>
          </a:p>
        </p:txBody>
      </p:sp>
      <p:pic>
        <p:nvPicPr>
          <p:cNvPr id="3" name="Picture 2">
            <a:extLst>
              <a:ext uri="{FF2B5EF4-FFF2-40B4-BE49-F238E27FC236}">
                <a16:creationId xmlns:a16="http://schemas.microsoft.com/office/drawing/2014/main" id="{AAD24EA0-69FC-40D3-B143-AE5C5A2E537B}"/>
              </a:ext>
            </a:extLst>
          </p:cNvPr>
          <p:cNvPicPr>
            <a:picLocks noChangeAspect="1"/>
          </p:cNvPicPr>
          <p:nvPr/>
        </p:nvPicPr>
        <p:blipFill>
          <a:blip r:embed="rId2"/>
          <a:stretch>
            <a:fillRect/>
          </a:stretch>
        </p:blipFill>
        <p:spPr>
          <a:xfrm>
            <a:off x="880533" y="880004"/>
            <a:ext cx="7315200" cy="3133725"/>
          </a:xfrm>
          <a:prstGeom prst="rect">
            <a:avLst/>
          </a:prstGeom>
        </p:spPr>
      </p:pic>
      <p:sp>
        <p:nvSpPr>
          <p:cNvPr id="4" name="TextBox 3">
            <a:extLst>
              <a:ext uri="{FF2B5EF4-FFF2-40B4-BE49-F238E27FC236}">
                <a16:creationId xmlns:a16="http://schemas.microsoft.com/office/drawing/2014/main" id="{CCF24798-BC07-499E-B537-A740768E3229}"/>
              </a:ext>
            </a:extLst>
          </p:cNvPr>
          <p:cNvSpPr txBox="1"/>
          <p:nvPr/>
        </p:nvSpPr>
        <p:spPr>
          <a:xfrm>
            <a:off x="4062377" y="23803"/>
            <a:ext cx="3463192" cy="523220"/>
          </a:xfrm>
          <a:prstGeom prst="rect">
            <a:avLst/>
          </a:prstGeom>
          <a:noFill/>
        </p:spPr>
        <p:txBody>
          <a:bodyPr wrap="none" rtlCol="0">
            <a:spAutoFit/>
          </a:bodyPr>
          <a:lstStyle/>
          <a:p>
            <a:r>
              <a:rPr lang="en-US" sz="2800" dirty="0"/>
              <a:t>SITE codes - continued</a:t>
            </a:r>
          </a:p>
        </p:txBody>
      </p:sp>
      <p:sp>
        <p:nvSpPr>
          <p:cNvPr id="5" name="Footer Placeholder 2">
            <a:extLst>
              <a:ext uri="{FF2B5EF4-FFF2-40B4-BE49-F238E27FC236}">
                <a16:creationId xmlns:a16="http://schemas.microsoft.com/office/drawing/2014/main" id="{295A914C-84E7-44A7-80CB-9AF7F251D871}"/>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990733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EDC503-2003-4062-B2B5-F1DD8A4CDF65}"/>
              </a:ext>
            </a:extLst>
          </p:cNvPr>
          <p:cNvSpPr>
            <a:spLocks noGrp="1"/>
          </p:cNvSpPr>
          <p:nvPr>
            <p:ph idx="4294967295"/>
          </p:nvPr>
        </p:nvSpPr>
        <p:spPr>
          <a:xfrm>
            <a:off x="357680" y="1103586"/>
            <a:ext cx="10751754" cy="4852771"/>
          </a:xfrm>
        </p:spPr>
        <p:txBody>
          <a:bodyPr>
            <a:normAutofit/>
          </a:bodyPr>
          <a:lstStyle/>
          <a:p>
            <a:pPr marL="0" indent="0">
              <a:buNone/>
            </a:pPr>
            <a:r>
              <a:rPr lang="en-US" sz="2800" dirty="0"/>
              <a:t>More examples of things that will be available via SITEs :</a:t>
            </a:r>
          </a:p>
          <a:p>
            <a:pPr>
              <a:buFont typeface="Courier New" panose="02070309020205020404" pitchFamily="49" charset="0"/>
              <a:buChar char="o"/>
            </a:pPr>
            <a:r>
              <a:rPr lang="en-US" sz="2000" dirty="0"/>
              <a:t> </a:t>
            </a:r>
            <a:r>
              <a:rPr lang="en-US" sz="2400" dirty="0"/>
              <a:t>Students on reciprocal programs with partner universities</a:t>
            </a:r>
          </a:p>
          <a:p>
            <a:pPr>
              <a:buFont typeface="Courier New" panose="02070309020205020404" pitchFamily="49" charset="0"/>
              <a:buChar char="o"/>
            </a:pPr>
            <a:r>
              <a:rPr lang="en-US" sz="2400" dirty="0"/>
              <a:t> Students on the Washington Semester</a:t>
            </a:r>
          </a:p>
          <a:p>
            <a:pPr>
              <a:buFont typeface="Courier New" panose="02070309020205020404" pitchFamily="49" charset="0"/>
              <a:buChar char="o"/>
            </a:pPr>
            <a:r>
              <a:rPr lang="en-US" sz="2400" dirty="0"/>
              <a:t> Students typically on the Philadelphia campus who are temporarily at San Francisco campus,  and visa-versa</a:t>
            </a:r>
          </a:p>
          <a:p>
            <a:pPr marL="0" indent="0">
              <a:buNone/>
            </a:pPr>
            <a:endParaRPr lang="en-US" sz="2000" dirty="0"/>
          </a:p>
          <a:p>
            <a:pPr marL="0" indent="0">
              <a:buNone/>
            </a:pPr>
            <a:r>
              <a:rPr lang="en-US" sz="2400" dirty="0"/>
              <a:t>Sites indicate the location where the student is studying for </a:t>
            </a:r>
            <a:r>
              <a:rPr lang="en-US" sz="2400" b="1" i="1" dirty="0"/>
              <a:t>ALL </a:t>
            </a:r>
            <a:r>
              <a:rPr lang="en-US" sz="2400" dirty="0"/>
              <a:t>their courses in a specific term. </a:t>
            </a:r>
          </a:p>
          <a:p>
            <a:pPr marL="0" indent="0">
              <a:buNone/>
            </a:pPr>
            <a:endParaRPr lang="en-US" sz="2400" dirty="0"/>
          </a:p>
          <a:p>
            <a:pPr marL="0" indent="0">
              <a:buNone/>
            </a:pPr>
            <a:r>
              <a:rPr lang="en-US" sz="2000" dirty="0"/>
              <a:t>Please note that the above is not an exhaustive list. </a:t>
            </a:r>
          </a:p>
        </p:txBody>
      </p:sp>
      <p:sp>
        <p:nvSpPr>
          <p:cNvPr id="4" name="TextBox 3">
            <a:extLst>
              <a:ext uri="{FF2B5EF4-FFF2-40B4-BE49-F238E27FC236}">
                <a16:creationId xmlns:a16="http://schemas.microsoft.com/office/drawing/2014/main" id="{242A7B76-80E8-4C3D-A8A3-7757BBE281F4}"/>
              </a:ext>
            </a:extLst>
          </p:cNvPr>
          <p:cNvSpPr txBox="1"/>
          <p:nvPr/>
        </p:nvSpPr>
        <p:spPr>
          <a:xfrm>
            <a:off x="4053257" y="159292"/>
            <a:ext cx="3360600" cy="523220"/>
          </a:xfrm>
          <a:prstGeom prst="rect">
            <a:avLst/>
          </a:prstGeom>
          <a:noFill/>
        </p:spPr>
        <p:txBody>
          <a:bodyPr wrap="none" rtlCol="0">
            <a:spAutoFit/>
          </a:bodyPr>
          <a:lstStyle/>
          <a:p>
            <a:r>
              <a:rPr lang="en-US" sz="2800" dirty="0"/>
              <a:t>SITE codes, continued</a:t>
            </a:r>
          </a:p>
        </p:txBody>
      </p:sp>
      <p:sp>
        <p:nvSpPr>
          <p:cNvPr id="5" name="Footer Placeholder 2">
            <a:extLst>
              <a:ext uri="{FF2B5EF4-FFF2-40B4-BE49-F238E27FC236}">
                <a16:creationId xmlns:a16="http://schemas.microsoft.com/office/drawing/2014/main" id="{A52D98E5-D457-44FF-9264-FD5F573D40AD}"/>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471323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B8C1A26-7C36-4C0E-B146-C1B0908E1780}"/>
              </a:ext>
            </a:extLst>
          </p:cNvPr>
          <p:cNvCxnSpPr/>
          <p:nvPr/>
        </p:nvCxnSpPr>
        <p:spPr>
          <a:xfrm>
            <a:off x="308505" y="3526416"/>
            <a:ext cx="1121568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1EDA567-F152-4389-8917-17425D396E52}"/>
              </a:ext>
            </a:extLst>
          </p:cNvPr>
          <p:cNvSpPr txBox="1"/>
          <p:nvPr/>
        </p:nvSpPr>
        <p:spPr>
          <a:xfrm>
            <a:off x="414337" y="3856088"/>
            <a:ext cx="2683940" cy="2554545"/>
          </a:xfrm>
          <a:prstGeom prst="rect">
            <a:avLst/>
          </a:prstGeom>
          <a:noFill/>
        </p:spPr>
        <p:txBody>
          <a:bodyPr wrap="none" rtlCol="0">
            <a:spAutoFit/>
          </a:bodyPr>
          <a:lstStyle/>
          <a:p>
            <a:r>
              <a:rPr lang="en-US" sz="1600" dirty="0"/>
              <a:t>SRS Special Programs</a:t>
            </a:r>
          </a:p>
          <a:p>
            <a:r>
              <a:rPr lang="en-US" sz="1600" b="1" dirty="0"/>
              <a:t>Grad School of Educ codes</a:t>
            </a:r>
          </a:p>
          <a:p>
            <a:r>
              <a:rPr lang="en-US" sz="1600" dirty="0"/>
              <a:t>(in this example, “Teach for </a:t>
            </a:r>
          </a:p>
          <a:p>
            <a:r>
              <a:rPr lang="en-US" sz="1600" dirty="0"/>
              <a:t>America” code ETA) will </a:t>
            </a:r>
          </a:p>
          <a:p>
            <a:r>
              <a:rPr lang="en-US" sz="1600" dirty="0"/>
              <a:t>convert into Rate codes.</a:t>
            </a:r>
          </a:p>
          <a:p>
            <a:endParaRPr lang="en-US" sz="1600" dirty="0"/>
          </a:p>
          <a:p>
            <a:r>
              <a:rPr lang="en-US" sz="1600" dirty="0"/>
              <a:t>In the warehouse, Billing Rate</a:t>
            </a:r>
          </a:p>
          <a:p>
            <a:r>
              <a:rPr lang="en-US" sz="1600" dirty="0"/>
              <a:t>Codes will be in the ST_TERM </a:t>
            </a:r>
          </a:p>
          <a:p>
            <a:r>
              <a:rPr lang="en-US" sz="1600" dirty="0"/>
              <a:t>table. </a:t>
            </a:r>
          </a:p>
          <a:p>
            <a:r>
              <a:rPr lang="en-US" sz="1600" dirty="0"/>
              <a:t>Validation table is V_RATE.</a:t>
            </a:r>
          </a:p>
        </p:txBody>
      </p:sp>
      <p:pic>
        <p:nvPicPr>
          <p:cNvPr id="11" name="Picture 10">
            <a:extLst>
              <a:ext uri="{FF2B5EF4-FFF2-40B4-BE49-F238E27FC236}">
                <a16:creationId xmlns:a16="http://schemas.microsoft.com/office/drawing/2014/main" id="{6AC828F5-C1B3-4873-BFD6-008C70BE40B3}"/>
              </a:ext>
            </a:extLst>
          </p:cNvPr>
          <p:cNvPicPr>
            <a:picLocks noChangeAspect="1"/>
          </p:cNvPicPr>
          <p:nvPr/>
        </p:nvPicPr>
        <p:blipFill>
          <a:blip r:embed="rId2"/>
          <a:stretch>
            <a:fillRect/>
          </a:stretch>
        </p:blipFill>
        <p:spPr>
          <a:xfrm>
            <a:off x="3098277" y="3856088"/>
            <a:ext cx="8217991" cy="2509876"/>
          </a:xfrm>
          <a:prstGeom prst="rect">
            <a:avLst/>
          </a:prstGeom>
        </p:spPr>
      </p:pic>
      <p:pic>
        <p:nvPicPr>
          <p:cNvPr id="15" name="Picture 14">
            <a:extLst>
              <a:ext uri="{FF2B5EF4-FFF2-40B4-BE49-F238E27FC236}">
                <a16:creationId xmlns:a16="http://schemas.microsoft.com/office/drawing/2014/main" id="{73BF0D18-B7B0-4838-AB16-6734F48C156D}"/>
              </a:ext>
            </a:extLst>
          </p:cNvPr>
          <p:cNvPicPr>
            <a:picLocks noChangeAspect="1"/>
          </p:cNvPicPr>
          <p:nvPr/>
        </p:nvPicPr>
        <p:blipFill>
          <a:blip r:embed="rId3"/>
          <a:stretch>
            <a:fillRect/>
          </a:stretch>
        </p:blipFill>
        <p:spPr>
          <a:xfrm>
            <a:off x="308505" y="788419"/>
            <a:ext cx="8943975" cy="2581275"/>
          </a:xfrm>
          <a:prstGeom prst="rect">
            <a:avLst/>
          </a:prstGeom>
        </p:spPr>
      </p:pic>
      <p:sp>
        <p:nvSpPr>
          <p:cNvPr id="2" name="TextBox 1">
            <a:extLst>
              <a:ext uri="{FF2B5EF4-FFF2-40B4-BE49-F238E27FC236}">
                <a16:creationId xmlns:a16="http://schemas.microsoft.com/office/drawing/2014/main" id="{8248D3FC-A38B-4921-A6C8-76CCF43B2397}"/>
              </a:ext>
            </a:extLst>
          </p:cNvPr>
          <p:cNvSpPr txBox="1"/>
          <p:nvPr/>
        </p:nvSpPr>
        <p:spPr>
          <a:xfrm>
            <a:off x="5191233" y="125730"/>
            <a:ext cx="1809534" cy="523220"/>
          </a:xfrm>
          <a:prstGeom prst="rect">
            <a:avLst/>
          </a:prstGeom>
          <a:noFill/>
        </p:spPr>
        <p:txBody>
          <a:bodyPr wrap="none" rtlCol="0">
            <a:spAutoFit/>
          </a:bodyPr>
          <a:lstStyle/>
          <a:p>
            <a:r>
              <a:rPr lang="en-US" sz="2800" dirty="0"/>
              <a:t>RATE</a:t>
            </a:r>
            <a:r>
              <a:rPr lang="en-US" dirty="0"/>
              <a:t> </a:t>
            </a:r>
            <a:r>
              <a:rPr lang="en-US" sz="2800" dirty="0"/>
              <a:t>codes</a:t>
            </a:r>
            <a:endParaRPr lang="en-US" dirty="0"/>
          </a:p>
        </p:txBody>
      </p:sp>
      <p:sp>
        <p:nvSpPr>
          <p:cNvPr id="7" name="Footer Placeholder 2">
            <a:extLst>
              <a:ext uri="{FF2B5EF4-FFF2-40B4-BE49-F238E27FC236}">
                <a16:creationId xmlns:a16="http://schemas.microsoft.com/office/drawing/2014/main" id="{019C2507-B195-4646-A0FC-5718E0FE8CCC}"/>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64492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01398328-633D-4360-AF2B-00567485C0AF}"/>
              </a:ext>
            </a:extLst>
          </p:cNvPr>
          <p:cNvSpPr txBox="1"/>
          <p:nvPr/>
        </p:nvSpPr>
        <p:spPr>
          <a:xfrm>
            <a:off x="4355203" y="194939"/>
            <a:ext cx="3481594" cy="523220"/>
          </a:xfrm>
          <a:prstGeom prst="rect">
            <a:avLst/>
          </a:prstGeom>
          <a:noFill/>
        </p:spPr>
        <p:txBody>
          <a:bodyPr wrap="none" rtlCol="0">
            <a:spAutoFit/>
          </a:bodyPr>
          <a:lstStyle/>
          <a:p>
            <a:r>
              <a:rPr lang="en-US" sz="2800" dirty="0"/>
              <a:t>RATE codes, continued</a:t>
            </a:r>
          </a:p>
        </p:txBody>
      </p:sp>
      <p:sp>
        <p:nvSpPr>
          <p:cNvPr id="3" name="Content Placeholder 2">
            <a:extLst>
              <a:ext uri="{FF2B5EF4-FFF2-40B4-BE49-F238E27FC236}">
                <a16:creationId xmlns:a16="http://schemas.microsoft.com/office/drawing/2014/main" id="{89EDC503-2003-4062-B2B5-F1DD8A4CDF65}"/>
              </a:ext>
            </a:extLst>
          </p:cNvPr>
          <p:cNvSpPr>
            <a:spLocks noGrp="1"/>
          </p:cNvSpPr>
          <p:nvPr>
            <p:ph idx="4294967295"/>
          </p:nvPr>
        </p:nvSpPr>
        <p:spPr>
          <a:xfrm>
            <a:off x="483475" y="1261241"/>
            <a:ext cx="10773103" cy="4750675"/>
          </a:xfrm>
        </p:spPr>
        <p:txBody>
          <a:bodyPr>
            <a:normAutofit/>
          </a:bodyPr>
          <a:lstStyle/>
          <a:p>
            <a:pPr marL="0" indent="0">
              <a:buNone/>
            </a:pPr>
            <a:r>
              <a:rPr lang="en-US" sz="2800" dirty="0"/>
              <a:t>More examples of things that will be available via RATEs :</a:t>
            </a:r>
          </a:p>
          <a:p>
            <a:pPr>
              <a:buFont typeface="Courier New" panose="02070309020205020404" pitchFamily="49" charset="0"/>
              <a:buChar char="o"/>
            </a:pPr>
            <a:r>
              <a:rPr lang="en-US" dirty="0"/>
              <a:t>  </a:t>
            </a:r>
            <a:r>
              <a:rPr lang="en-US" sz="2400" dirty="0"/>
              <a:t>Students in Graduate School of Education programs that have specific billing rules</a:t>
            </a:r>
          </a:p>
          <a:p>
            <a:pPr>
              <a:buFont typeface="Courier New" panose="02070309020205020404" pitchFamily="49" charset="0"/>
              <a:buChar char="o"/>
            </a:pPr>
            <a:r>
              <a:rPr lang="en-US" sz="2400" dirty="0"/>
              <a:t>  PhD students billed at the “high” rate, and those billed at the “low” rate</a:t>
            </a:r>
          </a:p>
          <a:p>
            <a:pPr>
              <a:buFont typeface="Courier New" panose="02070309020205020404" pitchFamily="49" charset="0"/>
              <a:buChar char="o"/>
            </a:pPr>
            <a:r>
              <a:rPr lang="en-US" sz="2400" dirty="0"/>
              <a:t>  Part-time billing for students in full time schools</a:t>
            </a:r>
          </a:p>
          <a:p>
            <a:pPr>
              <a:buFont typeface="Courier New" panose="02070309020205020404" pitchFamily="49" charset="0"/>
              <a:buChar char="o"/>
            </a:pPr>
            <a:r>
              <a:rPr lang="en-US" sz="2400" dirty="0"/>
              <a:t>  No tuition/no fees</a:t>
            </a:r>
          </a:p>
          <a:p>
            <a:pPr>
              <a:buFont typeface="Courier New" panose="02070309020205020404" pitchFamily="49" charset="0"/>
              <a:buChar char="o"/>
            </a:pPr>
            <a:endParaRPr lang="en-US" dirty="0"/>
          </a:p>
          <a:p>
            <a:pPr marL="0" indent="0">
              <a:buNone/>
            </a:pPr>
            <a:r>
              <a:rPr lang="en-US" sz="2400" dirty="0"/>
              <a:t>Rate codes are used by Pennant Accounts.</a:t>
            </a:r>
          </a:p>
          <a:p>
            <a:pPr marL="0" indent="0">
              <a:buNone/>
            </a:pPr>
            <a:endParaRPr lang="en-US" sz="2200" dirty="0"/>
          </a:p>
          <a:p>
            <a:pPr marL="0" indent="0">
              <a:buNone/>
            </a:pPr>
            <a:r>
              <a:rPr lang="en-US" dirty="0"/>
              <a:t>Please note that the above is not an exhaustive list. </a:t>
            </a:r>
          </a:p>
        </p:txBody>
      </p:sp>
      <p:sp>
        <p:nvSpPr>
          <p:cNvPr id="4" name="Footer Placeholder 2">
            <a:extLst>
              <a:ext uri="{FF2B5EF4-FFF2-40B4-BE49-F238E27FC236}">
                <a16:creationId xmlns:a16="http://schemas.microsoft.com/office/drawing/2014/main" id="{AA048884-815F-4C00-A8A4-B0F5CBA0DF61}"/>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7387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4708981"/>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800" dirty="0"/>
              <a:t>Turn off your </a:t>
            </a:r>
            <a:r>
              <a:rPr lang="en-US" sz="2800" dirty="0" err="1"/>
              <a:t>BlueJeans</a:t>
            </a:r>
            <a:r>
              <a:rPr lang="en-US" sz="2800" dirty="0"/>
              <a:t> video function</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go on </a:t>
            </a:r>
            <a:r>
              <a:rPr lang="en-US" sz="2800" b="1" dirty="0"/>
              <a:t>Mute</a:t>
            </a:r>
            <a:r>
              <a:rPr lang="en-US" sz="2800" dirty="0"/>
              <a:t> unless you are speaking</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During the Q&amp;A, please </a:t>
            </a:r>
            <a:r>
              <a:rPr lang="en-US" sz="2800" b="1" dirty="0"/>
              <a:t>enter your questions in the chat function</a:t>
            </a:r>
            <a:r>
              <a:rPr lang="en-US" sz="2800" dirty="0"/>
              <a:t>. When your question is being answered, you can go off </a:t>
            </a:r>
            <a:r>
              <a:rPr lang="en-US" sz="2800" b="1" dirty="0"/>
              <a:t>Mute</a:t>
            </a:r>
            <a:r>
              <a:rPr lang="en-US" sz="2800" dirty="0"/>
              <a:t> to ask follow-up questions</a:t>
            </a:r>
          </a:p>
          <a:p>
            <a:pPr marL="457200" indent="-457200">
              <a:spcBef>
                <a:spcPts val="600"/>
              </a:spcBef>
              <a:buSzPct val="100000"/>
              <a:buFont typeface="Arial" panose="020B0604020202020204" pitchFamily="34" charset="0"/>
              <a:buChar char="•"/>
            </a:pPr>
            <a:endParaRPr lang="en-US" sz="2800" dirty="0"/>
          </a:p>
          <a:p>
            <a:pPr marL="457200" indent="-457200">
              <a:spcBef>
                <a:spcPts val="600"/>
              </a:spcBef>
              <a:buSzPct val="100000"/>
              <a:buFont typeface="Arial" panose="020B0604020202020204" pitchFamily="34" charset="0"/>
              <a:buChar char="•"/>
            </a:pPr>
            <a:r>
              <a:rPr lang="en-US" sz="2800" dirty="0"/>
              <a:t>Please do not use the chat function for commentary</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73731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nodeType="afterEffect">
                                  <p:stCondLst>
                                    <p:cond delay="1500"/>
                                  </p:stCondLst>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nodeType="afterEffect">
                                  <p:stCondLst>
                                    <p:cond delay="20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par>
                          <p:cTn id="13" fill="hold">
                            <p:stCondLst>
                              <p:cond delay="4500"/>
                            </p:stCondLst>
                            <p:childTnLst>
                              <p:par>
                                <p:cTn id="14" presetID="1" presetClass="entr" presetSubtype="0" fill="hold" nodeType="afterEffect">
                                  <p:stCondLst>
                                    <p:cond delay="400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2AE61B1-7DE0-4812-A1AB-676F614C77A9}"/>
              </a:ext>
            </a:extLst>
          </p:cNvPr>
          <p:cNvPicPr>
            <a:picLocks noChangeAspect="1"/>
          </p:cNvPicPr>
          <p:nvPr/>
        </p:nvPicPr>
        <p:blipFill>
          <a:blip r:embed="rId2"/>
          <a:stretch>
            <a:fillRect/>
          </a:stretch>
        </p:blipFill>
        <p:spPr>
          <a:xfrm>
            <a:off x="332317" y="460305"/>
            <a:ext cx="7391065" cy="3131622"/>
          </a:xfrm>
          <a:prstGeom prst="rect">
            <a:avLst/>
          </a:prstGeom>
        </p:spPr>
      </p:pic>
      <p:pic>
        <p:nvPicPr>
          <p:cNvPr id="11" name="Picture 10">
            <a:extLst>
              <a:ext uri="{FF2B5EF4-FFF2-40B4-BE49-F238E27FC236}">
                <a16:creationId xmlns:a16="http://schemas.microsoft.com/office/drawing/2014/main" id="{BDD8A17F-C941-4CEF-A3BD-2A04E481B0A1}"/>
              </a:ext>
            </a:extLst>
          </p:cNvPr>
          <p:cNvPicPr>
            <a:picLocks noChangeAspect="1"/>
          </p:cNvPicPr>
          <p:nvPr/>
        </p:nvPicPr>
        <p:blipFill>
          <a:blip r:embed="rId3"/>
          <a:stretch>
            <a:fillRect/>
          </a:stretch>
        </p:blipFill>
        <p:spPr>
          <a:xfrm>
            <a:off x="2966729" y="3499844"/>
            <a:ext cx="9044836" cy="2900363"/>
          </a:xfrm>
          <a:prstGeom prst="rect">
            <a:avLst/>
          </a:prstGeom>
        </p:spPr>
      </p:pic>
      <p:sp>
        <p:nvSpPr>
          <p:cNvPr id="12" name="TextBox 11">
            <a:extLst>
              <a:ext uri="{FF2B5EF4-FFF2-40B4-BE49-F238E27FC236}">
                <a16:creationId xmlns:a16="http://schemas.microsoft.com/office/drawing/2014/main" id="{25C55112-BF85-4362-B4D7-9836EE3018B6}"/>
              </a:ext>
            </a:extLst>
          </p:cNvPr>
          <p:cNvSpPr txBox="1"/>
          <p:nvPr/>
        </p:nvSpPr>
        <p:spPr>
          <a:xfrm>
            <a:off x="266699" y="3986213"/>
            <a:ext cx="2565895" cy="2308324"/>
          </a:xfrm>
          <a:prstGeom prst="rect">
            <a:avLst/>
          </a:prstGeom>
          <a:noFill/>
        </p:spPr>
        <p:txBody>
          <a:bodyPr wrap="none" rtlCol="0">
            <a:spAutoFit/>
          </a:bodyPr>
          <a:lstStyle/>
          <a:p>
            <a:r>
              <a:rPr lang="en-US" sz="1600" dirty="0"/>
              <a:t>SRS </a:t>
            </a:r>
            <a:r>
              <a:rPr lang="en-US" sz="1600" b="1" dirty="0"/>
              <a:t>Honors Programs </a:t>
            </a:r>
          </a:p>
          <a:p>
            <a:r>
              <a:rPr lang="en-US" sz="1600" dirty="0"/>
              <a:t>will convert into Attribute</a:t>
            </a:r>
          </a:p>
          <a:p>
            <a:r>
              <a:rPr lang="en-US" sz="1600" dirty="0"/>
              <a:t>Codes.</a:t>
            </a:r>
          </a:p>
          <a:p>
            <a:endParaRPr lang="en-US" sz="1600" dirty="0"/>
          </a:p>
          <a:p>
            <a:r>
              <a:rPr lang="en-US" sz="1600" dirty="0"/>
              <a:t>In the warehouse, Attributes</a:t>
            </a:r>
          </a:p>
          <a:p>
            <a:r>
              <a:rPr lang="en-US" sz="1600" dirty="0"/>
              <a:t>are in the ST_ATTRIBUTE</a:t>
            </a:r>
          </a:p>
          <a:p>
            <a:r>
              <a:rPr lang="en-US" sz="1600" dirty="0"/>
              <a:t>table.</a:t>
            </a:r>
          </a:p>
          <a:p>
            <a:r>
              <a:rPr lang="en-US" sz="1600" dirty="0"/>
              <a:t>Validation table is </a:t>
            </a:r>
          </a:p>
          <a:p>
            <a:r>
              <a:rPr lang="en-US" sz="1600" dirty="0"/>
              <a:t>V_STDNT_ATTR</a:t>
            </a:r>
          </a:p>
        </p:txBody>
      </p:sp>
      <p:sp>
        <p:nvSpPr>
          <p:cNvPr id="15" name="TextBox 14">
            <a:extLst>
              <a:ext uri="{FF2B5EF4-FFF2-40B4-BE49-F238E27FC236}">
                <a16:creationId xmlns:a16="http://schemas.microsoft.com/office/drawing/2014/main" id="{80954629-9D45-4591-9072-AACFDF411772}"/>
              </a:ext>
            </a:extLst>
          </p:cNvPr>
          <p:cNvSpPr txBox="1"/>
          <p:nvPr/>
        </p:nvSpPr>
        <p:spPr>
          <a:xfrm>
            <a:off x="4585687" y="0"/>
            <a:ext cx="2708947" cy="523220"/>
          </a:xfrm>
          <a:prstGeom prst="rect">
            <a:avLst/>
          </a:prstGeom>
          <a:noFill/>
        </p:spPr>
        <p:txBody>
          <a:bodyPr wrap="none" rtlCol="0">
            <a:spAutoFit/>
          </a:bodyPr>
          <a:lstStyle/>
          <a:p>
            <a:r>
              <a:rPr lang="en-US" sz="2800" dirty="0"/>
              <a:t>ATTRIBUTE codes</a:t>
            </a:r>
          </a:p>
        </p:txBody>
      </p:sp>
      <p:cxnSp>
        <p:nvCxnSpPr>
          <p:cNvPr id="16" name="Straight Connector 15">
            <a:extLst>
              <a:ext uri="{FF2B5EF4-FFF2-40B4-BE49-F238E27FC236}">
                <a16:creationId xmlns:a16="http://schemas.microsoft.com/office/drawing/2014/main" id="{A30E711E-E9FD-4464-8CD1-411A8A19809B}"/>
              </a:ext>
            </a:extLst>
          </p:cNvPr>
          <p:cNvCxnSpPr/>
          <p:nvPr/>
        </p:nvCxnSpPr>
        <p:spPr>
          <a:xfrm>
            <a:off x="332317" y="3478957"/>
            <a:ext cx="1121568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Footer Placeholder 2">
            <a:extLst>
              <a:ext uri="{FF2B5EF4-FFF2-40B4-BE49-F238E27FC236}">
                <a16:creationId xmlns:a16="http://schemas.microsoft.com/office/drawing/2014/main" id="{0F1F8075-2BEB-45CA-8C06-E2AFC01B1BE8}"/>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235280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D725061-DB9D-41EA-9A5F-506569BF61B9}"/>
              </a:ext>
            </a:extLst>
          </p:cNvPr>
          <p:cNvPicPr>
            <a:picLocks noGrp="1" noChangeAspect="1"/>
          </p:cNvPicPr>
          <p:nvPr>
            <p:ph idx="4294967295"/>
          </p:nvPr>
        </p:nvPicPr>
        <p:blipFill>
          <a:blip r:embed="rId2"/>
          <a:stretch>
            <a:fillRect/>
          </a:stretch>
        </p:blipFill>
        <p:spPr>
          <a:xfrm>
            <a:off x="292808" y="410689"/>
            <a:ext cx="7518400" cy="2659062"/>
          </a:xfrm>
        </p:spPr>
      </p:pic>
      <p:sp>
        <p:nvSpPr>
          <p:cNvPr id="10" name="TextBox 9">
            <a:extLst>
              <a:ext uri="{FF2B5EF4-FFF2-40B4-BE49-F238E27FC236}">
                <a16:creationId xmlns:a16="http://schemas.microsoft.com/office/drawing/2014/main" id="{DBD5A4A6-73C0-4182-A756-5DCFAD8467B7}"/>
              </a:ext>
            </a:extLst>
          </p:cNvPr>
          <p:cNvSpPr txBox="1"/>
          <p:nvPr/>
        </p:nvSpPr>
        <p:spPr>
          <a:xfrm>
            <a:off x="546630" y="3835454"/>
            <a:ext cx="2422266" cy="2062103"/>
          </a:xfrm>
          <a:prstGeom prst="rect">
            <a:avLst/>
          </a:prstGeom>
          <a:noFill/>
        </p:spPr>
        <p:txBody>
          <a:bodyPr wrap="none" rtlCol="0">
            <a:spAutoFit/>
          </a:bodyPr>
          <a:lstStyle/>
          <a:p>
            <a:r>
              <a:rPr lang="en-US" sz="1600" dirty="0"/>
              <a:t>Some specific SRS Special </a:t>
            </a:r>
          </a:p>
          <a:p>
            <a:r>
              <a:rPr lang="en-US" sz="1600" dirty="0"/>
              <a:t>Program designations, </a:t>
            </a:r>
          </a:p>
          <a:p>
            <a:r>
              <a:rPr lang="en-US" sz="1600" dirty="0"/>
              <a:t>such as this example of a </a:t>
            </a:r>
          </a:p>
          <a:p>
            <a:r>
              <a:rPr lang="en-US" sz="1600" b="1" dirty="0"/>
              <a:t>Provisional Admit</a:t>
            </a:r>
          </a:p>
          <a:p>
            <a:r>
              <a:rPr lang="en-US" sz="1600" b="1" dirty="0"/>
              <a:t>Program</a:t>
            </a:r>
            <a:r>
              <a:rPr lang="en-US" sz="1600" dirty="0"/>
              <a:t>, will convert</a:t>
            </a:r>
          </a:p>
          <a:p>
            <a:r>
              <a:rPr lang="en-US" sz="1600" dirty="0"/>
              <a:t>into Attributes, that can be</a:t>
            </a:r>
          </a:p>
          <a:p>
            <a:r>
              <a:rPr lang="en-US" sz="1600" dirty="0"/>
              <a:t>used in combination with </a:t>
            </a:r>
          </a:p>
          <a:p>
            <a:r>
              <a:rPr lang="en-US" sz="1600" dirty="0"/>
              <a:t>Division and Degree filters.</a:t>
            </a:r>
          </a:p>
        </p:txBody>
      </p:sp>
      <p:pic>
        <p:nvPicPr>
          <p:cNvPr id="12" name="Picture 11">
            <a:extLst>
              <a:ext uri="{FF2B5EF4-FFF2-40B4-BE49-F238E27FC236}">
                <a16:creationId xmlns:a16="http://schemas.microsoft.com/office/drawing/2014/main" id="{62AD5613-55DE-4D61-A41B-FF3068CD41BB}"/>
              </a:ext>
            </a:extLst>
          </p:cNvPr>
          <p:cNvPicPr>
            <a:picLocks noChangeAspect="1"/>
          </p:cNvPicPr>
          <p:nvPr/>
        </p:nvPicPr>
        <p:blipFill>
          <a:blip r:embed="rId3"/>
          <a:stretch>
            <a:fillRect/>
          </a:stretch>
        </p:blipFill>
        <p:spPr>
          <a:xfrm>
            <a:off x="3225446" y="3100470"/>
            <a:ext cx="8526929" cy="3071813"/>
          </a:xfrm>
          <a:prstGeom prst="rect">
            <a:avLst/>
          </a:prstGeom>
        </p:spPr>
      </p:pic>
      <p:sp>
        <p:nvSpPr>
          <p:cNvPr id="13" name="TextBox 12">
            <a:extLst>
              <a:ext uri="{FF2B5EF4-FFF2-40B4-BE49-F238E27FC236}">
                <a16:creationId xmlns:a16="http://schemas.microsoft.com/office/drawing/2014/main" id="{B0392A08-4309-4558-9B66-5E5C7563F376}"/>
              </a:ext>
            </a:extLst>
          </p:cNvPr>
          <p:cNvSpPr txBox="1"/>
          <p:nvPr/>
        </p:nvSpPr>
        <p:spPr>
          <a:xfrm>
            <a:off x="8695558" y="5745555"/>
            <a:ext cx="2438809" cy="523220"/>
          </a:xfrm>
          <a:prstGeom prst="rect">
            <a:avLst/>
          </a:prstGeom>
          <a:noFill/>
        </p:spPr>
        <p:txBody>
          <a:bodyPr wrap="none" rtlCol="0">
            <a:spAutoFit/>
          </a:bodyPr>
          <a:lstStyle/>
          <a:p>
            <a:r>
              <a:rPr lang="en-US" sz="1400" dirty="0"/>
              <a:t>(Note the primary curriculum</a:t>
            </a:r>
          </a:p>
          <a:p>
            <a:r>
              <a:rPr lang="en-US" sz="1400" dirty="0"/>
              <a:t>fields that will be in ST_TERM.)</a:t>
            </a:r>
          </a:p>
        </p:txBody>
      </p:sp>
      <p:sp>
        <p:nvSpPr>
          <p:cNvPr id="14" name="TextBox 13">
            <a:extLst>
              <a:ext uri="{FF2B5EF4-FFF2-40B4-BE49-F238E27FC236}">
                <a16:creationId xmlns:a16="http://schemas.microsoft.com/office/drawing/2014/main" id="{01398328-633D-4360-AF2B-00567485C0AF}"/>
              </a:ext>
            </a:extLst>
          </p:cNvPr>
          <p:cNvSpPr txBox="1"/>
          <p:nvPr/>
        </p:nvSpPr>
        <p:spPr>
          <a:xfrm>
            <a:off x="3934350" y="0"/>
            <a:ext cx="4323299" cy="523220"/>
          </a:xfrm>
          <a:prstGeom prst="rect">
            <a:avLst/>
          </a:prstGeom>
          <a:noFill/>
        </p:spPr>
        <p:txBody>
          <a:bodyPr wrap="none" rtlCol="0">
            <a:spAutoFit/>
          </a:bodyPr>
          <a:lstStyle/>
          <a:p>
            <a:r>
              <a:rPr lang="en-US" sz="2800" dirty="0"/>
              <a:t>ATTRIBUTE</a:t>
            </a:r>
            <a:r>
              <a:rPr lang="en-US" dirty="0"/>
              <a:t> </a:t>
            </a:r>
            <a:r>
              <a:rPr lang="en-US" sz="2800" dirty="0"/>
              <a:t>codes, continued</a:t>
            </a:r>
            <a:endParaRPr lang="en-US" dirty="0"/>
          </a:p>
        </p:txBody>
      </p:sp>
      <p:cxnSp>
        <p:nvCxnSpPr>
          <p:cNvPr id="15" name="Straight Connector 14">
            <a:extLst>
              <a:ext uri="{FF2B5EF4-FFF2-40B4-BE49-F238E27FC236}">
                <a16:creationId xmlns:a16="http://schemas.microsoft.com/office/drawing/2014/main" id="{532A7F0D-8D86-425A-9617-24663389D287}"/>
              </a:ext>
            </a:extLst>
          </p:cNvPr>
          <p:cNvCxnSpPr/>
          <p:nvPr/>
        </p:nvCxnSpPr>
        <p:spPr>
          <a:xfrm>
            <a:off x="162615" y="3176752"/>
            <a:ext cx="1121568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Footer Placeholder 2">
            <a:extLst>
              <a:ext uri="{FF2B5EF4-FFF2-40B4-BE49-F238E27FC236}">
                <a16:creationId xmlns:a16="http://schemas.microsoft.com/office/drawing/2014/main" id="{D0601129-9ED4-4F17-8AF4-88D07A51D8C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557871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01398328-633D-4360-AF2B-00567485C0AF}"/>
              </a:ext>
            </a:extLst>
          </p:cNvPr>
          <p:cNvSpPr txBox="1"/>
          <p:nvPr/>
        </p:nvSpPr>
        <p:spPr>
          <a:xfrm>
            <a:off x="3709716" y="214784"/>
            <a:ext cx="4352153" cy="523220"/>
          </a:xfrm>
          <a:prstGeom prst="rect">
            <a:avLst/>
          </a:prstGeom>
          <a:noFill/>
        </p:spPr>
        <p:txBody>
          <a:bodyPr wrap="none" rtlCol="0">
            <a:spAutoFit/>
          </a:bodyPr>
          <a:lstStyle/>
          <a:p>
            <a:r>
              <a:rPr lang="en-US" sz="2800" dirty="0"/>
              <a:t>ATTRIBUTE codes, continued</a:t>
            </a:r>
          </a:p>
        </p:txBody>
      </p:sp>
      <p:sp>
        <p:nvSpPr>
          <p:cNvPr id="3" name="Content Placeholder 2">
            <a:extLst>
              <a:ext uri="{FF2B5EF4-FFF2-40B4-BE49-F238E27FC236}">
                <a16:creationId xmlns:a16="http://schemas.microsoft.com/office/drawing/2014/main" id="{89EDC503-2003-4062-B2B5-F1DD8A4CDF65}"/>
              </a:ext>
            </a:extLst>
          </p:cNvPr>
          <p:cNvSpPr>
            <a:spLocks noGrp="1"/>
          </p:cNvSpPr>
          <p:nvPr>
            <p:ph idx="4294967295"/>
          </p:nvPr>
        </p:nvSpPr>
        <p:spPr>
          <a:xfrm>
            <a:off x="493986" y="1145628"/>
            <a:ext cx="10783614" cy="4939862"/>
          </a:xfrm>
        </p:spPr>
        <p:txBody>
          <a:bodyPr>
            <a:normAutofit/>
          </a:bodyPr>
          <a:lstStyle/>
          <a:p>
            <a:pPr marL="0" indent="0">
              <a:buNone/>
            </a:pPr>
            <a:r>
              <a:rPr lang="en-US" sz="2800" dirty="0"/>
              <a:t>More examples of things that will be available via ATTRIBUTEs :</a:t>
            </a:r>
          </a:p>
          <a:p>
            <a:pPr>
              <a:buFont typeface="Courier New" panose="02070309020205020404" pitchFamily="49" charset="0"/>
              <a:buChar char="o"/>
            </a:pPr>
            <a:r>
              <a:rPr lang="en-US" sz="2400" dirty="0"/>
              <a:t>  Penn-classification</a:t>
            </a:r>
          </a:p>
          <a:p>
            <a:pPr>
              <a:buFont typeface="Courier New" panose="02070309020205020404" pitchFamily="49" charset="0"/>
              <a:buChar char="o"/>
            </a:pPr>
            <a:r>
              <a:rPr lang="en-US" sz="2400" dirty="0"/>
              <a:t>  Year in program for Law, Dental, Med, Vet</a:t>
            </a:r>
          </a:p>
          <a:p>
            <a:pPr>
              <a:buFont typeface="Courier New" panose="02070309020205020404" pitchFamily="49" charset="0"/>
              <a:buChar char="o"/>
            </a:pPr>
            <a:r>
              <a:rPr lang="en-US" sz="2400" dirty="0"/>
              <a:t>  Students on Dissertation and/or Masters’ Thesis</a:t>
            </a:r>
          </a:p>
          <a:p>
            <a:pPr>
              <a:buFont typeface="Courier New" panose="02070309020205020404" pitchFamily="49" charset="0"/>
              <a:buChar char="o"/>
            </a:pPr>
            <a:r>
              <a:rPr lang="en-US" sz="2400" dirty="0"/>
              <a:t>  PhD year (1 – 10, and “over 10”)</a:t>
            </a:r>
          </a:p>
          <a:p>
            <a:pPr>
              <a:buFont typeface="Courier New" panose="02070309020205020404" pitchFamily="49" charset="0"/>
              <a:buChar char="o"/>
            </a:pPr>
            <a:r>
              <a:rPr lang="en-US" sz="2400" dirty="0"/>
              <a:t>  Clinical fee attributes</a:t>
            </a:r>
          </a:p>
          <a:p>
            <a:endParaRPr lang="en-US" sz="2000" dirty="0"/>
          </a:p>
          <a:p>
            <a:pPr marL="0" indent="0">
              <a:buNone/>
            </a:pPr>
            <a:r>
              <a:rPr lang="en-US" sz="2400" dirty="0"/>
              <a:t>Attributes are things that categorize students and can change from term-to-term. </a:t>
            </a:r>
          </a:p>
          <a:p>
            <a:pPr marL="0" indent="0">
              <a:buNone/>
            </a:pPr>
            <a:endParaRPr lang="en-US" sz="2400" dirty="0"/>
          </a:p>
          <a:p>
            <a:pPr marL="0" indent="0">
              <a:buNone/>
            </a:pPr>
            <a:r>
              <a:rPr lang="en-US" sz="2000" dirty="0"/>
              <a:t>Please note that the above is not an exhaustive list. </a:t>
            </a:r>
          </a:p>
        </p:txBody>
      </p:sp>
      <p:sp>
        <p:nvSpPr>
          <p:cNvPr id="4" name="Footer Placeholder 2">
            <a:extLst>
              <a:ext uri="{FF2B5EF4-FFF2-40B4-BE49-F238E27FC236}">
                <a16:creationId xmlns:a16="http://schemas.microsoft.com/office/drawing/2014/main" id="{82FB907D-2024-48ED-80CE-AD88E8A07F8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901097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1DD5C5C7-39D1-43B7-967A-181911B78992}"/>
              </a:ext>
            </a:extLst>
          </p:cNvPr>
          <p:cNvPicPr>
            <a:picLocks noGrp="1" noChangeAspect="1"/>
          </p:cNvPicPr>
          <p:nvPr>
            <p:ph idx="4294967295"/>
          </p:nvPr>
        </p:nvPicPr>
        <p:blipFill>
          <a:blip r:embed="rId2"/>
          <a:stretch>
            <a:fillRect/>
          </a:stretch>
        </p:blipFill>
        <p:spPr>
          <a:xfrm>
            <a:off x="3341777" y="3385239"/>
            <a:ext cx="8712200" cy="2760662"/>
          </a:xfrm>
        </p:spPr>
      </p:pic>
      <p:sp>
        <p:nvSpPr>
          <p:cNvPr id="4" name="TextBox 3">
            <a:extLst>
              <a:ext uri="{FF2B5EF4-FFF2-40B4-BE49-F238E27FC236}">
                <a16:creationId xmlns:a16="http://schemas.microsoft.com/office/drawing/2014/main" id="{719B63C8-C50F-4E17-BE18-31C1B50C7528}"/>
              </a:ext>
            </a:extLst>
          </p:cNvPr>
          <p:cNvSpPr txBox="1"/>
          <p:nvPr/>
        </p:nvSpPr>
        <p:spPr>
          <a:xfrm>
            <a:off x="4912823" y="183115"/>
            <a:ext cx="2366353" cy="523220"/>
          </a:xfrm>
          <a:prstGeom prst="rect">
            <a:avLst/>
          </a:prstGeom>
          <a:noFill/>
        </p:spPr>
        <p:txBody>
          <a:bodyPr wrap="none" rtlCol="0">
            <a:spAutoFit/>
          </a:bodyPr>
          <a:lstStyle/>
          <a:p>
            <a:r>
              <a:rPr lang="en-US" sz="2800" dirty="0"/>
              <a:t>COHORT codes</a:t>
            </a:r>
          </a:p>
        </p:txBody>
      </p:sp>
      <p:pic>
        <p:nvPicPr>
          <p:cNvPr id="10" name="Picture 9">
            <a:extLst>
              <a:ext uri="{FF2B5EF4-FFF2-40B4-BE49-F238E27FC236}">
                <a16:creationId xmlns:a16="http://schemas.microsoft.com/office/drawing/2014/main" id="{9E794FCB-CE72-414F-944F-F5A641C8FE50}"/>
              </a:ext>
            </a:extLst>
          </p:cNvPr>
          <p:cNvPicPr>
            <a:picLocks noChangeAspect="1"/>
          </p:cNvPicPr>
          <p:nvPr/>
        </p:nvPicPr>
        <p:blipFill>
          <a:blip r:embed="rId3"/>
          <a:stretch>
            <a:fillRect/>
          </a:stretch>
        </p:blipFill>
        <p:spPr>
          <a:xfrm>
            <a:off x="342899" y="915591"/>
            <a:ext cx="7218143" cy="2105744"/>
          </a:xfrm>
          <a:prstGeom prst="rect">
            <a:avLst/>
          </a:prstGeom>
        </p:spPr>
      </p:pic>
      <p:cxnSp>
        <p:nvCxnSpPr>
          <p:cNvPr id="11" name="Straight Connector 10">
            <a:extLst>
              <a:ext uri="{FF2B5EF4-FFF2-40B4-BE49-F238E27FC236}">
                <a16:creationId xmlns:a16="http://schemas.microsoft.com/office/drawing/2014/main" id="{BF957B5A-8D01-4FE2-9F1F-71522CC291A6}"/>
              </a:ext>
            </a:extLst>
          </p:cNvPr>
          <p:cNvCxnSpPr/>
          <p:nvPr/>
        </p:nvCxnSpPr>
        <p:spPr>
          <a:xfrm>
            <a:off x="342899" y="3230592"/>
            <a:ext cx="11215688"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29B41F5-8767-40E5-AF87-17621924BF1E}"/>
              </a:ext>
            </a:extLst>
          </p:cNvPr>
          <p:cNvSpPr txBox="1"/>
          <p:nvPr/>
        </p:nvSpPr>
        <p:spPr>
          <a:xfrm>
            <a:off x="462844" y="3984978"/>
            <a:ext cx="2728696" cy="2062103"/>
          </a:xfrm>
          <a:prstGeom prst="rect">
            <a:avLst/>
          </a:prstGeom>
          <a:noFill/>
        </p:spPr>
        <p:txBody>
          <a:bodyPr wrap="none" rtlCol="0">
            <a:spAutoFit/>
          </a:bodyPr>
          <a:lstStyle/>
          <a:p>
            <a:r>
              <a:rPr lang="en-US" sz="1600" dirty="0"/>
              <a:t>Some </a:t>
            </a:r>
            <a:r>
              <a:rPr lang="en-US" sz="1600" b="1" dirty="0"/>
              <a:t>Special Program </a:t>
            </a:r>
            <a:r>
              <a:rPr lang="en-US" sz="1600" dirty="0"/>
              <a:t>codes </a:t>
            </a:r>
          </a:p>
          <a:p>
            <a:r>
              <a:rPr lang="en-US" sz="1600" dirty="0"/>
              <a:t>in this example</a:t>
            </a:r>
          </a:p>
          <a:p>
            <a:r>
              <a:rPr lang="en-US" sz="1600" dirty="0"/>
              <a:t>WEMBA east and west,</a:t>
            </a:r>
          </a:p>
          <a:p>
            <a:r>
              <a:rPr lang="en-US" sz="1600" dirty="0"/>
              <a:t>will convert into Cohort codes.</a:t>
            </a:r>
          </a:p>
          <a:p>
            <a:endParaRPr lang="en-US" sz="1600" dirty="0"/>
          </a:p>
          <a:p>
            <a:r>
              <a:rPr lang="en-US" sz="1600" dirty="0"/>
              <a:t>In the warehouse, Cohorts are</a:t>
            </a:r>
          </a:p>
          <a:p>
            <a:r>
              <a:rPr lang="en-US" sz="1600" dirty="0"/>
              <a:t>in ST_COHORT.</a:t>
            </a:r>
          </a:p>
          <a:p>
            <a:r>
              <a:rPr lang="en-US" sz="1600" dirty="0"/>
              <a:t>Validation table is V_COHORT </a:t>
            </a:r>
          </a:p>
        </p:txBody>
      </p:sp>
      <p:sp>
        <p:nvSpPr>
          <p:cNvPr id="7" name="Footer Placeholder 2">
            <a:extLst>
              <a:ext uri="{FF2B5EF4-FFF2-40B4-BE49-F238E27FC236}">
                <a16:creationId xmlns:a16="http://schemas.microsoft.com/office/drawing/2014/main" id="{2091DD48-B68D-470F-8AD7-7AB854B94D62}"/>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470173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9C26A64-BFE5-4AE0-9998-9FC882EE2ABA}"/>
              </a:ext>
            </a:extLst>
          </p:cNvPr>
          <p:cNvPicPr>
            <a:picLocks noGrp="1" noChangeAspect="1"/>
          </p:cNvPicPr>
          <p:nvPr>
            <p:ph idx="4294967295"/>
          </p:nvPr>
        </p:nvPicPr>
        <p:blipFill>
          <a:blip r:embed="rId2"/>
          <a:stretch>
            <a:fillRect/>
          </a:stretch>
        </p:blipFill>
        <p:spPr>
          <a:xfrm>
            <a:off x="419878" y="830615"/>
            <a:ext cx="8307388" cy="2541587"/>
          </a:xfrm>
        </p:spPr>
      </p:pic>
      <p:sp>
        <p:nvSpPr>
          <p:cNvPr id="4" name="TextBox 3">
            <a:extLst>
              <a:ext uri="{FF2B5EF4-FFF2-40B4-BE49-F238E27FC236}">
                <a16:creationId xmlns:a16="http://schemas.microsoft.com/office/drawing/2014/main" id="{719B63C8-C50F-4E17-BE18-31C1B50C7528}"/>
              </a:ext>
            </a:extLst>
          </p:cNvPr>
          <p:cNvSpPr txBox="1"/>
          <p:nvPr/>
        </p:nvSpPr>
        <p:spPr>
          <a:xfrm>
            <a:off x="3953981" y="186097"/>
            <a:ext cx="4009559" cy="523220"/>
          </a:xfrm>
          <a:prstGeom prst="rect">
            <a:avLst/>
          </a:prstGeom>
          <a:noFill/>
        </p:spPr>
        <p:txBody>
          <a:bodyPr wrap="none" rtlCol="0">
            <a:spAutoFit/>
          </a:bodyPr>
          <a:lstStyle/>
          <a:p>
            <a:r>
              <a:rPr lang="en-US" sz="2800" dirty="0"/>
              <a:t>COHORT codes, continued</a:t>
            </a:r>
          </a:p>
        </p:txBody>
      </p:sp>
      <p:cxnSp>
        <p:nvCxnSpPr>
          <p:cNvPr id="6" name="Straight Connector 5">
            <a:extLst>
              <a:ext uri="{FF2B5EF4-FFF2-40B4-BE49-F238E27FC236}">
                <a16:creationId xmlns:a16="http://schemas.microsoft.com/office/drawing/2014/main" id="{0704D81A-8D0E-4ADD-B5B8-2F9379D0AA95}"/>
              </a:ext>
            </a:extLst>
          </p:cNvPr>
          <p:cNvCxnSpPr/>
          <p:nvPr/>
        </p:nvCxnSpPr>
        <p:spPr>
          <a:xfrm>
            <a:off x="350917" y="3429000"/>
            <a:ext cx="1121568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8BBB565-7097-4903-905D-82E29D5E111F}"/>
              </a:ext>
            </a:extLst>
          </p:cNvPr>
          <p:cNvPicPr>
            <a:picLocks noChangeAspect="1"/>
          </p:cNvPicPr>
          <p:nvPr/>
        </p:nvPicPr>
        <p:blipFill>
          <a:blip r:embed="rId3"/>
          <a:stretch>
            <a:fillRect/>
          </a:stretch>
        </p:blipFill>
        <p:spPr>
          <a:xfrm>
            <a:off x="2789765" y="3618954"/>
            <a:ext cx="9137885" cy="2556931"/>
          </a:xfrm>
          <a:prstGeom prst="rect">
            <a:avLst/>
          </a:prstGeom>
        </p:spPr>
      </p:pic>
      <p:sp>
        <p:nvSpPr>
          <p:cNvPr id="9" name="TextBox 8">
            <a:extLst>
              <a:ext uri="{FF2B5EF4-FFF2-40B4-BE49-F238E27FC236}">
                <a16:creationId xmlns:a16="http://schemas.microsoft.com/office/drawing/2014/main" id="{EDBF14BD-6526-4611-9D44-D94804FA916D}"/>
              </a:ext>
            </a:extLst>
          </p:cNvPr>
          <p:cNvSpPr txBox="1"/>
          <p:nvPr/>
        </p:nvSpPr>
        <p:spPr>
          <a:xfrm>
            <a:off x="201428" y="3988859"/>
            <a:ext cx="2588337" cy="2308324"/>
          </a:xfrm>
          <a:prstGeom prst="rect">
            <a:avLst/>
          </a:prstGeom>
          <a:noFill/>
        </p:spPr>
        <p:txBody>
          <a:bodyPr wrap="none" rtlCol="0">
            <a:spAutoFit/>
          </a:bodyPr>
          <a:lstStyle/>
          <a:p>
            <a:r>
              <a:rPr lang="en-US" sz="1600" dirty="0"/>
              <a:t>SRS “</a:t>
            </a:r>
            <a:r>
              <a:rPr lang="en-US" sz="1600" b="1" dirty="0"/>
              <a:t>joint degree</a:t>
            </a:r>
            <a:r>
              <a:rPr lang="en-US" sz="1600" dirty="0"/>
              <a:t>” </a:t>
            </a:r>
          </a:p>
          <a:p>
            <a:r>
              <a:rPr lang="en-US" sz="1600" dirty="0"/>
              <a:t>(Coordinated</a:t>
            </a:r>
          </a:p>
          <a:p>
            <a:r>
              <a:rPr lang="en-US" sz="1600" dirty="0"/>
              <a:t>Multiple Degree) codes</a:t>
            </a:r>
          </a:p>
          <a:p>
            <a:r>
              <a:rPr lang="en-US" sz="1600" dirty="0"/>
              <a:t>will convert into</a:t>
            </a:r>
          </a:p>
          <a:p>
            <a:r>
              <a:rPr lang="en-US" sz="1600" dirty="0"/>
              <a:t>Cohorts.</a:t>
            </a:r>
          </a:p>
          <a:p>
            <a:endParaRPr lang="en-US" sz="1600" dirty="0"/>
          </a:p>
          <a:p>
            <a:r>
              <a:rPr lang="en-US" sz="1600" dirty="0"/>
              <a:t>All Cohort codes starting </a:t>
            </a:r>
          </a:p>
          <a:p>
            <a:r>
              <a:rPr lang="en-US" sz="1600" dirty="0"/>
              <a:t>with ‘ZMDC’ are coordinated</a:t>
            </a:r>
          </a:p>
          <a:p>
            <a:r>
              <a:rPr lang="en-US" sz="1600" dirty="0"/>
              <a:t>dual degree codes.</a:t>
            </a:r>
          </a:p>
        </p:txBody>
      </p:sp>
      <p:sp>
        <p:nvSpPr>
          <p:cNvPr id="7" name="Footer Placeholder 2">
            <a:extLst>
              <a:ext uri="{FF2B5EF4-FFF2-40B4-BE49-F238E27FC236}">
                <a16:creationId xmlns:a16="http://schemas.microsoft.com/office/drawing/2014/main" id="{5AEE8D71-86C2-4169-8B2D-92EC17DA4675}"/>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895365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01398328-633D-4360-AF2B-00567485C0AF}"/>
              </a:ext>
            </a:extLst>
          </p:cNvPr>
          <p:cNvSpPr txBox="1"/>
          <p:nvPr/>
        </p:nvSpPr>
        <p:spPr>
          <a:xfrm>
            <a:off x="3715970" y="304916"/>
            <a:ext cx="4009559" cy="523220"/>
          </a:xfrm>
          <a:prstGeom prst="rect">
            <a:avLst/>
          </a:prstGeom>
          <a:noFill/>
        </p:spPr>
        <p:txBody>
          <a:bodyPr wrap="none" rtlCol="0">
            <a:spAutoFit/>
          </a:bodyPr>
          <a:lstStyle/>
          <a:p>
            <a:r>
              <a:rPr lang="en-US" sz="2800" dirty="0"/>
              <a:t>COHORT codes, continued</a:t>
            </a:r>
          </a:p>
        </p:txBody>
      </p:sp>
      <p:sp>
        <p:nvSpPr>
          <p:cNvPr id="3" name="Content Placeholder 2">
            <a:extLst>
              <a:ext uri="{FF2B5EF4-FFF2-40B4-BE49-F238E27FC236}">
                <a16:creationId xmlns:a16="http://schemas.microsoft.com/office/drawing/2014/main" id="{89EDC503-2003-4062-B2B5-F1DD8A4CDF65}"/>
              </a:ext>
            </a:extLst>
          </p:cNvPr>
          <p:cNvSpPr>
            <a:spLocks noGrp="1"/>
          </p:cNvSpPr>
          <p:nvPr>
            <p:ph idx="4294967295"/>
          </p:nvPr>
        </p:nvSpPr>
        <p:spPr>
          <a:xfrm>
            <a:off x="526211" y="1242414"/>
            <a:ext cx="10389079" cy="4787450"/>
          </a:xfrm>
        </p:spPr>
        <p:txBody>
          <a:bodyPr>
            <a:normAutofit/>
          </a:bodyPr>
          <a:lstStyle/>
          <a:p>
            <a:pPr marL="0" indent="0">
              <a:buNone/>
            </a:pPr>
            <a:r>
              <a:rPr lang="en-US" sz="2800" dirty="0"/>
              <a:t>More examples of things that will be available via COHORTs :</a:t>
            </a:r>
          </a:p>
          <a:p>
            <a:pPr>
              <a:buFont typeface="Courier New" panose="02070309020205020404" pitchFamily="49" charset="0"/>
              <a:buChar char="o"/>
            </a:pPr>
            <a:r>
              <a:rPr lang="en-US" sz="2400" dirty="0"/>
              <a:t>  The class year a student was admitted into (“Class of ___”)</a:t>
            </a:r>
          </a:p>
          <a:p>
            <a:pPr>
              <a:buFont typeface="Courier New" panose="02070309020205020404" pitchFamily="49" charset="0"/>
              <a:buChar char="o"/>
            </a:pPr>
            <a:r>
              <a:rPr lang="en-US" sz="2400" dirty="0"/>
              <a:t>  For veterans, the specific branch of the military </a:t>
            </a:r>
          </a:p>
          <a:p>
            <a:pPr>
              <a:buFont typeface="Courier New" panose="02070309020205020404" pitchFamily="49" charset="0"/>
              <a:buChar char="o"/>
            </a:pPr>
            <a:r>
              <a:rPr lang="en-US" sz="2400" dirty="0"/>
              <a:t>  PENNCAP and PFP</a:t>
            </a:r>
          </a:p>
          <a:p>
            <a:pPr>
              <a:buFont typeface="Courier New" panose="02070309020205020404" pitchFamily="49" charset="0"/>
              <a:buChar char="o"/>
            </a:pPr>
            <a:r>
              <a:rPr lang="en-US" sz="2400" dirty="0"/>
              <a:t>  Transfer admit classification</a:t>
            </a:r>
          </a:p>
          <a:p>
            <a:pPr>
              <a:buFont typeface="Courier New" panose="02070309020205020404" pitchFamily="49" charset="0"/>
              <a:buChar char="o"/>
            </a:pPr>
            <a:r>
              <a:rPr lang="en-US" sz="2400" dirty="0"/>
              <a:t>  Wharton cohorts</a:t>
            </a:r>
            <a:endParaRPr lang="en-US" sz="2000" dirty="0"/>
          </a:p>
          <a:p>
            <a:pPr marL="0" indent="0">
              <a:buNone/>
            </a:pPr>
            <a:r>
              <a:rPr lang="en-US" sz="2400" dirty="0"/>
              <a:t>Cohorts are things that categorize students that typically do </a:t>
            </a:r>
            <a:r>
              <a:rPr lang="en-US" sz="2400" i="1" dirty="0">
                <a:highlight>
                  <a:srgbClr val="FFFF00"/>
                </a:highlight>
              </a:rPr>
              <a:t>not</a:t>
            </a:r>
            <a:r>
              <a:rPr lang="en-US" sz="2400" dirty="0">
                <a:highlight>
                  <a:srgbClr val="FFFF00"/>
                </a:highlight>
              </a:rPr>
              <a:t> </a:t>
            </a:r>
            <a:r>
              <a:rPr lang="en-US" sz="2400" dirty="0"/>
              <a:t>change from term-to-term. </a:t>
            </a:r>
          </a:p>
          <a:p>
            <a:pPr marL="0" indent="0">
              <a:buNone/>
            </a:pPr>
            <a:r>
              <a:rPr lang="en-US" sz="2000" dirty="0"/>
              <a:t>Please note that the above is not an exhaustive list. </a:t>
            </a:r>
          </a:p>
        </p:txBody>
      </p:sp>
      <p:sp>
        <p:nvSpPr>
          <p:cNvPr id="4" name="Footer Placeholder 2">
            <a:extLst>
              <a:ext uri="{FF2B5EF4-FFF2-40B4-BE49-F238E27FC236}">
                <a16:creationId xmlns:a16="http://schemas.microsoft.com/office/drawing/2014/main" id="{7A27A313-5AC5-4B26-8A7F-60FB4361F9D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098482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9B63C8-C50F-4E17-BE18-31C1B50C7528}"/>
              </a:ext>
            </a:extLst>
          </p:cNvPr>
          <p:cNvSpPr txBox="1"/>
          <p:nvPr/>
        </p:nvSpPr>
        <p:spPr>
          <a:xfrm>
            <a:off x="4901121" y="213793"/>
            <a:ext cx="2389757" cy="523220"/>
          </a:xfrm>
          <a:prstGeom prst="rect">
            <a:avLst/>
          </a:prstGeom>
          <a:noFill/>
        </p:spPr>
        <p:txBody>
          <a:bodyPr wrap="none" rtlCol="0">
            <a:spAutoFit/>
          </a:bodyPr>
          <a:lstStyle/>
          <a:p>
            <a:r>
              <a:rPr lang="en-US" sz="2800" dirty="0"/>
              <a:t>ACTIVITY</a:t>
            </a:r>
            <a:r>
              <a:rPr lang="en-US" dirty="0"/>
              <a:t> </a:t>
            </a:r>
            <a:r>
              <a:rPr lang="en-US" sz="2800" dirty="0"/>
              <a:t>codes</a:t>
            </a:r>
            <a:endParaRPr lang="en-US" dirty="0"/>
          </a:p>
        </p:txBody>
      </p:sp>
      <p:cxnSp>
        <p:nvCxnSpPr>
          <p:cNvPr id="6" name="Straight Connector 5">
            <a:extLst>
              <a:ext uri="{FF2B5EF4-FFF2-40B4-BE49-F238E27FC236}">
                <a16:creationId xmlns:a16="http://schemas.microsoft.com/office/drawing/2014/main" id="{0704D81A-8D0E-4ADD-B5B8-2F9379D0AA95}"/>
              </a:ext>
            </a:extLst>
          </p:cNvPr>
          <p:cNvCxnSpPr/>
          <p:nvPr/>
        </p:nvCxnSpPr>
        <p:spPr>
          <a:xfrm>
            <a:off x="345370" y="3182016"/>
            <a:ext cx="11215688"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94B02A9-F3CE-4E3D-88B9-FB117A515528}"/>
              </a:ext>
            </a:extLst>
          </p:cNvPr>
          <p:cNvSpPr txBox="1"/>
          <p:nvPr/>
        </p:nvSpPr>
        <p:spPr>
          <a:xfrm>
            <a:off x="345370" y="3304322"/>
            <a:ext cx="2352674" cy="3046988"/>
          </a:xfrm>
          <a:prstGeom prst="rect">
            <a:avLst/>
          </a:prstGeom>
          <a:noFill/>
        </p:spPr>
        <p:txBody>
          <a:bodyPr wrap="square" rtlCol="0">
            <a:spAutoFit/>
          </a:bodyPr>
          <a:lstStyle/>
          <a:p>
            <a:r>
              <a:rPr lang="en-US" sz="1600" dirty="0"/>
              <a:t>Some things will be in more than one place.  For example, </a:t>
            </a:r>
            <a:r>
              <a:rPr lang="en-US" sz="1600" b="1" dirty="0" err="1"/>
              <a:t>Athetic</a:t>
            </a:r>
            <a:r>
              <a:rPr lang="en-US" sz="1600" b="1" dirty="0"/>
              <a:t> </a:t>
            </a:r>
            <a:r>
              <a:rPr lang="en-US" sz="1600" dirty="0"/>
              <a:t>codes will convert into Activity codes, in ST_ACTIVITY, and can also be found in the ST_SPORT table.</a:t>
            </a:r>
          </a:p>
          <a:p>
            <a:endParaRPr lang="en-US" sz="1600" dirty="0"/>
          </a:p>
          <a:p>
            <a:r>
              <a:rPr lang="en-US" sz="1600" dirty="0"/>
              <a:t>Validation tables:</a:t>
            </a:r>
          </a:p>
          <a:p>
            <a:r>
              <a:rPr lang="en-US" sz="1600" dirty="0"/>
              <a:t>V_ACTIVITY, V_ATHLETIC_ELIG and V_SPORT_STATUS</a:t>
            </a:r>
          </a:p>
        </p:txBody>
      </p:sp>
      <p:pic>
        <p:nvPicPr>
          <p:cNvPr id="3" name="Picture 2">
            <a:extLst>
              <a:ext uri="{FF2B5EF4-FFF2-40B4-BE49-F238E27FC236}">
                <a16:creationId xmlns:a16="http://schemas.microsoft.com/office/drawing/2014/main" id="{6B8C6783-F871-4F91-9F78-048D67C63C4A}"/>
              </a:ext>
            </a:extLst>
          </p:cNvPr>
          <p:cNvPicPr>
            <a:picLocks noChangeAspect="1"/>
          </p:cNvPicPr>
          <p:nvPr/>
        </p:nvPicPr>
        <p:blipFill>
          <a:blip r:embed="rId2"/>
          <a:stretch>
            <a:fillRect/>
          </a:stretch>
        </p:blipFill>
        <p:spPr>
          <a:xfrm>
            <a:off x="3051395" y="3599807"/>
            <a:ext cx="8661601" cy="2208926"/>
          </a:xfrm>
          <a:prstGeom prst="rect">
            <a:avLst/>
          </a:prstGeom>
        </p:spPr>
      </p:pic>
      <p:pic>
        <p:nvPicPr>
          <p:cNvPr id="7" name="Picture 6">
            <a:extLst>
              <a:ext uri="{FF2B5EF4-FFF2-40B4-BE49-F238E27FC236}">
                <a16:creationId xmlns:a16="http://schemas.microsoft.com/office/drawing/2014/main" id="{B481B958-0563-4604-B461-2C3C506F99C1}"/>
              </a:ext>
            </a:extLst>
          </p:cNvPr>
          <p:cNvPicPr>
            <a:picLocks noChangeAspect="1"/>
          </p:cNvPicPr>
          <p:nvPr/>
        </p:nvPicPr>
        <p:blipFill>
          <a:blip r:embed="rId3"/>
          <a:stretch>
            <a:fillRect/>
          </a:stretch>
        </p:blipFill>
        <p:spPr>
          <a:xfrm>
            <a:off x="345370" y="945908"/>
            <a:ext cx="6729659" cy="2113803"/>
          </a:xfrm>
          <a:prstGeom prst="rect">
            <a:avLst/>
          </a:prstGeom>
        </p:spPr>
      </p:pic>
      <p:sp>
        <p:nvSpPr>
          <p:cNvPr id="8" name="Footer Placeholder 2">
            <a:extLst>
              <a:ext uri="{FF2B5EF4-FFF2-40B4-BE49-F238E27FC236}">
                <a16:creationId xmlns:a16="http://schemas.microsoft.com/office/drawing/2014/main" id="{07A85D71-4697-41E6-9E5E-78D8438F979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052182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01398328-633D-4360-AF2B-00567485C0AF}"/>
              </a:ext>
            </a:extLst>
          </p:cNvPr>
          <p:cNvSpPr txBox="1"/>
          <p:nvPr/>
        </p:nvSpPr>
        <p:spPr>
          <a:xfrm>
            <a:off x="4065091" y="378141"/>
            <a:ext cx="4061818" cy="523220"/>
          </a:xfrm>
          <a:prstGeom prst="rect">
            <a:avLst/>
          </a:prstGeom>
          <a:noFill/>
        </p:spPr>
        <p:txBody>
          <a:bodyPr wrap="none" rtlCol="0">
            <a:spAutoFit/>
          </a:bodyPr>
          <a:lstStyle/>
          <a:p>
            <a:r>
              <a:rPr lang="en-US" sz="2800" dirty="0"/>
              <a:t>ACTIVITY codes, continued</a:t>
            </a:r>
          </a:p>
        </p:txBody>
      </p:sp>
      <p:sp>
        <p:nvSpPr>
          <p:cNvPr id="3" name="Content Placeholder 2">
            <a:extLst>
              <a:ext uri="{FF2B5EF4-FFF2-40B4-BE49-F238E27FC236}">
                <a16:creationId xmlns:a16="http://schemas.microsoft.com/office/drawing/2014/main" id="{89EDC503-2003-4062-B2B5-F1DD8A4CDF65}"/>
              </a:ext>
            </a:extLst>
          </p:cNvPr>
          <p:cNvSpPr>
            <a:spLocks noGrp="1"/>
          </p:cNvSpPr>
          <p:nvPr>
            <p:ph idx="4294967295"/>
          </p:nvPr>
        </p:nvSpPr>
        <p:spPr>
          <a:xfrm>
            <a:off x="279918" y="1319843"/>
            <a:ext cx="11912082" cy="4549146"/>
          </a:xfrm>
        </p:spPr>
        <p:txBody>
          <a:bodyPr>
            <a:normAutofit/>
          </a:bodyPr>
          <a:lstStyle/>
          <a:p>
            <a:pPr marL="0" indent="0">
              <a:buNone/>
            </a:pPr>
            <a:r>
              <a:rPr lang="en-US" sz="2800" dirty="0"/>
              <a:t>More examples of things that will be available via Activities :</a:t>
            </a:r>
          </a:p>
          <a:p>
            <a:pPr>
              <a:buFont typeface="Courier New" panose="02070309020205020404" pitchFamily="49" charset="0"/>
              <a:buChar char="o"/>
            </a:pPr>
            <a:r>
              <a:rPr lang="en-US" sz="2000" dirty="0"/>
              <a:t>  </a:t>
            </a:r>
            <a:r>
              <a:rPr lang="en-US" sz="2400" dirty="0"/>
              <a:t>Greek Life</a:t>
            </a:r>
          </a:p>
          <a:p>
            <a:pPr>
              <a:buFont typeface="Courier New" panose="02070309020205020404" pitchFamily="49" charset="0"/>
              <a:buChar char="o"/>
            </a:pPr>
            <a:r>
              <a:rPr lang="en-US" sz="2400" dirty="0"/>
              <a:t>  ROTC</a:t>
            </a:r>
          </a:p>
          <a:p>
            <a:pPr>
              <a:buFont typeface="Courier New" panose="02070309020205020404" pitchFamily="49" charset="0"/>
              <a:buChar char="o"/>
            </a:pPr>
            <a:r>
              <a:rPr lang="en-US" sz="2400" dirty="0"/>
              <a:t>  Potentially other things that are not currently in SRS…</a:t>
            </a:r>
          </a:p>
          <a:p>
            <a:pPr marL="0" indent="0">
              <a:buNone/>
            </a:pPr>
            <a:endParaRPr lang="en-US" sz="2000" dirty="0"/>
          </a:p>
          <a:p>
            <a:pPr marL="0" indent="0">
              <a:buNone/>
            </a:pPr>
            <a:r>
              <a:rPr lang="en-US" sz="2400" dirty="0"/>
              <a:t>Activities are things in which students participate. Activities are stored by term and may or may not change from term-to-term.</a:t>
            </a:r>
          </a:p>
          <a:p>
            <a:pPr marL="0" indent="0">
              <a:buNone/>
            </a:pPr>
            <a:endParaRPr lang="en-US" sz="2400" dirty="0"/>
          </a:p>
          <a:p>
            <a:pPr marL="0" indent="0">
              <a:buNone/>
            </a:pPr>
            <a:r>
              <a:rPr lang="en-US" sz="2000" dirty="0"/>
              <a:t>Please note that the above is not an exhaustive list. </a:t>
            </a:r>
          </a:p>
        </p:txBody>
      </p:sp>
      <p:sp>
        <p:nvSpPr>
          <p:cNvPr id="4" name="Footer Placeholder 2">
            <a:extLst>
              <a:ext uri="{FF2B5EF4-FFF2-40B4-BE49-F238E27FC236}">
                <a16:creationId xmlns:a16="http://schemas.microsoft.com/office/drawing/2014/main" id="{A80581ED-1A68-47C8-9E32-0A985D351939}"/>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5579343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9B63C8-C50F-4E17-BE18-31C1B50C7528}"/>
              </a:ext>
            </a:extLst>
          </p:cNvPr>
          <p:cNvSpPr txBox="1"/>
          <p:nvPr/>
        </p:nvSpPr>
        <p:spPr>
          <a:xfrm>
            <a:off x="4762974" y="109979"/>
            <a:ext cx="2666051" cy="523220"/>
          </a:xfrm>
          <a:prstGeom prst="rect">
            <a:avLst/>
          </a:prstGeom>
          <a:noFill/>
        </p:spPr>
        <p:txBody>
          <a:bodyPr wrap="none" rtlCol="0">
            <a:spAutoFit/>
          </a:bodyPr>
          <a:lstStyle/>
          <a:p>
            <a:r>
              <a:rPr lang="en-US" sz="2800" dirty="0"/>
              <a:t>PROGRAM codes</a:t>
            </a:r>
          </a:p>
        </p:txBody>
      </p:sp>
      <p:cxnSp>
        <p:nvCxnSpPr>
          <p:cNvPr id="6" name="Straight Connector 5">
            <a:extLst>
              <a:ext uri="{FF2B5EF4-FFF2-40B4-BE49-F238E27FC236}">
                <a16:creationId xmlns:a16="http://schemas.microsoft.com/office/drawing/2014/main" id="{0704D81A-8D0E-4ADD-B5B8-2F9379D0AA95}"/>
              </a:ext>
            </a:extLst>
          </p:cNvPr>
          <p:cNvCxnSpPr>
            <a:cxnSpLocks/>
          </p:cNvCxnSpPr>
          <p:nvPr/>
        </p:nvCxnSpPr>
        <p:spPr>
          <a:xfrm>
            <a:off x="345371" y="3972335"/>
            <a:ext cx="8110007"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3C620EF-E3A2-4A71-8E4C-980938AE3DF2}"/>
              </a:ext>
            </a:extLst>
          </p:cNvPr>
          <p:cNvPicPr>
            <a:picLocks noChangeAspect="1"/>
          </p:cNvPicPr>
          <p:nvPr/>
        </p:nvPicPr>
        <p:blipFill>
          <a:blip r:embed="rId2"/>
          <a:stretch>
            <a:fillRect/>
          </a:stretch>
        </p:blipFill>
        <p:spPr>
          <a:xfrm>
            <a:off x="694252" y="776196"/>
            <a:ext cx="5922258" cy="2934161"/>
          </a:xfrm>
          <a:prstGeom prst="rect">
            <a:avLst/>
          </a:prstGeom>
        </p:spPr>
      </p:pic>
      <p:sp>
        <p:nvSpPr>
          <p:cNvPr id="13" name="TextBox 12">
            <a:extLst>
              <a:ext uri="{FF2B5EF4-FFF2-40B4-BE49-F238E27FC236}">
                <a16:creationId xmlns:a16="http://schemas.microsoft.com/office/drawing/2014/main" id="{D94B02A9-F3CE-4E3D-88B9-FB117A515528}"/>
              </a:ext>
            </a:extLst>
          </p:cNvPr>
          <p:cNvSpPr txBox="1"/>
          <p:nvPr/>
        </p:nvSpPr>
        <p:spPr>
          <a:xfrm>
            <a:off x="6965391" y="925347"/>
            <a:ext cx="4558684" cy="3046988"/>
          </a:xfrm>
          <a:prstGeom prst="rect">
            <a:avLst/>
          </a:prstGeom>
          <a:noFill/>
        </p:spPr>
        <p:txBody>
          <a:bodyPr wrap="none" rtlCol="0">
            <a:spAutoFit/>
          </a:bodyPr>
          <a:lstStyle/>
          <a:p>
            <a:r>
              <a:rPr lang="en-US" sz="1600" b="1" dirty="0"/>
              <a:t>Program</a:t>
            </a:r>
            <a:r>
              <a:rPr lang="en-US" sz="1600" dirty="0"/>
              <a:t> codes tell us a great deal </a:t>
            </a:r>
          </a:p>
          <a:p>
            <a:r>
              <a:rPr lang="en-US" sz="1600" dirty="0"/>
              <a:t>about the student’s curriculum. </a:t>
            </a:r>
          </a:p>
          <a:p>
            <a:r>
              <a:rPr lang="en-US" sz="1600" dirty="0"/>
              <a:t>In this example, it can be used to</a:t>
            </a:r>
          </a:p>
          <a:p>
            <a:r>
              <a:rPr lang="en-US" sz="1600" dirty="0"/>
              <a:t>find students in the </a:t>
            </a:r>
          </a:p>
          <a:p>
            <a:r>
              <a:rPr lang="en-US" sz="1600" dirty="0"/>
              <a:t>Nursing Accelerated program.</a:t>
            </a:r>
          </a:p>
          <a:p>
            <a:endParaRPr lang="en-US" sz="1600" dirty="0"/>
          </a:p>
          <a:p>
            <a:r>
              <a:rPr lang="en-US" sz="1600" dirty="0"/>
              <a:t>Program code standard format:</a:t>
            </a:r>
          </a:p>
          <a:p>
            <a:r>
              <a:rPr lang="en-US" sz="1600" dirty="0" err="1"/>
              <a:t>Division_Degree</a:t>
            </a:r>
            <a:r>
              <a:rPr lang="en-US" sz="1600" dirty="0"/>
              <a:t> </a:t>
            </a:r>
            <a:r>
              <a:rPr lang="en-US" sz="1600" i="1" dirty="0"/>
              <a:t>[_other program info]</a:t>
            </a:r>
          </a:p>
          <a:p>
            <a:endParaRPr lang="en-US" sz="1600" i="1" dirty="0"/>
          </a:p>
          <a:p>
            <a:r>
              <a:rPr lang="en-US" sz="1600" dirty="0"/>
              <a:t>Programs are found in ST_TERM, ST_DEGREE_TERM,</a:t>
            </a:r>
          </a:p>
          <a:p>
            <a:r>
              <a:rPr lang="en-US" sz="1600" dirty="0"/>
              <a:t>ST_DEGREE_PURSUAL, ST_DEGREE_OUTCOME</a:t>
            </a:r>
          </a:p>
          <a:p>
            <a:r>
              <a:rPr lang="en-US" sz="1600" dirty="0"/>
              <a:t>Validation table:  V_PROGRAM</a:t>
            </a:r>
          </a:p>
        </p:txBody>
      </p:sp>
      <p:pic>
        <p:nvPicPr>
          <p:cNvPr id="17" name="Picture 16">
            <a:extLst>
              <a:ext uri="{FF2B5EF4-FFF2-40B4-BE49-F238E27FC236}">
                <a16:creationId xmlns:a16="http://schemas.microsoft.com/office/drawing/2014/main" id="{2CE400B7-917F-44D2-9E76-FC955F35C167}"/>
              </a:ext>
            </a:extLst>
          </p:cNvPr>
          <p:cNvPicPr>
            <a:picLocks noChangeAspect="1"/>
          </p:cNvPicPr>
          <p:nvPr/>
        </p:nvPicPr>
        <p:blipFill>
          <a:blip r:embed="rId3"/>
          <a:stretch>
            <a:fillRect/>
          </a:stretch>
        </p:blipFill>
        <p:spPr>
          <a:xfrm>
            <a:off x="345371" y="4033412"/>
            <a:ext cx="8436702" cy="2081641"/>
          </a:xfrm>
          <a:prstGeom prst="rect">
            <a:avLst/>
          </a:prstGeom>
        </p:spPr>
      </p:pic>
      <p:sp>
        <p:nvSpPr>
          <p:cNvPr id="7" name="Footer Placeholder 2">
            <a:extLst>
              <a:ext uri="{FF2B5EF4-FFF2-40B4-BE49-F238E27FC236}">
                <a16:creationId xmlns:a16="http://schemas.microsoft.com/office/drawing/2014/main" id="{992143D2-1306-4810-BD57-C41A1F8531F8}"/>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484546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065585E-1B0D-4DB4-9F0B-C13E4301FE84}"/>
              </a:ext>
            </a:extLst>
          </p:cNvPr>
          <p:cNvSpPr txBox="1"/>
          <p:nvPr/>
        </p:nvSpPr>
        <p:spPr>
          <a:xfrm>
            <a:off x="9072562" y="956833"/>
            <a:ext cx="2871788" cy="5262979"/>
          </a:xfrm>
          <a:prstGeom prst="rect">
            <a:avLst/>
          </a:prstGeom>
          <a:noFill/>
        </p:spPr>
        <p:txBody>
          <a:bodyPr wrap="square" rtlCol="0">
            <a:spAutoFit/>
          </a:bodyPr>
          <a:lstStyle/>
          <a:p>
            <a:r>
              <a:rPr lang="en-US" sz="1600" dirty="0"/>
              <a:t>Here is a very simple example showing a variety of Program codes, alongside the related division and degrees.</a:t>
            </a:r>
          </a:p>
          <a:p>
            <a:endParaRPr lang="en-US" sz="1600" dirty="0"/>
          </a:p>
          <a:p>
            <a:r>
              <a:rPr lang="en-US" sz="1600" dirty="0"/>
              <a:t>When there is something in the Program code beyond the division and degree, that provides information that distinguishes people in those programs from the “traditional” programs identified by just division and degree.</a:t>
            </a:r>
          </a:p>
          <a:p>
            <a:endParaRPr lang="en-US" sz="1600" dirty="0"/>
          </a:p>
          <a:p>
            <a:r>
              <a:rPr lang="en-US" sz="1600" dirty="0"/>
              <a:t>Some of the old SRS Special Programs code are reflected in the Pennant  Program Codes, for example the Penn Alumni Program in LPS, and Senior Associates.</a:t>
            </a:r>
          </a:p>
          <a:p>
            <a:endParaRPr lang="en-US" sz="1600" dirty="0"/>
          </a:p>
        </p:txBody>
      </p:sp>
      <p:pic>
        <p:nvPicPr>
          <p:cNvPr id="5" name="Picture 4">
            <a:extLst>
              <a:ext uri="{FF2B5EF4-FFF2-40B4-BE49-F238E27FC236}">
                <a16:creationId xmlns:a16="http://schemas.microsoft.com/office/drawing/2014/main" id="{2F48DCE3-288F-4836-B264-0658F762A166}"/>
              </a:ext>
            </a:extLst>
          </p:cNvPr>
          <p:cNvPicPr>
            <a:picLocks noChangeAspect="1"/>
          </p:cNvPicPr>
          <p:nvPr/>
        </p:nvPicPr>
        <p:blipFill>
          <a:blip r:embed="rId2"/>
          <a:stretch>
            <a:fillRect/>
          </a:stretch>
        </p:blipFill>
        <p:spPr>
          <a:xfrm>
            <a:off x="429292" y="568904"/>
            <a:ext cx="8377238" cy="5720192"/>
          </a:xfrm>
          <a:prstGeom prst="rect">
            <a:avLst/>
          </a:prstGeom>
        </p:spPr>
      </p:pic>
      <p:sp>
        <p:nvSpPr>
          <p:cNvPr id="4" name="TextBox 3">
            <a:extLst>
              <a:ext uri="{FF2B5EF4-FFF2-40B4-BE49-F238E27FC236}">
                <a16:creationId xmlns:a16="http://schemas.microsoft.com/office/drawing/2014/main" id="{4C19E813-2A64-45F8-9BE0-5B91F87B8E89}"/>
              </a:ext>
            </a:extLst>
          </p:cNvPr>
          <p:cNvSpPr txBox="1"/>
          <p:nvPr/>
        </p:nvSpPr>
        <p:spPr>
          <a:xfrm>
            <a:off x="3936457" y="45684"/>
            <a:ext cx="4319086" cy="461665"/>
          </a:xfrm>
          <a:prstGeom prst="rect">
            <a:avLst/>
          </a:prstGeom>
          <a:noFill/>
        </p:spPr>
        <p:txBody>
          <a:bodyPr wrap="square" rtlCol="0">
            <a:spAutoFit/>
          </a:bodyPr>
          <a:lstStyle/>
          <a:p>
            <a:r>
              <a:rPr lang="en-US" sz="2400" dirty="0"/>
              <a:t>PROGRAM codes, continued</a:t>
            </a:r>
          </a:p>
        </p:txBody>
      </p:sp>
      <p:sp>
        <p:nvSpPr>
          <p:cNvPr id="7" name="Footer Placeholder 2">
            <a:extLst>
              <a:ext uri="{FF2B5EF4-FFF2-40B4-BE49-F238E27FC236}">
                <a16:creationId xmlns:a16="http://schemas.microsoft.com/office/drawing/2014/main" id="{499B245A-12E2-4B43-9B2E-62A437CD0BFA}"/>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30991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168156" cy="4739759"/>
          </a:xfrm>
          <a:prstGeom prst="rect">
            <a:avLst/>
          </a:prstGeom>
        </p:spPr>
        <p:txBody>
          <a:bodyPr wrap="square">
            <a:spAutoFit/>
          </a:bodyPr>
          <a:lstStyle/>
          <a:p>
            <a:pPr marL="457200" marR="0" lvl="0" indent="-45720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ea typeface="+mn-ea"/>
                <a:cs typeface="+mn-cs"/>
              </a:rPr>
              <a:t>NGSS Project</a:t>
            </a:r>
            <a:r>
              <a:rPr kumimoji="0" lang="en-US" sz="2800" b="0" i="0" u="none" strike="noStrike" kern="1200" cap="none" spc="0" normalizeH="0" noProof="0" dirty="0">
                <a:ln>
                  <a:noFill/>
                </a:ln>
                <a:solidFill>
                  <a:srgbClr val="000000"/>
                </a:solidFill>
                <a:effectLst/>
                <a:uLnTx/>
                <a:uFillTx/>
                <a:ea typeface="+mn-ea"/>
                <a:cs typeface="+mn-cs"/>
              </a:rPr>
              <a:t> </a:t>
            </a:r>
            <a:r>
              <a:rPr lang="en-US" sz="2800" dirty="0">
                <a:solidFill>
                  <a:srgbClr val="000000"/>
                </a:solidFill>
              </a:rPr>
              <a:t>Updates</a:t>
            </a:r>
          </a:p>
          <a:p>
            <a:pPr marL="914400" lvl="1" indent="-457200" defTabSz="457200" fontAlgn="base">
              <a:buFont typeface="Arial" panose="020B0604020202020204" pitchFamily="34" charset="0"/>
              <a:buChar char="•"/>
              <a:defRPr/>
            </a:pPr>
            <a:r>
              <a:rPr lang="en-US" sz="2400" dirty="0">
                <a:solidFill>
                  <a:srgbClr val="000000"/>
                </a:solidFill>
              </a:rPr>
              <a:t>Production go-live dates</a:t>
            </a:r>
          </a:p>
          <a:p>
            <a:pPr marL="914400" lvl="1" indent="-457200" defTabSz="457200" fontAlgn="base">
              <a:buFont typeface="Arial" panose="020B0604020202020204" pitchFamily="34" charset="0"/>
              <a:buChar char="•"/>
              <a:defRPr/>
            </a:pPr>
            <a:r>
              <a:rPr lang="en-US" sz="2400" dirty="0">
                <a:solidFill>
                  <a:srgbClr val="000000"/>
                </a:solidFill>
              </a:rPr>
              <a:t>Release 1 &amp; Release 2 Activities</a:t>
            </a:r>
          </a:p>
          <a:p>
            <a:pPr marL="914400" lvl="1" indent="-457200" defTabSz="457200" fontAlgn="base">
              <a:buFont typeface="Arial" panose="020B0604020202020204" pitchFamily="34" charset="0"/>
              <a:buChar char="•"/>
              <a:defRPr/>
            </a:pPr>
            <a:r>
              <a:rPr lang="en-US" sz="2400" dirty="0">
                <a:solidFill>
                  <a:srgbClr val="000000"/>
                </a:solidFill>
              </a:rPr>
              <a:t>Downstream Data Consumers</a:t>
            </a:r>
          </a:p>
          <a:p>
            <a:pPr marL="914400" lvl="1" indent="-457200" defTabSz="457200" fontAlgn="base">
              <a:buFont typeface="Arial" panose="020B0604020202020204" pitchFamily="34" charset="0"/>
              <a:buChar char="•"/>
              <a:defRPr/>
            </a:pPr>
            <a:r>
              <a:rPr lang="en-US" sz="2400" dirty="0">
                <a:solidFill>
                  <a:srgbClr val="000000"/>
                </a:solidFill>
              </a:rPr>
              <a:t>Financial Aid data in the warehouse </a:t>
            </a:r>
          </a:p>
          <a:p>
            <a:pPr marL="342900" marR="0" lvl="0" indent="-342900" algn="l" defTabSz="4572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en-US" sz="2400" dirty="0">
              <a:solidFill>
                <a:srgbClr val="000000"/>
              </a:solidFill>
            </a:endParaRPr>
          </a:p>
          <a:p>
            <a:pPr marL="457200" lvl="0" indent="-457200" defTabSz="457200" fontAlgn="base">
              <a:buFont typeface="Arial" panose="020B0604020202020204" pitchFamily="34" charset="0"/>
              <a:buChar char="•"/>
            </a:pPr>
            <a:r>
              <a:rPr kumimoji="0" lang="en-US" sz="2800" b="0" i="0" u="none" strike="noStrike" kern="1200" cap="none" spc="0" normalizeH="0" baseline="0" noProof="0" dirty="0">
                <a:ln>
                  <a:noFill/>
                </a:ln>
                <a:solidFill>
                  <a:srgbClr val="000000"/>
                </a:solidFill>
                <a:effectLst/>
                <a:uLnTx/>
                <a:uFillTx/>
                <a:ea typeface="+mn-ea"/>
                <a:cs typeface="+mn-cs"/>
              </a:rPr>
              <a:t>​</a:t>
            </a:r>
            <a:r>
              <a:rPr lang="en-US" sz="2800" dirty="0">
                <a:solidFill>
                  <a:srgbClr val="000000"/>
                </a:solidFill>
              </a:rPr>
              <a:t>Existing (STDTCANQ) to New Universe comparisons</a:t>
            </a:r>
          </a:p>
          <a:p>
            <a:pPr marL="457200" lvl="0" indent="-457200" defTabSz="457200" fontAlgn="base">
              <a:buFont typeface="Arial" panose="020B0604020202020204" pitchFamily="34" charset="0"/>
              <a:buChar char="•"/>
            </a:pPr>
            <a:endParaRPr lang="en-US" sz="2800" dirty="0">
              <a:solidFill>
                <a:srgbClr val="000000"/>
              </a:solidFill>
            </a:endParaRPr>
          </a:p>
          <a:p>
            <a:pPr marL="457200" lvl="0" indent="-457200" defTabSz="457200" fontAlgn="base">
              <a:buFont typeface="Arial" panose="020B0604020202020204" pitchFamily="34" charset="0"/>
              <a:buChar char="•"/>
            </a:pPr>
            <a:r>
              <a:rPr lang="en-US" sz="2800" dirty="0">
                <a:solidFill>
                  <a:srgbClr val="000000"/>
                </a:solidFill>
              </a:rPr>
              <a:t>General Announcements</a:t>
            </a:r>
          </a:p>
          <a:p>
            <a:pPr marL="914400" lvl="1" indent="-457200" defTabSz="457200" fontAlgn="base">
              <a:buFont typeface="Arial" panose="020B0604020202020204" pitchFamily="34" charset="0"/>
              <a:buChar char="•"/>
            </a:pPr>
            <a:endParaRPr lang="en-US" sz="2400" i="1" dirty="0">
              <a:solidFill>
                <a:srgbClr val="000000"/>
              </a:solidFill>
            </a:endParaRPr>
          </a:p>
          <a:p>
            <a:pPr lvl="0" defTabSz="457200" fontAlgn="base">
              <a:defRPr/>
            </a:pPr>
            <a:r>
              <a:rPr lang="en-US" sz="2800" dirty="0">
                <a:solidFill>
                  <a:srgbClr val="000000"/>
                </a:solidFill>
              </a:rPr>
              <a:t> </a:t>
            </a: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iterate type="lt">
                                    <p:tmAbs val="0"/>
                                  </p:iterate>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iterate type="lt">
                                    <p:tmAbs val="0"/>
                                  </p:iterate>
                                  <p:childTnLst>
                                    <p:set>
                                      <p:cBhvr>
                                        <p:cTn id="9" dur="1" fill="hold">
                                          <p:stCondLst>
                                            <p:cond delay="0"/>
                                          </p:stCondLst>
                                        </p:cTn>
                                        <p:tgtEl>
                                          <p:spTgt spid="3">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500"/>
                                  </p:stCondLst>
                                  <p:iterate type="lt">
                                    <p:tmAbs val="0"/>
                                  </p:iterate>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iterate type="lt">
                                    <p:tmAbs val="0"/>
                                  </p:iterate>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iterate type="lt">
                                    <p:tmAbs val="0"/>
                                  </p:iterate>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iterate type="lt">
                                    <p:tmAbs val="0"/>
                                  </p:iterate>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FEFDD-31B6-4063-9B7F-2F254573101E}"/>
              </a:ext>
            </a:extLst>
          </p:cNvPr>
          <p:cNvSpPr>
            <a:spLocks noGrp="1"/>
          </p:cNvSpPr>
          <p:nvPr>
            <p:ph type="title" idx="4294967295"/>
          </p:nvPr>
        </p:nvSpPr>
        <p:spPr>
          <a:xfrm>
            <a:off x="838200" y="207033"/>
            <a:ext cx="10515600" cy="710182"/>
          </a:xfrm>
        </p:spPr>
        <p:txBody>
          <a:bodyPr>
            <a:normAutofit/>
          </a:bodyPr>
          <a:lstStyle/>
          <a:p>
            <a:r>
              <a:rPr lang="en-US" sz="3200" dirty="0">
                <a:latin typeface="+mn-lt"/>
              </a:rPr>
              <a:t>Lookup, or LOV (List of Values) tables in the warehouse</a:t>
            </a:r>
          </a:p>
        </p:txBody>
      </p:sp>
      <p:sp>
        <p:nvSpPr>
          <p:cNvPr id="3" name="Content Placeholder 2">
            <a:extLst>
              <a:ext uri="{FF2B5EF4-FFF2-40B4-BE49-F238E27FC236}">
                <a16:creationId xmlns:a16="http://schemas.microsoft.com/office/drawing/2014/main" id="{3D053F3B-FDB0-48FB-AE5A-6A94619BEA65}"/>
              </a:ext>
            </a:extLst>
          </p:cNvPr>
          <p:cNvSpPr>
            <a:spLocks noGrp="1"/>
          </p:cNvSpPr>
          <p:nvPr>
            <p:ph idx="4294967295"/>
          </p:nvPr>
        </p:nvSpPr>
        <p:spPr>
          <a:xfrm>
            <a:off x="388188" y="1264848"/>
            <a:ext cx="10299939" cy="2504895"/>
          </a:xfrm>
        </p:spPr>
        <p:txBody>
          <a:bodyPr>
            <a:normAutofit/>
          </a:bodyPr>
          <a:lstStyle/>
          <a:p>
            <a:r>
              <a:rPr lang="en-US" sz="2000" dirty="0"/>
              <a:t>In many cases, the table containing the student data will also provide a decoded value for you.   For example, ST_DEGREE_TERM has the division code and the division description. But even if the decoded value you need is not automatically  provided, you can always do the lookup yourself to the relevant LOV tables, by joining on the code to get the description.</a:t>
            </a:r>
          </a:p>
          <a:p>
            <a:r>
              <a:rPr lang="en-US" sz="2000" dirty="0"/>
              <a:t>All of the LOV tables will be in the DWNGSS schema. They all start with ‘V_’</a:t>
            </a:r>
          </a:p>
          <a:p>
            <a:r>
              <a:rPr lang="en-US" sz="2000" dirty="0"/>
              <a:t>In the Pennant Student Records universe, they are grouped together at the end of the folders list in a folder called “Validation tables”:</a:t>
            </a:r>
          </a:p>
        </p:txBody>
      </p:sp>
      <p:pic>
        <p:nvPicPr>
          <p:cNvPr id="5" name="Picture 4">
            <a:extLst>
              <a:ext uri="{FF2B5EF4-FFF2-40B4-BE49-F238E27FC236}">
                <a16:creationId xmlns:a16="http://schemas.microsoft.com/office/drawing/2014/main" id="{F9D732B5-72F2-42E2-8E13-5D69E1EB4E25}"/>
              </a:ext>
            </a:extLst>
          </p:cNvPr>
          <p:cNvPicPr>
            <a:picLocks noChangeAspect="1"/>
          </p:cNvPicPr>
          <p:nvPr/>
        </p:nvPicPr>
        <p:blipFill>
          <a:blip r:embed="rId2"/>
          <a:stretch>
            <a:fillRect/>
          </a:stretch>
        </p:blipFill>
        <p:spPr>
          <a:xfrm>
            <a:off x="4299824" y="3461050"/>
            <a:ext cx="2219325" cy="2190750"/>
          </a:xfrm>
          <a:prstGeom prst="rect">
            <a:avLst/>
          </a:prstGeom>
        </p:spPr>
      </p:pic>
      <p:sp>
        <p:nvSpPr>
          <p:cNvPr id="6" name="TextBox 5">
            <a:extLst>
              <a:ext uri="{FF2B5EF4-FFF2-40B4-BE49-F238E27FC236}">
                <a16:creationId xmlns:a16="http://schemas.microsoft.com/office/drawing/2014/main" id="{922FFAE2-3B4E-4723-B8F8-D8EFAF245F3C}"/>
              </a:ext>
            </a:extLst>
          </p:cNvPr>
          <p:cNvSpPr txBox="1"/>
          <p:nvPr/>
        </p:nvSpPr>
        <p:spPr>
          <a:xfrm>
            <a:off x="3047281" y="3244334"/>
            <a:ext cx="6094562" cy="369332"/>
          </a:xfrm>
          <a:prstGeom prst="rect">
            <a:avLst/>
          </a:prstGeom>
          <a:noFill/>
        </p:spPr>
        <p:txBody>
          <a:bodyPr wrap="square">
            <a:spAutoFit/>
          </a:bodyPr>
          <a:lstStyle/>
          <a:p>
            <a:pPr marL="457200" lvl="0" indent="-457200" defTabSz="457200" fontAlgn="base">
              <a:buFont typeface="Arial" panose="020B0604020202020204" pitchFamily="34" charset="0"/>
              <a:buChar char="•"/>
            </a:pPr>
            <a:r>
              <a:rPr lang="en-US" sz="1800" dirty="0">
                <a:solidFill>
                  <a:srgbClr val="000000"/>
                </a:solidFill>
              </a:rPr>
              <a:t>General Announcements</a:t>
            </a:r>
          </a:p>
        </p:txBody>
      </p:sp>
      <p:sp>
        <p:nvSpPr>
          <p:cNvPr id="7" name="Footer Placeholder 2">
            <a:extLst>
              <a:ext uri="{FF2B5EF4-FFF2-40B4-BE49-F238E27FC236}">
                <a16:creationId xmlns:a16="http://schemas.microsoft.com/office/drawing/2014/main" id="{F08D85C5-84C6-4F27-955D-BC18D5098651}"/>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802206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747375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normAutofit/>
          </a:bodyPr>
          <a:lstStyle/>
          <a:p>
            <a:r>
              <a:rPr lang="en-US" sz="4800" dirty="0">
                <a:solidFill>
                  <a:srgbClr val="000000"/>
                </a:solidFill>
              </a:rPr>
              <a:t>General Announcements</a:t>
            </a:r>
            <a:endParaRPr lang="en-US" dirty="0"/>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459424"/>
            <a:ext cx="10515600" cy="4561814"/>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endParaRPr lang="en-US" dirty="0"/>
          </a:p>
          <a:p>
            <a:pPr lvl="1"/>
            <a:r>
              <a:rPr lang="en-US" sz="2800" dirty="0"/>
              <a:t> RX entry action </a:t>
            </a:r>
            <a:r>
              <a:rPr lang="en-US" sz="1800" dirty="0">
                <a:effectLst/>
                <a:latin typeface="Calibri" panose="020F0502020204030204" pitchFamily="34" charset="0"/>
                <a:ea typeface="Calibri" panose="020F0502020204030204" pitchFamily="34" charset="0"/>
              </a:rPr>
              <a:t>The OUR recently deployed a new Entry Action code in SRS = ‘RX’ </a:t>
            </a:r>
            <a:r>
              <a:rPr lang="en-US"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Return to Study.  The new code will function in very much the same way as ‘RL’ – Return fro</a:t>
            </a:r>
            <a:r>
              <a:rPr lang="en-US" dirty="0">
                <a:latin typeface="Calibri" panose="020F0502020204030204" pitchFamily="34" charset="0"/>
                <a:ea typeface="Calibri" panose="020F0502020204030204" pitchFamily="34" charset="0"/>
              </a:rPr>
              <a:t>m Leave.  T</a:t>
            </a:r>
            <a:r>
              <a:rPr lang="en-US" sz="1800" dirty="0">
                <a:effectLst/>
                <a:latin typeface="Calibri" panose="020F0502020204030204" pitchFamily="34" charset="0"/>
                <a:ea typeface="Calibri" panose="020F0502020204030204" pitchFamily="34" charset="0"/>
              </a:rPr>
              <a:t>he only difference is in the way SRS will handle what prints on the transcript.  Entry actions that relate to Returns from Leave are found in the </a:t>
            </a:r>
            <a:r>
              <a:rPr lang="en-US" sz="1800" dirty="0" err="1">
                <a:effectLst/>
                <a:latin typeface="Calibri" panose="020F0502020204030204" pitchFamily="34" charset="0"/>
                <a:ea typeface="Calibri" panose="020F0502020204030204" pitchFamily="34" charset="0"/>
              </a:rPr>
              <a:t>Student_APS</a:t>
            </a:r>
            <a:r>
              <a:rPr lang="en-US" sz="1800" dirty="0">
                <a:effectLst/>
                <a:latin typeface="Calibri" panose="020F0502020204030204" pitchFamily="34" charset="0"/>
                <a:ea typeface="Calibri" panose="020F0502020204030204" pitchFamily="34" charset="0"/>
              </a:rPr>
              <a:t> and Leave tables.</a:t>
            </a:r>
            <a:endParaRPr lang="en-US" sz="2800" dirty="0"/>
          </a:p>
          <a:p>
            <a:pPr lvl="1"/>
            <a:endParaRPr lang="en-US" sz="2800" dirty="0"/>
          </a:p>
          <a:p>
            <a:pPr lvl="1"/>
            <a:r>
              <a:rPr lang="en-US" sz="2800" dirty="0" err="1"/>
              <a:t>KnowledgeLink</a:t>
            </a:r>
            <a:r>
              <a:rPr lang="en-US" sz="2800" dirty="0"/>
              <a:t> Tutorial Temporarily Unavailable</a:t>
            </a:r>
          </a:p>
          <a:p>
            <a:pPr lvl="2"/>
            <a:r>
              <a:rPr lang="en-US" sz="1800" dirty="0">
                <a:effectLst/>
                <a:latin typeface="Calibri" panose="020F0502020204030204" pitchFamily="34" charset="0"/>
                <a:ea typeface="Calibri" panose="020F0502020204030204" pitchFamily="34" charset="0"/>
              </a:rPr>
              <a:t>Using the Student Data Collection in the Data Warehouse</a:t>
            </a:r>
          </a:p>
          <a:p>
            <a:pPr lvl="2"/>
            <a:r>
              <a:rPr lang="en-US" sz="1800" dirty="0">
                <a:latin typeface="Calibri" panose="020F0502020204030204" pitchFamily="34" charset="0"/>
              </a:rPr>
              <a:t>Training for the </a:t>
            </a:r>
            <a:r>
              <a:rPr lang="en-US" sz="1800" i="1" dirty="0">
                <a:latin typeface="Calibri" panose="020F0502020204030204" pitchFamily="34" charset="0"/>
              </a:rPr>
              <a:t>current</a:t>
            </a:r>
            <a:r>
              <a:rPr lang="en-US" sz="1800" dirty="0">
                <a:latin typeface="Calibri" panose="020F0502020204030204" pitchFamily="34" charset="0"/>
              </a:rPr>
              <a:t> data collection</a:t>
            </a:r>
          </a:p>
          <a:p>
            <a:pPr lvl="2"/>
            <a:endParaRPr lang="en-US" sz="2400" dirty="0"/>
          </a:p>
          <a:p>
            <a:pPr lvl="1"/>
            <a:r>
              <a:rPr lang="en-US" sz="2800" dirty="0"/>
              <a:t>Business Objects Upgrade in late-Spring</a:t>
            </a:r>
          </a:p>
          <a:p>
            <a:pPr lvl="2"/>
            <a:r>
              <a:rPr lang="en-US" sz="1800" dirty="0"/>
              <a:t>Support patch – no visible differences, backend Oracle DB upgrades to 19C</a:t>
            </a:r>
          </a:p>
          <a:p>
            <a:pPr marL="201168" lvl="1" indent="0">
              <a:buNone/>
            </a:pPr>
            <a:endParaRPr lang="en-US" sz="2800" dirty="0"/>
          </a:p>
          <a:p>
            <a:pPr lvl="1"/>
            <a:endParaRPr lang="en-US" sz="2800" dirty="0"/>
          </a:p>
          <a:p>
            <a:pPr lvl="1"/>
            <a:endParaRPr lang="en-US" sz="2800" dirty="0"/>
          </a:p>
          <a:p>
            <a:pPr lvl="1"/>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950068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prstClr val="black">
                    <a:lumMod val="75000"/>
                    <a:lumOff val="25000"/>
                  </a:prstClr>
                </a:solidFill>
                <a:latin typeface="Calibri" panose="020F0502020204030204"/>
              </a:rPr>
              <a:t>Questions/comments</a:t>
            </a: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prstClr val="black">
                    <a:lumMod val="75000"/>
                    <a:lumOff val="25000"/>
                  </a:prstClr>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t>
            </a:r>
            <a:r>
              <a:rPr lang="en-US" dirty="0" err="1">
                <a:latin typeface="Calibri" panose="020F0502020204030204"/>
              </a:rPr>
              <a:t>FEBRUARy</a:t>
            </a:r>
            <a:r>
              <a:rPr lang="en-US" dirty="0">
                <a:latin typeface="Calibri" panose="020F0502020204030204"/>
              </a:rPr>
              <a:t>  3, 2021</a:t>
            </a:r>
          </a:p>
        </p:txBody>
      </p:sp>
    </p:spTree>
    <p:extLst>
      <p:ext uri="{BB962C8B-B14F-4D97-AF65-F5344CB8AC3E}">
        <p14:creationId xmlns:p14="http://schemas.microsoft.com/office/powerpoint/2010/main" val="339026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NGSS Project updates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endParaRPr lang="en-US" dirty="0"/>
          </a:p>
          <a:p>
            <a:pPr lvl="1"/>
            <a:r>
              <a:rPr lang="en-US" sz="2800" dirty="0"/>
              <a:t>Financial Aid and Pennant Records (Courses, instructors) Release 1 scheduled for August 2021</a:t>
            </a:r>
          </a:p>
          <a:p>
            <a:pPr lvl="1"/>
            <a:endParaRPr lang="en-US" sz="2800" dirty="0"/>
          </a:p>
          <a:p>
            <a:pPr lvl="1"/>
            <a:r>
              <a:rPr lang="en-US" sz="2800" dirty="0"/>
              <a:t>Financial Aid and Pennant Records Release 2 (Students, Academic History, Enrollments) scheduled for March 2022 to support Advanced Registration for Summer and Fall 2022</a:t>
            </a:r>
          </a:p>
          <a:p>
            <a:pPr lvl="1"/>
            <a:endParaRPr lang="en-US" sz="2800" dirty="0"/>
          </a:p>
          <a:p>
            <a:pPr lvl="1"/>
            <a:r>
              <a:rPr lang="en-US" sz="2800" dirty="0"/>
              <a:t>Go-Live with all Banner modules is Summer 2022</a:t>
            </a:r>
          </a:p>
          <a:p>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176097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pu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pu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iterate type="wd">
                                    <p:tmPct val="10000"/>
                                  </p:iterate>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Release 1 activities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endParaRPr lang="en-US" dirty="0"/>
          </a:p>
          <a:p>
            <a:pPr lvl="1"/>
            <a:r>
              <a:rPr lang="en-US" sz="2800" dirty="0"/>
              <a:t>Nearing the end of Systems Integration Testing</a:t>
            </a:r>
          </a:p>
          <a:p>
            <a:pPr lvl="1"/>
            <a:endParaRPr lang="en-US" sz="2800" dirty="0"/>
          </a:p>
          <a:p>
            <a:pPr lvl="1"/>
            <a:r>
              <a:rPr lang="en-US" sz="2800" dirty="0"/>
              <a:t>Preparing for Regression testing with the currently installed Accounts Receivable application base</a:t>
            </a:r>
          </a:p>
          <a:p>
            <a:pPr lvl="1"/>
            <a:endParaRPr lang="en-US" sz="2800" dirty="0"/>
          </a:p>
          <a:p>
            <a:pPr lvl="1"/>
            <a:r>
              <a:rPr lang="en-US" sz="2800" dirty="0"/>
              <a:t>Subsequently, the team will initiate Performance and User Acceptance Testing</a:t>
            </a:r>
          </a:p>
          <a:p>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75455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Release 2 activities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endParaRPr lang="en-US" dirty="0"/>
          </a:p>
          <a:p>
            <a:pPr lvl="1"/>
            <a:r>
              <a:rPr lang="en-US" sz="2800" dirty="0"/>
              <a:t>Functional and Technical specifications currently being developed</a:t>
            </a:r>
          </a:p>
          <a:p>
            <a:pPr lvl="1"/>
            <a:endParaRPr lang="en-US" sz="2800" dirty="0"/>
          </a:p>
          <a:p>
            <a:pPr lvl="1"/>
            <a:r>
              <a:rPr lang="en-US" sz="2800" dirty="0"/>
              <a:t>Technical development currently underway</a:t>
            </a:r>
          </a:p>
          <a:p>
            <a:pPr lvl="1"/>
            <a:endParaRPr lang="en-US" sz="2800" dirty="0"/>
          </a:p>
          <a:p>
            <a:pPr lvl="1"/>
            <a:r>
              <a:rPr lang="en-US" sz="2800" dirty="0"/>
              <a:t>Planning for Systems &amp; Integration, Regression, Performance, and User Acceptance testing has started – schedule TBD</a:t>
            </a:r>
          </a:p>
          <a:p>
            <a:endParaRPr lang="en-US" dirty="0"/>
          </a:p>
        </p:txBody>
      </p:sp>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37251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Downstream Data Consumers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r>
              <a:rPr lang="en-US" sz="2800" dirty="0"/>
              <a:t>Many downstream systems use the current Student Data Warehouse as a source of data</a:t>
            </a:r>
          </a:p>
          <a:p>
            <a:pPr lvl="1"/>
            <a:endParaRPr lang="en-US" sz="2800" dirty="0"/>
          </a:p>
          <a:p>
            <a:pPr lvl="1"/>
            <a:r>
              <a:rPr lang="en-US" sz="2800" dirty="0"/>
              <a:t>The project team has begun outreach to key downstream integration partners with the following goals:</a:t>
            </a:r>
          </a:p>
          <a:p>
            <a:pPr lvl="3"/>
            <a:r>
              <a:rPr lang="en-US" sz="2400" dirty="0"/>
              <a:t>Determine the systems’ data needs</a:t>
            </a:r>
          </a:p>
          <a:p>
            <a:pPr lvl="3"/>
            <a:r>
              <a:rPr lang="en-US" sz="2400" dirty="0"/>
              <a:t>Map the current data usage to new data models</a:t>
            </a:r>
          </a:p>
          <a:p>
            <a:pPr lvl="3"/>
            <a:r>
              <a:rPr lang="en-US" sz="2400" dirty="0"/>
              <a:t>Provide specifications and documentation to partners</a:t>
            </a:r>
          </a:p>
          <a:p>
            <a:pPr lvl="1"/>
            <a:endParaRPr lang="en-US" sz="2800" dirty="0"/>
          </a:p>
          <a:p>
            <a:pPr lvl="1"/>
            <a:endParaRPr lang="en-US" sz="2800" dirty="0"/>
          </a:p>
          <a:p>
            <a:pPr lvl="1"/>
            <a:endParaRPr lang="en-US" sz="2800" dirty="0"/>
          </a:p>
          <a:p>
            <a:endParaRPr lang="en-US" dirty="0"/>
          </a:p>
        </p:txBody>
      </p:sp>
      <p:sp>
        <p:nvSpPr>
          <p:cNvPr id="7" name="Footer Placeholder 2">
            <a:extLst>
              <a:ext uri="{FF2B5EF4-FFF2-40B4-BE49-F238E27FC236}">
                <a16:creationId xmlns:a16="http://schemas.microsoft.com/office/drawing/2014/main" id="{093EB571-0A1C-4C52-815D-B5A2126E37F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353851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subTnLst>
                                    <p:audio>
                                      <p:cMediaNode vol="22000">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subTnLst>
                                    <p:audio>
                                      <p:cMediaNode vol="22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subTnLst>
                                    <p:audio>
                                      <p:cMediaNode vol="22000">
                                        <p:cTn display="0" masterRel="sameClick">
                                          <p:stCondLst>
                                            <p:cond evt="begin" delay="0">
                                              <p:tn val="13"/>
                                            </p:cond>
                                          </p:stCondLst>
                                          <p:endCondLst>
                                            <p:cond evt="onStopAudio" delay="0">
                                              <p:tgtEl>
                                                <p:sldTgt/>
                                              </p:tgtEl>
                                            </p:cond>
                                          </p:endCondLst>
                                        </p:cTn>
                                        <p:tgtEl>
                                          <p:sndTgt r:embed="rId2" name="laser.wav"/>
                                        </p:tgtEl>
                                      </p:cMediaNode>
                                    </p:audio>
                                  </p:sub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subTnLst>
                                    <p:audio>
                                      <p:cMediaNode vol="22000">
                                        <p:cTn display="0" masterRel="sameClick">
                                          <p:stCondLst>
                                            <p:cond evt="begin" delay="0">
                                              <p:tn val="15"/>
                                            </p:cond>
                                          </p:stCondLst>
                                          <p:endCondLst>
                                            <p:cond evt="onStopAudio" delay="0">
                                              <p:tgtEl>
                                                <p:sldTgt/>
                                              </p:tgtEl>
                                            </p:cond>
                                          </p:endCondLst>
                                        </p:cTn>
                                        <p:tgtEl>
                                          <p:sndTgt r:embed="rId2" name="laser.wav"/>
                                        </p:tgtEl>
                                      </p:cMediaNode>
                                    </p:audio>
                                  </p:sub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subTnLst>
                                    <p:audio>
                                      <p:cMediaNode vol="22000">
                                        <p:cTn display="0" masterRel="sameClick">
                                          <p:stCondLst>
                                            <p:cond evt="begin" delay="0">
                                              <p:tn val="17"/>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2">
            <a:extLst>
              <a:ext uri="{FF2B5EF4-FFF2-40B4-BE49-F238E27FC236}">
                <a16:creationId xmlns:a16="http://schemas.microsoft.com/office/drawing/2014/main" id="{5BD0EA39-AA33-4AAB-9384-A4829420AA5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2709573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t>Financial Aid Data Warehouse</a:t>
            </a:r>
          </a:p>
        </p:txBody>
      </p:sp>
      <p:sp>
        <p:nvSpPr>
          <p:cNvPr id="4" name="Content Placeholder 2">
            <a:extLst>
              <a:ext uri="{FF2B5EF4-FFF2-40B4-BE49-F238E27FC236}">
                <a16:creationId xmlns:a16="http://schemas.microsoft.com/office/drawing/2014/main" id="{EAFD1831-D5A2-4C82-AE1A-9439025B3F04}"/>
              </a:ext>
            </a:extLst>
          </p:cNvPr>
          <p:cNvSpPr txBox="1">
            <a:spLocks/>
          </p:cNvSpPr>
          <p:nvPr/>
        </p:nvSpPr>
        <p:spPr>
          <a:xfrm>
            <a:off x="1066800" y="192903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t>Working group includes representation from:</a:t>
            </a:r>
          </a:p>
          <a:p>
            <a:pPr lvl="1"/>
            <a:r>
              <a:rPr lang="en-US" sz="2200" dirty="0"/>
              <a:t>Institutional Research</a:t>
            </a:r>
          </a:p>
          <a:p>
            <a:pPr lvl="1"/>
            <a:r>
              <a:rPr lang="en-US" sz="2200" dirty="0"/>
              <a:t>Financial Aid</a:t>
            </a:r>
          </a:p>
          <a:p>
            <a:pPr lvl="1"/>
            <a:r>
              <a:rPr lang="en-US" sz="2200" dirty="0"/>
              <a:t>Enterprise Information &amp; Analytics</a:t>
            </a:r>
          </a:p>
          <a:p>
            <a:pPr marL="201168" lvl="1" indent="0">
              <a:buNone/>
            </a:pPr>
            <a:endParaRPr lang="en-US" sz="2200" dirty="0"/>
          </a:p>
          <a:p>
            <a:pPr marL="201168" lvl="1" indent="0">
              <a:buNone/>
            </a:pPr>
            <a:r>
              <a:rPr lang="en-US" sz="2200" dirty="0"/>
              <a:t>Started meeting toward the end of July every two weeks with our last meeting on January 25</a:t>
            </a:r>
            <a:r>
              <a:rPr lang="en-US" sz="2200" baseline="30000" dirty="0"/>
              <a:t>th</a:t>
            </a:r>
            <a:r>
              <a:rPr lang="en-US" sz="2200" dirty="0"/>
              <a:t>.</a:t>
            </a:r>
          </a:p>
          <a:p>
            <a:pPr marL="201168" lvl="1" indent="0">
              <a:buNone/>
            </a:pPr>
            <a:endParaRPr lang="en-US" sz="2200" dirty="0"/>
          </a:p>
          <a:p>
            <a:pPr marL="201168" lvl="1" indent="0">
              <a:buNone/>
            </a:pPr>
            <a:endParaRPr lang="en-US" sz="2200" dirty="0"/>
          </a:p>
          <a:p>
            <a:pPr lvl="1"/>
            <a:endParaRPr lang="en-US" sz="2800" dirty="0"/>
          </a:p>
        </p:txBody>
      </p:sp>
      <p:sp>
        <p:nvSpPr>
          <p:cNvPr id="6" name="Footer Placeholder 2">
            <a:extLst>
              <a:ext uri="{FF2B5EF4-FFF2-40B4-BE49-F238E27FC236}">
                <a16:creationId xmlns:a16="http://schemas.microsoft.com/office/drawing/2014/main" id="{38CEAF15-E220-4C21-B8F3-9EE6219D3F59}"/>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FEBRUARY 3, 2021</a:t>
            </a:r>
          </a:p>
        </p:txBody>
      </p:sp>
    </p:spTree>
    <p:extLst>
      <p:ext uri="{BB962C8B-B14F-4D97-AF65-F5344CB8AC3E}">
        <p14:creationId xmlns:p14="http://schemas.microsoft.com/office/powerpoint/2010/main" val="97100982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1103</TotalTime>
  <Words>2138</Words>
  <Application>Microsoft Office PowerPoint</Application>
  <PresentationFormat>Widescreen</PresentationFormat>
  <Paragraphs>293</Paragraphs>
  <Slides>33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Courier New</vt:lpstr>
      <vt:lpstr>Wingdings</vt:lpstr>
      <vt:lpstr>Retrospect</vt:lpstr>
      <vt:lpstr>PowerPoint Presentation</vt:lpstr>
      <vt:lpstr>Remote Meetings Best Practices</vt:lpstr>
      <vt:lpstr>Agenda</vt:lpstr>
      <vt:lpstr>NGSS Project updates</vt:lpstr>
      <vt:lpstr>Release 1 activities</vt:lpstr>
      <vt:lpstr>Release 2 activities</vt:lpstr>
      <vt:lpstr>Downstream Data Consumers</vt:lpstr>
      <vt:lpstr>PowerPoint Presentation</vt:lpstr>
      <vt:lpstr>Financial Aid Data Warehouse</vt:lpstr>
      <vt:lpstr>Financial Aid Data Warehouse continued</vt:lpstr>
      <vt:lpstr>Financial Aid Data Warehouse continued</vt:lpstr>
      <vt:lpstr>PowerPoint Presentation</vt:lpstr>
      <vt:lpstr>From “Old” to “New”</vt:lpstr>
      <vt:lpstr>Some Examples  from SRS            where they are going in the new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Lookup, or LOV (List of Values) tables in the warehouse</vt:lpstr>
      <vt:lpstr>PowerPoint Presentation</vt:lpstr>
      <vt:lpstr>General Announcements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97</cp:revision>
  <dcterms:created xsi:type="dcterms:W3CDTF">2020-03-09T13:56:43Z</dcterms:created>
  <dcterms:modified xsi:type="dcterms:W3CDTF">2021-02-03T15:47:13Z</dcterms:modified>
</cp:coreProperties>
</file>