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70" r:id="rId2"/>
    <p:sldId id="286" r:id="rId3"/>
    <p:sldId id="271" r:id="rId4"/>
    <p:sldId id="291" r:id="rId5"/>
    <p:sldId id="292" r:id="rId6"/>
    <p:sldId id="293" r:id="rId7"/>
    <p:sldId id="295" r:id="rId8"/>
    <p:sldId id="296" r:id="rId9"/>
    <p:sldId id="298" r:id="rId10"/>
    <p:sldId id="297" r:id="rId11"/>
    <p:sldId id="273" r:id="rId12"/>
    <p:sldId id="275" r:id="rId13"/>
    <p:sldId id="294" r:id="rId14"/>
    <p:sldId id="28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6357" autoAdjust="0"/>
  </p:normalViewPr>
  <p:slideViewPr>
    <p:cSldViewPr snapToGrid="0">
      <p:cViewPr varScale="1">
        <p:scale>
          <a:sx n="119" d="100"/>
          <a:sy n="119" d="100"/>
        </p:scale>
        <p:origin x="132" y="12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8/14/2020</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8/14/2020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8/14/2020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8/14/2020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8/14/2020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budischa@upenn.edu" TargetMode="External"/><Relationship Id="rId2" Type="http://schemas.openxmlformats.org/officeDocument/2006/relationships/hyperlink" Target="mailto:squant@upenn.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upenn.box.com/s/wkkgu6lpoa3vbtq9tbn9pvz0ji6oobo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AUGUST 13, 2020</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a:bodyPr>
          <a:lstStyle/>
          <a:p>
            <a:r>
              <a:rPr lang="en-US" sz="4000" dirty="0"/>
              <a:t>Q&amp;A continued</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a:xfrm>
            <a:off x="1097279" y="1845733"/>
            <a:ext cx="10475128" cy="4255263"/>
          </a:xfrm>
        </p:spPr>
        <p:txBody>
          <a:bodyPr>
            <a:normAutofit/>
          </a:bodyPr>
          <a:lstStyle/>
          <a:p>
            <a:r>
              <a:rPr lang="en-US" sz="1500" i="1" dirty="0"/>
              <a:t>We received lots of questions about the validation tables. Remember: those are still being worked on by the functional team. We may not have answers about specific codes, but we can help with the overall structure of the validation tables, for example:</a:t>
            </a:r>
          </a:p>
          <a:p>
            <a:r>
              <a:rPr lang="en-US" dirty="0">
                <a:solidFill>
                  <a:schemeClr val="tx1"/>
                </a:solidFill>
              </a:rPr>
              <a:t>Q: </a:t>
            </a:r>
            <a:r>
              <a:rPr lang="en-US" sz="1800" b="1" dirty="0">
                <a:solidFill>
                  <a:schemeClr val="tx1"/>
                </a:solidFill>
                <a:effectLst/>
                <a:latin typeface="Calibri" panose="020F0502020204030204" pitchFamily="34" charset="0"/>
                <a:ea typeface="Calibri" panose="020F0502020204030204" pitchFamily="34" charset="0"/>
              </a:rPr>
              <a:t>V_ACTIVITY, V_ACTIVITY_CAT, and V_ACTIVITY_TYPE. </a:t>
            </a:r>
            <a:r>
              <a:rPr lang="en-US" sz="1800" dirty="0">
                <a:solidFill>
                  <a:schemeClr val="tx1"/>
                </a:solidFill>
                <a:effectLst/>
                <a:latin typeface="Calibri" panose="020F0502020204030204" pitchFamily="34" charset="0"/>
                <a:ea typeface="Calibri" panose="020F0502020204030204" pitchFamily="34" charset="0"/>
              </a:rPr>
              <a:t>Activity</a:t>
            </a:r>
            <a:r>
              <a:rPr lang="en-US" sz="1800" b="1" dirty="0">
                <a:solidFill>
                  <a:schemeClr val="tx1"/>
                </a:solidFill>
                <a:effectLst/>
                <a:latin typeface="Calibri" panose="020F0502020204030204" pitchFamily="34" charset="0"/>
                <a:ea typeface="Calibri" panose="020F0502020204030204" pitchFamily="34" charset="0"/>
              </a:rPr>
              <a:t> </a:t>
            </a:r>
            <a:r>
              <a:rPr lang="en-US" sz="1800" dirty="0">
                <a:solidFill>
                  <a:schemeClr val="tx1"/>
                </a:solidFill>
                <a:effectLst/>
                <a:latin typeface="Calibri" panose="020F0502020204030204" pitchFamily="34" charset="0"/>
                <a:ea typeface="Times New Roman" panose="02020603050405020304" pitchFamily="18" charset="0"/>
              </a:rPr>
              <a:t>table seems to only include sports? Why is that? Will more types of activity categories be added? Activity type seems to be broader, not just sports.</a:t>
            </a:r>
          </a:p>
          <a:p>
            <a:r>
              <a:rPr lang="en-US" sz="1800" i="1" dirty="0">
                <a:solidFill>
                  <a:schemeClr val="tx1"/>
                </a:solidFill>
                <a:latin typeface="Calibri" panose="020F0502020204030204" pitchFamily="34" charset="0"/>
                <a:ea typeface="Calibri" panose="020F0502020204030204" pitchFamily="34" charset="0"/>
              </a:rPr>
              <a:t>A: The data in the dev environment is limited at this time.  When we go live, activities will include much more than just sports.  </a:t>
            </a:r>
          </a:p>
          <a:p>
            <a:r>
              <a:rPr lang="en-US" sz="1800" i="1" dirty="0">
                <a:solidFill>
                  <a:schemeClr val="tx1"/>
                </a:solidFill>
                <a:latin typeface="Calibri" panose="020F0502020204030204" pitchFamily="34" charset="0"/>
                <a:ea typeface="Calibri" panose="020F0502020204030204" pitchFamily="34" charset="0"/>
              </a:rPr>
              <a:t>Activities will roll up into </a:t>
            </a:r>
            <a:r>
              <a:rPr lang="en-US" sz="1800" b="1" i="1" dirty="0">
                <a:solidFill>
                  <a:schemeClr val="tx1"/>
                </a:solidFill>
                <a:latin typeface="Calibri" panose="020F0502020204030204" pitchFamily="34" charset="0"/>
                <a:ea typeface="Calibri" panose="020F0502020204030204" pitchFamily="34" charset="0"/>
              </a:rPr>
              <a:t>Categories</a:t>
            </a:r>
            <a:r>
              <a:rPr lang="en-US" sz="1800" i="1" dirty="0">
                <a:solidFill>
                  <a:schemeClr val="tx1"/>
                </a:solidFill>
                <a:latin typeface="Calibri" panose="020F0502020204030204" pitchFamily="34" charset="0"/>
                <a:ea typeface="Calibri" panose="020F0502020204030204" pitchFamily="34" charset="0"/>
              </a:rPr>
              <a:t>, for example: NCAA Women's Sport, Fraternity/Sorority Life Org, Reserve Officer Training Corps, Office of Student Affairs</a:t>
            </a:r>
          </a:p>
          <a:p>
            <a:r>
              <a:rPr lang="en-US" sz="1800" i="1" dirty="0">
                <a:solidFill>
                  <a:schemeClr val="tx1"/>
                </a:solidFill>
                <a:latin typeface="Calibri" panose="020F0502020204030204" pitchFamily="34" charset="0"/>
                <a:ea typeface="Calibri" panose="020F0502020204030204" pitchFamily="34" charset="0"/>
              </a:rPr>
              <a:t>Activities also are assigned to broader groupings called </a:t>
            </a:r>
            <a:r>
              <a:rPr lang="en-US" sz="1800" b="1" i="1" dirty="0">
                <a:solidFill>
                  <a:schemeClr val="tx1"/>
                </a:solidFill>
                <a:latin typeface="Calibri" panose="020F0502020204030204" pitchFamily="34" charset="0"/>
                <a:ea typeface="Calibri" panose="020F0502020204030204" pitchFamily="34" charset="0"/>
              </a:rPr>
              <a:t>Types</a:t>
            </a:r>
            <a:r>
              <a:rPr lang="en-US" sz="1800" i="1" dirty="0">
                <a:solidFill>
                  <a:schemeClr val="tx1"/>
                </a:solidFill>
                <a:latin typeface="Calibri" panose="020F0502020204030204" pitchFamily="34" charset="0"/>
                <a:ea typeface="Calibri" panose="020F0502020204030204" pitchFamily="34" charset="0"/>
              </a:rPr>
              <a:t>, for example: Political &amp; Advocacy, Religious &amp; Spiritual, Sports &amp; Recreational, Student Governance</a:t>
            </a:r>
          </a:p>
          <a:p>
            <a:r>
              <a:rPr lang="en-US" sz="1800" i="1" dirty="0">
                <a:solidFill>
                  <a:schemeClr val="tx1"/>
                </a:solidFill>
                <a:latin typeface="Calibri" panose="020F0502020204030204" pitchFamily="34" charset="0"/>
                <a:ea typeface="Calibri" panose="020F0502020204030204" pitchFamily="34" charset="0"/>
              </a:rPr>
              <a:t>Each row in the Activity validation table will tell you the Category and the Type to which that activity belongs. Example of how this could be used: “give me anyone in any activity that is of type Student Governance” etc.</a:t>
            </a:r>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2268741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a:latin typeface="Calibri" panose="020F0502020204030204"/>
              </a:rPr>
              <a:t>Student Data User Group –  august 13, 2020</a:t>
            </a:r>
            <a:endParaRPr lang="en-US" dirty="0">
              <a:latin typeface="Calibri" panose="020F0502020204030204"/>
            </a:endParaRPr>
          </a:p>
        </p:txBody>
      </p:sp>
      <p:sp>
        <p:nvSpPr>
          <p:cNvPr id="2" name="TextBox 1">
            <a:extLst>
              <a:ext uri="{FF2B5EF4-FFF2-40B4-BE49-F238E27FC236}">
                <a16:creationId xmlns:a16="http://schemas.microsoft.com/office/drawing/2014/main" id="{3AA108EE-D732-40E7-A6E6-C08A7DA289CE}"/>
              </a:ext>
            </a:extLst>
          </p:cNvPr>
          <p:cNvSpPr txBox="1"/>
          <p:nvPr/>
        </p:nvSpPr>
        <p:spPr>
          <a:xfrm>
            <a:off x="899410" y="579383"/>
            <a:ext cx="10508105" cy="923330"/>
          </a:xfrm>
          <a:prstGeom prst="rect">
            <a:avLst/>
          </a:prstGeom>
          <a:noFill/>
        </p:spPr>
        <p:txBody>
          <a:bodyPr wrap="square" rtlCol="0">
            <a:spAutoFit/>
          </a:bodyPr>
          <a:lstStyle/>
          <a:p>
            <a:r>
              <a:rPr lang="en-US" b="1" dirty="0"/>
              <a:t>DWLD_CURRIC_ID</a:t>
            </a:r>
            <a:r>
              <a:rPr lang="en-US" dirty="0"/>
              <a:t>: “Data Warehouse Curriculum ID” provides an easy way to join rows from ST_DEGREE_TERM to the associated rows in other tables, like ST_MAJOR_MINOR.</a:t>
            </a:r>
          </a:p>
          <a:p>
            <a:endParaRPr lang="en-US" dirty="0"/>
          </a:p>
        </p:txBody>
      </p:sp>
      <p:pic>
        <p:nvPicPr>
          <p:cNvPr id="9" name="Picture 8">
            <a:extLst>
              <a:ext uri="{FF2B5EF4-FFF2-40B4-BE49-F238E27FC236}">
                <a16:creationId xmlns:a16="http://schemas.microsoft.com/office/drawing/2014/main" id="{86C53E27-949A-4513-880C-D087B75A25AF}"/>
              </a:ext>
            </a:extLst>
          </p:cNvPr>
          <p:cNvPicPr>
            <a:picLocks noChangeAspect="1"/>
          </p:cNvPicPr>
          <p:nvPr/>
        </p:nvPicPr>
        <p:blipFill>
          <a:blip r:embed="rId2"/>
          <a:stretch>
            <a:fillRect/>
          </a:stretch>
        </p:blipFill>
        <p:spPr>
          <a:xfrm>
            <a:off x="1185168" y="1612386"/>
            <a:ext cx="3790950" cy="1657350"/>
          </a:xfrm>
          <a:prstGeom prst="rect">
            <a:avLst/>
          </a:prstGeom>
        </p:spPr>
      </p:pic>
      <p:sp>
        <p:nvSpPr>
          <p:cNvPr id="14" name="TextBox 13">
            <a:extLst>
              <a:ext uri="{FF2B5EF4-FFF2-40B4-BE49-F238E27FC236}">
                <a16:creationId xmlns:a16="http://schemas.microsoft.com/office/drawing/2014/main" id="{3520AE87-519B-43CC-8C9E-083D673C875B}"/>
              </a:ext>
            </a:extLst>
          </p:cNvPr>
          <p:cNvSpPr txBox="1"/>
          <p:nvPr/>
        </p:nvSpPr>
        <p:spPr>
          <a:xfrm>
            <a:off x="1514613" y="3408572"/>
            <a:ext cx="2809564" cy="2031325"/>
          </a:xfrm>
          <a:prstGeom prst="rect">
            <a:avLst/>
          </a:prstGeom>
          <a:noFill/>
        </p:spPr>
        <p:txBody>
          <a:bodyPr wrap="square" rtlCol="0">
            <a:spAutoFit/>
          </a:bodyPr>
          <a:lstStyle/>
          <a:p>
            <a:r>
              <a:rPr lang="en-US" dirty="0"/>
              <a:t>And DWLD_CURRIC_ID provides a way to identify rows that belong to the same curriculum </a:t>
            </a:r>
            <a:r>
              <a:rPr lang="en-US" i="1" dirty="0"/>
              <a:t>within</a:t>
            </a:r>
            <a:r>
              <a:rPr lang="en-US" dirty="0"/>
              <a:t> ST_DEGREE_TERM, in situations where that might otherwise be difficult:</a:t>
            </a:r>
          </a:p>
        </p:txBody>
      </p:sp>
      <p:pic>
        <p:nvPicPr>
          <p:cNvPr id="18" name="Picture 17">
            <a:extLst>
              <a:ext uri="{FF2B5EF4-FFF2-40B4-BE49-F238E27FC236}">
                <a16:creationId xmlns:a16="http://schemas.microsoft.com/office/drawing/2014/main" id="{853F2DBD-5782-4F6E-959E-1E13C38D3DF4}"/>
              </a:ext>
            </a:extLst>
          </p:cNvPr>
          <p:cNvPicPr>
            <a:picLocks noChangeAspect="1"/>
          </p:cNvPicPr>
          <p:nvPr/>
        </p:nvPicPr>
        <p:blipFill>
          <a:blip r:embed="rId3"/>
          <a:stretch>
            <a:fillRect/>
          </a:stretch>
        </p:blipFill>
        <p:spPr>
          <a:xfrm>
            <a:off x="4448877" y="3630147"/>
            <a:ext cx="3933825" cy="1809750"/>
          </a:xfrm>
          <a:prstGeom prst="rect">
            <a:avLst/>
          </a:prstGeom>
        </p:spPr>
      </p:pic>
      <p:sp>
        <p:nvSpPr>
          <p:cNvPr id="26" name="TextBox 25">
            <a:extLst>
              <a:ext uri="{FF2B5EF4-FFF2-40B4-BE49-F238E27FC236}">
                <a16:creationId xmlns:a16="http://schemas.microsoft.com/office/drawing/2014/main" id="{6CCD7DB5-0757-461D-BF5D-464076039186}"/>
              </a:ext>
            </a:extLst>
          </p:cNvPr>
          <p:cNvSpPr txBox="1"/>
          <p:nvPr/>
        </p:nvSpPr>
        <p:spPr>
          <a:xfrm>
            <a:off x="689548" y="5835396"/>
            <a:ext cx="11222635" cy="400110"/>
          </a:xfrm>
          <a:prstGeom prst="rect">
            <a:avLst/>
          </a:prstGeom>
          <a:noFill/>
        </p:spPr>
        <p:txBody>
          <a:bodyPr wrap="square" rtlCol="0">
            <a:spAutoFit/>
          </a:bodyPr>
          <a:lstStyle/>
          <a:p>
            <a:r>
              <a:rPr lang="en-US" sz="2000" b="1" dirty="0"/>
              <a:t>DWLD_CURRIC_ID is a warehouse construct only. It is not in Banner or any other system or database.</a:t>
            </a:r>
          </a:p>
        </p:txBody>
      </p:sp>
      <p:pic>
        <p:nvPicPr>
          <p:cNvPr id="4" name="Picture 3">
            <a:extLst>
              <a:ext uri="{FF2B5EF4-FFF2-40B4-BE49-F238E27FC236}">
                <a16:creationId xmlns:a16="http://schemas.microsoft.com/office/drawing/2014/main" id="{67DD3EFE-1134-451E-BE5E-32E8BD96907B}"/>
              </a:ext>
            </a:extLst>
          </p:cNvPr>
          <p:cNvPicPr>
            <a:picLocks noChangeAspect="1"/>
          </p:cNvPicPr>
          <p:nvPr/>
        </p:nvPicPr>
        <p:blipFill>
          <a:blip r:embed="rId4"/>
          <a:stretch>
            <a:fillRect/>
          </a:stretch>
        </p:blipFill>
        <p:spPr>
          <a:xfrm>
            <a:off x="5102823" y="1663023"/>
            <a:ext cx="3095625" cy="1571625"/>
          </a:xfrm>
          <a:prstGeom prst="rect">
            <a:avLst/>
          </a:prstGeom>
        </p:spPr>
      </p:pic>
      <p:pic>
        <p:nvPicPr>
          <p:cNvPr id="6" name="Picture 5">
            <a:extLst>
              <a:ext uri="{FF2B5EF4-FFF2-40B4-BE49-F238E27FC236}">
                <a16:creationId xmlns:a16="http://schemas.microsoft.com/office/drawing/2014/main" id="{CA8F99DD-BC14-4AE7-8562-9DC7A4F1C79D}"/>
              </a:ext>
            </a:extLst>
          </p:cNvPr>
          <p:cNvPicPr>
            <a:picLocks noChangeAspect="1"/>
          </p:cNvPicPr>
          <p:nvPr/>
        </p:nvPicPr>
        <p:blipFill>
          <a:blip r:embed="rId5"/>
          <a:stretch>
            <a:fillRect/>
          </a:stretch>
        </p:blipFill>
        <p:spPr>
          <a:xfrm>
            <a:off x="8382702" y="3740672"/>
            <a:ext cx="2809875" cy="1581150"/>
          </a:xfrm>
          <a:prstGeom prst="rect">
            <a:avLst/>
          </a:prstGeom>
        </p:spPr>
      </p:pic>
    </p:spTree>
    <p:extLst>
      <p:ext uri="{BB962C8B-B14F-4D97-AF65-F5344CB8AC3E}">
        <p14:creationId xmlns:p14="http://schemas.microsoft.com/office/powerpoint/2010/main" val="302274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129302FA-5350-45CA-8D8F-4808ADDEABA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
        <p:nvSpPr>
          <p:cNvPr id="2" name="TextBox 1">
            <a:extLst>
              <a:ext uri="{FF2B5EF4-FFF2-40B4-BE49-F238E27FC236}">
                <a16:creationId xmlns:a16="http://schemas.microsoft.com/office/drawing/2014/main" id="{632151D1-2480-44C3-B838-DB49D4F1180D}"/>
              </a:ext>
            </a:extLst>
          </p:cNvPr>
          <p:cNvSpPr txBox="1"/>
          <p:nvPr/>
        </p:nvSpPr>
        <p:spPr>
          <a:xfrm>
            <a:off x="2790701" y="3059668"/>
            <a:ext cx="5023263" cy="707886"/>
          </a:xfrm>
          <a:prstGeom prst="rect">
            <a:avLst/>
          </a:prstGeom>
          <a:noFill/>
        </p:spPr>
        <p:txBody>
          <a:bodyPr wrap="square" rtlCol="0">
            <a:spAutoFit/>
          </a:bodyPr>
          <a:lstStyle/>
          <a:p>
            <a:r>
              <a:rPr lang="en-US" sz="4000" dirty="0"/>
              <a:t>Query demo….</a:t>
            </a:r>
          </a:p>
        </p:txBody>
      </p:sp>
    </p:spTree>
    <p:extLst>
      <p:ext uri="{BB962C8B-B14F-4D97-AF65-F5344CB8AC3E}">
        <p14:creationId xmlns:p14="http://schemas.microsoft.com/office/powerpoint/2010/main" val="125975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fontScale="90000"/>
          </a:bodyPr>
          <a:lstStyle/>
          <a:p>
            <a:r>
              <a:rPr lang="en-US" sz="4000" dirty="0"/>
              <a:t>In the coming weeks, if you have the time, we could really use your help:</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p:txBody>
          <a:bodyPr>
            <a:normAutofit/>
          </a:bodyPr>
          <a:lstStyle/>
          <a:p>
            <a:r>
              <a:rPr lang="en-US" sz="2800" b="1" dirty="0"/>
              <a:t>Play</a:t>
            </a:r>
          </a:p>
          <a:p>
            <a:pPr lvl="1"/>
            <a:r>
              <a:rPr lang="en-US" sz="2400" dirty="0"/>
              <a:t>See if you are able to start a new report using this universe</a:t>
            </a:r>
          </a:p>
          <a:p>
            <a:pPr lvl="1"/>
            <a:r>
              <a:rPr lang="en-US" sz="2400" dirty="0"/>
              <a:t>Poke around and see if you can create a simple query</a:t>
            </a:r>
          </a:p>
          <a:p>
            <a:pPr lvl="1"/>
            <a:endParaRPr lang="en-US" sz="2400" dirty="0"/>
          </a:p>
          <a:p>
            <a:r>
              <a:rPr lang="en-US" sz="2800" b="1" dirty="0"/>
              <a:t>Ask questions</a:t>
            </a:r>
          </a:p>
          <a:p>
            <a:pPr lvl="1"/>
            <a:r>
              <a:rPr lang="en-US" sz="2400" dirty="0"/>
              <a:t>Send your questions to </a:t>
            </a:r>
            <a:r>
              <a:rPr lang="en-US" sz="2400" dirty="0">
                <a:hlinkClick r:id="rId2"/>
              </a:rPr>
              <a:t>squant@upenn.edu</a:t>
            </a:r>
            <a:r>
              <a:rPr lang="en-US" sz="2400" dirty="0"/>
              <a:t> or </a:t>
            </a:r>
            <a:r>
              <a:rPr lang="en-US" sz="2400" dirty="0">
                <a:hlinkClick r:id="rId3"/>
              </a:rPr>
              <a:t>budischa@upenn.edu</a:t>
            </a:r>
            <a:r>
              <a:rPr lang="en-US" sz="2400" dirty="0"/>
              <a:t>.  We will collect your questions and will try to address as many as we can at the next SDUG meeting.</a:t>
            </a:r>
            <a:endParaRPr lang="en-US" dirty="0"/>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4262247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prstClr val="black">
                    <a:lumMod val="75000"/>
                    <a:lumOff val="25000"/>
                  </a:prstClr>
                </a:solidFill>
                <a:latin typeface="Calibri" panose="020F0502020204030204"/>
              </a:rPr>
              <a:t>Questions/comments</a:t>
            </a: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We will be holding Fall SDUG meetings online – dates </a:t>
            </a:r>
            <a:r>
              <a:rPr kumimoji="0" lang="en-US" sz="2800" b="0" i="0" u="none" strike="noStrike" kern="1200" cap="none" spc="0" normalizeH="0" baseline="0" noProof="0" dirty="0" err="1">
                <a:ln>
                  <a:noFill/>
                </a:ln>
                <a:solidFill>
                  <a:prstClr val="black">
                    <a:lumMod val="75000"/>
                    <a:lumOff val="25000"/>
                  </a:prstClr>
                </a:solidFill>
                <a:effectLst/>
                <a:uLnTx/>
                <a:uFillTx/>
                <a:latin typeface="Calibri" panose="020F0502020204030204"/>
                <a:ea typeface="+mn-ea"/>
                <a:cs typeface="+mn-cs"/>
              </a:rPr>
              <a:t>tbd</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t>
            </a:r>
            <a:endPar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As always, follow-up questions/comments after SDUG meetings can be sent to: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Discussions about student data can be initiated by writing to our moderated list: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4708981"/>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800" dirty="0"/>
              <a:t>Turn off your </a:t>
            </a:r>
            <a:r>
              <a:rPr lang="en-US" sz="2800" dirty="0" err="1"/>
              <a:t>BlueJeans</a:t>
            </a:r>
            <a:r>
              <a:rPr lang="en-US" sz="2800" dirty="0"/>
              <a:t> video function</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Please go on </a:t>
            </a:r>
            <a:r>
              <a:rPr lang="en-US" sz="2800" b="1" dirty="0"/>
              <a:t>Mute</a:t>
            </a:r>
            <a:r>
              <a:rPr lang="en-US" sz="2800" dirty="0"/>
              <a:t> unless you are speaking</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During the Q&amp;A, please </a:t>
            </a:r>
            <a:r>
              <a:rPr lang="en-US" sz="2800" b="1" dirty="0"/>
              <a:t>enter your questions in the chat function</a:t>
            </a:r>
            <a:r>
              <a:rPr lang="en-US" sz="2800" dirty="0"/>
              <a:t>. When your question is being answered, you can go off </a:t>
            </a:r>
            <a:r>
              <a:rPr lang="en-US" sz="2800" b="1" dirty="0"/>
              <a:t>Mute</a:t>
            </a:r>
            <a:r>
              <a:rPr lang="en-US" sz="2800" dirty="0"/>
              <a:t> to ask follow-up questions</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Please do not use the chat function for off-topic commentary</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D196B1E3-CC03-41F1-A700-F9A6130DB9D0}"/>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273731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3816429"/>
          </a:xfrm>
          <a:prstGeom prst="rect">
            <a:avLst/>
          </a:prstGeom>
        </p:spPr>
        <p:txBody>
          <a:bodyPr wrap="square">
            <a:spAutoFit/>
          </a:bodyPr>
          <a:lstStyle/>
          <a:p>
            <a:pPr marL="457200" marR="0" lvl="0" indent="-45720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ea typeface="+mn-ea"/>
                <a:cs typeface="+mn-cs"/>
              </a:rPr>
              <a:t>General announcements</a:t>
            </a:r>
          </a:p>
          <a:p>
            <a:pPr marL="914400" lvl="1" indent="-457200" defTabSz="457200" fontAlgn="base">
              <a:buFont typeface="Arial" panose="020B0604020202020204" pitchFamily="34" charset="0"/>
              <a:buChar char="•"/>
              <a:defRPr/>
            </a:pPr>
            <a:r>
              <a:rPr lang="en-US" sz="2800" dirty="0">
                <a:solidFill>
                  <a:srgbClr val="000000"/>
                </a:solidFill>
              </a:rPr>
              <a:t>Address types</a:t>
            </a:r>
          </a:p>
          <a:p>
            <a:pPr marL="914400" lvl="1" indent="-457200" defTabSz="457200" fontAlgn="base">
              <a:buFont typeface="Arial" panose="020B0604020202020204" pitchFamily="34" charset="0"/>
              <a:buChar char="•"/>
              <a:defRPr/>
            </a:pPr>
            <a:r>
              <a:rPr lang="en-US" sz="2800" dirty="0">
                <a:solidFill>
                  <a:srgbClr val="000000"/>
                </a:solidFill>
              </a:rPr>
              <a:t>Processing DW load overflow/backlogs</a:t>
            </a:r>
          </a:p>
          <a:p>
            <a:pPr marR="0" lvl="0" algn="l" defTabSz="457200" rtl="0" eaLnBrk="1" fontAlgn="base" latinLnBrk="0" hangingPunct="1">
              <a:lnSpc>
                <a:spcPct val="100000"/>
              </a:lnSpc>
              <a:spcBef>
                <a:spcPts val="0"/>
              </a:spcBef>
              <a:spcAft>
                <a:spcPts val="0"/>
              </a:spcAft>
              <a:buClrTx/>
              <a:buSzTx/>
              <a:tabLst/>
              <a:defRPr/>
            </a:pPr>
            <a:endParaRPr kumimoji="0" lang="en-US" sz="2800" b="0" i="0" u="none" strike="noStrike" kern="1200" cap="none" spc="0" normalizeH="0" baseline="0" noProof="0" dirty="0">
              <a:ln>
                <a:noFill/>
              </a:ln>
              <a:solidFill>
                <a:srgbClr val="000000"/>
              </a:solidFill>
              <a:effectLst/>
              <a:uLnTx/>
              <a:uFillTx/>
              <a:ea typeface="+mn-ea"/>
              <a:cs typeface="+mn-cs"/>
            </a:endParaRPr>
          </a:p>
          <a:p>
            <a:pPr marL="457200" lvl="0" indent="-457200" defTabSz="457200" fontAlgn="base">
              <a:buFont typeface="Arial" panose="020B0604020202020204" pitchFamily="34" charset="0"/>
              <a:buChar char="•"/>
            </a:pPr>
            <a:r>
              <a:rPr kumimoji="0" lang="en-US" sz="2800" b="0" i="0" u="none" strike="noStrike" kern="1200" cap="none" spc="0" normalizeH="0" baseline="0" noProof="0" dirty="0">
                <a:ln>
                  <a:noFill/>
                </a:ln>
                <a:solidFill>
                  <a:srgbClr val="000000"/>
                </a:solidFill>
                <a:effectLst/>
                <a:uLnTx/>
                <a:uFillTx/>
                <a:ea typeface="+mn-ea"/>
                <a:cs typeface="+mn-cs"/>
              </a:rPr>
              <a:t>​</a:t>
            </a:r>
            <a:r>
              <a:rPr lang="en-US" sz="2800" dirty="0">
                <a:solidFill>
                  <a:srgbClr val="000000"/>
                </a:solidFill>
              </a:rPr>
              <a:t>Pennant Student Records universe</a:t>
            </a:r>
          </a:p>
          <a:p>
            <a:pPr marL="914400" lvl="1" indent="-457200" defTabSz="457200" fontAlgn="base">
              <a:buFont typeface="Arial" panose="020B0604020202020204" pitchFamily="34" charset="0"/>
              <a:buChar char="•"/>
            </a:pPr>
            <a:r>
              <a:rPr lang="en-US" sz="2800" dirty="0">
                <a:solidFill>
                  <a:srgbClr val="000000"/>
                </a:solidFill>
              </a:rPr>
              <a:t>Q&amp;A since the July SDUG meeting</a:t>
            </a:r>
          </a:p>
          <a:p>
            <a:pPr marL="914400" lvl="1" indent="-457200" defTabSz="457200" fontAlgn="base">
              <a:buFont typeface="Arial" panose="020B0604020202020204" pitchFamily="34" charset="0"/>
              <a:buChar char="•"/>
            </a:pPr>
            <a:r>
              <a:rPr lang="en-US" sz="2800" dirty="0">
                <a:solidFill>
                  <a:srgbClr val="000000"/>
                </a:solidFill>
              </a:rPr>
              <a:t>query demo</a:t>
            </a:r>
          </a:p>
          <a:p>
            <a:pPr lvl="0" defTabSz="457200" fontAlgn="base">
              <a:defRPr/>
            </a:pPr>
            <a:r>
              <a:rPr lang="en-US" sz="2800" dirty="0">
                <a:solidFill>
                  <a:srgbClr val="000000"/>
                </a:solidFill>
              </a:rPr>
              <a:t> </a:t>
            </a: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 name="Footer Placeholder 2">
            <a:extLst>
              <a:ext uri="{FF2B5EF4-FFF2-40B4-BE49-F238E27FC236}">
                <a16:creationId xmlns:a16="http://schemas.microsoft.com/office/drawing/2014/main" id="{F1C9844B-ED0D-48A8-92B2-E1F6AB0C7C4D}"/>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Announcements</a:t>
            </a:r>
          </a:p>
        </p:txBody>
      </p:sp>
      <p:sp>
        <p:nvSpPr>
          <p:cNvPr id="5" name="Footer Placeholder 2">
            <a:extLst>
              <a:ext uri="{FF2B5EF4-FFF2-40B4-BE49-F238E27FC236}">
                <a16:creationId xmlns:a16="http://schemas.microsoft.com/office/drawing/2014/main" id="{7A78A217-8225-49D1-93ED-E27F8ED6ED98}"/>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
        <p:nvSpPr>
          <p:cNvPr id="4" name="Content Placeholder 2">
            <a:extLst>
              <a:ext uri="{FF2B5EF4-FFF2-40B4-BE49-F238E27FC236}">
                <a16:creationId xmlns:a16="http://schemas.microsoft.com/office/drawing/2014/main" id="{EAFD1831-D5A2-4C82-AE1A-9439025B3F04}"/>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64592" indent="0" defTabSz="457200" fontAlgn="base">
              <a:buNone/>
              <a:defRPr/>
            </a:pPr>
            <a:r>
              <a:rPr lang="en-US" sz="2600" dirty="0">
                <a:solidFill>
                  <a:schemeClr val="tx1"/>
                </a:solidFill>
              </a:rPr>
              <a:t>Address types in SRS:  </a:t>
            </a:r>
          </a:p>
          <a:p>
            <a:pPr lvl="2" defTabSz="457200" fontAlgn="base">
              <a:defRPr/>
            </a:pPr>
            <a:r>
              <a:rPr lang="en-US" sz="2400" dirty="0">
                <a:solidFill>
                  <a:schemeClr val="tx1"/>
                </a:solidFill>
              </a:rPr>
              <a:t>“T” is now “Learning From address”</a:t>
            </a:r>
          </a:p>
          <a:p>
            <a:pPr lvl="2" defTabSz="457200" fontAlgn="base">
              <a:defRPr/>
            </a:pPr>
            <a:r>
              <a:rPr kumimoji="0" lang="en-US" sz="2400" b="0" i="0" u="none" strike="noStrike" kern="1200" cap="none" spc="0" normalizeH="0" baseline="0" noProof="0" dirty="0">
                <a:ln>
                  <a:noFill/>
                </a:ln>
                <a:solidFill>
                  <a:schemeClr val="tx1"/>
                </a:solidFill>
                <a:effectLst/>
                <a:uLnTx/>
                <a:uFillTx/>
              </a:rPr>
              <a:t>“B” is now “Diploma address”</a:t>
            </a:r>
          </a:p>
          <a:p>
            <a:pPr lvl="1"/>
            <a:endParaRPr lang="en-US" sz="2400" dirty="0">
              <a:solidFill>
                <a:schemeClr val="tx1"/>
              </a:solidFill>
            </a:endParaRPr>
          </a:p>
          <a:p>
            <a:pPr marL="201168" lvl="1" indent="0">
              <a:buNone/>
            </a:pPr>
            <a:r>
              <a:rPr lang="en-US" sz="2400" dirty="0">
                <a:solidFill>
                  <a:schemeClr val="tx1"/>
                </a:solidFill>
              </a:rPr>
              <a:t>Warehouse nightly load backlog</a:t>
            </a:r>
          </a:p>
          <a:p>
            <a:pPr lvl="1"/>
            <a:r>
              <a:rPr lang="en-US" sz="2400" dirty="0">
                <a:solidFill>
                  <a:schemeClr val="tx1"/>
                </a:solidFill>
              </a:rPr>
              <a:t>As-of 8/10/2020, the overflow caused by the changes to all “B” addresses is completely caught up.</a:t>
            </a:r>
          </a:p>
          <a:p>
            <a:pPr lvl="1"/>
            <a:r>
              <a:rPr lang="en-US" sz="2400" dirty="0">
                <a:solidFill>
                  <a:schemeClr val="tx1"/>
                </a:solidFill>
              </a:rPr>
              <a:t>From now on, any time there are records in the overflow, whatever changes happened that day in SRS will get processed first, before the load processes go to the overflow file to catch up on any backlog.</a:t>
            </a:r>
          </a:p>
        </p:txBody>
      </p:sp>
    </p:spTree>
    <p:extLst>
      <p:ext uri="{BB962C8B-B14F-4D97-AF65-F5344CB8AC3E}">
        <p14:creationId xmlns:p14="http://schemas.microsoft.com/office/powerpoint/2010/main" val="30109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a:xfrm>
            <a:off x="1097280" y="286603"/>
            <a:ext cx="10058400" cy="1138001"/>
          </a:xfrm>
        </p:spPr>
        <p:txBody>
          <a:bodyPr>
            <a:normAutofit fontScale="90000"/>
          </a:bodyPr>
          <a:lstStyle/>
          <a:p>
            <a:r>
              <a:rPr lang="en-US" dirty="0"/>
              <a:t>Using the new </a:t>
            </a:r>
            <a:br>
              <a:rPr lang="en-US" dirty="0"/>
            </a:br>
            <a:r>
              <a:rPr lang="en-US" dirty="0"/>
              <a:t>Pennant Student Records universe</a:t>
            </a:r>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a:xfrm>
            <a:off x="1066800" y="1864426"/>
            <a:ext cx="10088880" cy="4156364"/>
          </a:xfrm>
        </p:spPr>
        <p:txBody>
          <a:bodyPr>
            <a:normAutofit fontScale="85000" lnSpcReduction="20000"/>
          </a:bodyPr>
          <a:lstStyle/>
          <a:p>
            <a:r>
              <a:rPr lang="en-US" sz="2800" b="1" dirty="0"/>
              <a:t>Remember: we are in a DEVELOPMENT environment</a:t>
            </a:r>
          </a:p>
          <a:p>
            <a:pPr lvl="1"/>
            <a:r>
              <a:rPr lang="en-US" sz="2600" dirty="0"/>
              <a:t>“Missing or wrong data?” that’s to-be-expected.</a:t>
            </a:r>
          </a:p>
          <a:p>
            <a:pPr lvl="2"/>
            <a:r>
              <a:rPr lang="en-US" sz="2000" dirty="0"/>
              <a:t>When you run queries you will notice that some tables are completely empty, and most (probably all!) will not match the real SRS data.  So please don’t worry if you don’t see data in any particular table, or if you don’t see “your” students.</a:t>
            </a:r>
          </a:p>
          <a:p>
            <a:pPr lvl="1"/>
            <a:r>
              <a:rPr lang="en-US" sz="2600" dirty="0"/>
              <a:t>“Weird lookups?” also to-be-expected.</a:t>
            </a:r>
          </a:p>
          <a:p>
            <a:pPr lvl="2"/>
            <a:r>
              <a:rPr lang="en-US" sz="2000" dirty="0"/>
              <a:t>The validation tables are also still being worked on, so please don’t worry if you don’t see a value in a lookup table that you are expecting to see.</a:t>
            </a:r>
          </a:p>
          <a:p>
            <a:pPr lvl="1"/>
            <a:endParaRPr lang="en-US" sz="2400" dirty="0"/>
          </a:p>
          <a:p>
            <a:r>
              <a:rPr lang="en-US" sz="2800" b="1" dirty="0"/>
              <a:t>Expect changes</a:t>
            </a:r>
          </a:p>
          <a:p>
            <a:pPr lvl="1"/>
            <a:r>
              <a:rPr lang="en-US" sz="2400" dirty="0"/>
              <a:t>We are working on additional tables, and changing the existing structure every day, so don’t be alarmed if something moves around or something new shows up.  We will try to keep this Student Data User Group appraised of new developments when something major happens, but in the interest of keeping too much “noise” off the STUDENT-WH discussion listserv, we won’t be sending out an alert every time something changes!</a:t>
            </a:r>
          </a:p>
          <a:p>
            <a:pPr marL="0" indent="0">
              <a:buNone/>
            </a:pPr>
            <a:endParaRPr lang="en-US" dirty="0"/>
          </a:p>
        </p:txBody>
      </p:sp>
      <p:sp>
        <p:nvSpPr>
          <p:cNvPr id="4" name="Footer Placeholder 2">
            <a:extLst>
              <a:ext uri="{FF2B5EF4-FFF2-40B4-BE49-F238E27FC236}">
                <a16:creationId xmlns:a16="http://schemas.microsoft.com/office/drawing/2014/main" id="{6C81EBAD-DA97-41F7-963A-DBCF6384EE6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297121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a:bodyPr>
          <a:lstStyle/>
          <a:p>
            <a:r>
              <a:rPr lang="en-US" sz="4000" dirty="0"/>
              <a:t>Q&amp;A regarding Pennant Student Records</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p:txBody>
          <a:bodyPr>
            <a:normAutofit/>
          </a:bodyPr>
          <a:lstStyle/>
          <a:p>
            <a:r>
              <a:rPr lang="en-US" dirty="0">
                <a:solidFill>
                  <a:schemeClr val="accent1">
                    <a:lumMod val="75000"/>
                  </a:schemeClr>
                </a:solidFill>
              </a:rPr>
              <a:t>From the last SDUG meeting:</a:t>
            </a:r>
          </a:p>
          <a:p>
            <a:r>
              <a:rPr lang="en-US" dirty="0">
                <a:solidFill>
                  <a:schemeClr val="tx1"/>
                </a:solidFill>
              </a:rPr>
              <a:t>Q:  </a:t>
            </a:r>
            <a:r>
              <a:rPr lang="en-US" b="1" dirty="0">
                <a:solidFill>
                  <a:schemeClr val="tx1"/>
                </a:solidFill>
              </a:rPr>
              <a:t>Term snapshots. </a:t>
            </a:r>
            <a:r>
              <a:rPr lang="en-US" dirty="0">
                <a:solidFill>
                  <a:schemeClr val="tx1"/>
                </a:solidFill>
              </a:rPr>
              <a:t>Who gets to decide how many snapshots we have and when they will happen? Will we have clear names for the different snapshots taken of student data and what they mean? Will there be easily available documentation about the census and other snapshots?</a:t>
            </a:r>
          </a:p>
          <a:p>
            <a:r>
              <a:rPr lang="en-US" i="1" dirty="0">
                <a:solidFill>
                  <a:schemeClr val="tx1"/>
                </a:solidFill>
              </a:rPr>
              <a:t>A: All still being discussed. Final decisions about the timing and naming of the snapshots will be up to the University Registrar.  We expect to have a preliminary term snapshot universe available in the development environment by the end of this calendar year. </a:t>
            </a:r>
          </a:p>
          <a:p>
            <a:r>
              <a:rPr lang="en-US" i="1" dirty="0">
                <a:solidFill>
                  <a:schemeClr val="tx1"/>
                </a:solidFill>
              </a:rPr>
              <a:t>We will have documentation available on the Data Warehouse website, and that will include the timing of the snapshots, what each extract is called and how to query the extract/snapshot code to get the one you need.</a:t>
            </a:r>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280117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a:bodyPr>
          <a:lstStyle/>
          <a:p>
            <a:r>
              <a:rPr lang="en-US" sz="4000" dirty="0"/>
              <a:t>Q&amp;A continued</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p:txBody>
          <a:bodyPr>
            <a:normAutofit/>
          </a:bodyPr>
          <a:lstStyle/>
          <a:p>
            <a:r>
              <a:rPr lang="en-US" dirty="0">
                <a:solidFill>
                  <a:schemeClr val="accent1">
                    <a:lumMod val="75000"/>
                  </a:schemeClr>
                </a:solidFill>
              </a:rPr>
              <a:t>From the last SDUG meeting:</a:t>
            </a:r>
          </a:p>
          <a:p>
            <a:r>
              <a:rPr lang="en-US" dirty="0">
                <a:solidFill>
                  <a:schemeClr val="tx1"/>
                </a:solidFill>
              </a:rPr>
              <a:t>Q: </a:t>
            </a:r>
            <a:r>
              <a:rPr lang="en-US" b="1" dirty="0">
                <a:solidFill>
                  <a:schemeClr val="tx1"/>
                </a:solidFill>
              </a:rPr>
              <a:t>Course Section Instructor</a:t>
            </a:r>
            <a:r>
              <a:rPr lang="en-US" dirty="0">
                <a:solidFill>
                  <a:schemeClr val="tx1"/>
                </a:solidFill>
              </a:rPr>
              <a:t>. Will we be able to tell whether an instructor is a TA?  Will we be able to tell which instructor is the "primary instructor"?</a:t>
            </a:r>
          </a:p>
          <a:p>
            <a:r>
              <a:rPr lang="en-US" i="1" dirty="0">
                <a:solidFill>
                  <a:schemeClr val="tx1"/>
                </a:solidFill>
              </a:rPr>
              <a:t>A: In the Pennant Student Records universe, the CRSE_SECT_INSTRUCTOR table is linked to the HCM_PERSON_V view, where you will be able to find the </a:t>
            </a:r>
            <a:r>
              <a:rPr lang="en-US" i="1" dirty="0" err="1">
                <a:solidFill>
                  <a:schemeClr val="tx1"/>
                </a:solidFill>
              </a:rPr>
              <a:t>Primary_Job_Profile_Name</a:t>
            </a:r>
            <a:r>
              <a:rPr lang="en-US" i="1" dirty="0">
                <a:solidFill>
                  <a:schemeClr val="tx1"/>
                </a:solidFill>
              </a:rPr>
              <a:t> = "Teaching Assistant“ as well as any other job profile names in the HCM system.</a:t>
            </a:r>
          </a:p>
          <a:p>
            <a:r>
              <a:rPr lang="en-US" i="1" dirty="0">
                <a:solidFill>
                  <a:schemeClr val="tx1"/>
                </a:solidFill>
                <a:highlight>
                  <a:srgbClr val="FFFF00"/>
                </a:highlight>
              </a:rPr>
              <a:t>Correction to previously published statements about primary instructors:  </a:t>
            </a:r>
            <a:r>
              <a:rPr lang="en-US" i="1" dirty="0">
                <a:solidFill>
                  <a:schemeClr val="tx1"/>
                </a:solidFill>
              </a:rPr>
              <a:t>coming from CLSS and the new Pennant system, we </a:t>
            </a:r>
            <a:r>
              <a:rPr lang="en-US" b="1" i="1" u="sng" dirty="0">
                <a:solidFill>
                  <a:schemeClr val="tx1"/>
                </a:solidFill>
              </a:rPr>
              <a:t>will </a:t>
            </a:r>
            <a:r>
              <a:rPr lang="en-US" i="1" dirty="0">
                <a:solidFill>
                  <a:schemeClr val="tx1"/>
                </a:solidFill>
              </a:rPr>
              <a:t>have a field on the course section record indicating which instructor is the primary instructor – this is the instructor considered “primary” for operational functions.  </a:t>
            </a:r>
            <a:br>
              <a:rPr lang="en-US" i="1" dirty="0">
                <a:solidFill>
                  <a:schemeClr val="tx1"/>
                </a:solidFill>
              </a:rPr>
            </a:br>
            <a:r>
              <a:rPr lang="en-US" i="1" dirty="0">
                <a:solidFill>
                  <a:schemeClr val="tx1"/>
                </a:solidFill>
              </a:rPr>
              <a:t>We will revisit the topic of course sections and instructors in more detail at a later SDUG meeting this fall.</a:t>
            </a:r>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3764850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a:bodyPr>
          <a:lstStyle/>
          <a:p>
            <a:r>
              <a:rPr lang="en-US" sz="4000" dirty="0"/>
              <a:t>Q&amp;A continued</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p:txBody>
          <a:bodyPr>
            <a:normAutofit lnSpcReduction="10000"/>
          </a:bodyPr>
          <a:lstStyle/>
          <a:p>
            <a:r>
              <a:rPr lang="en-US" dirty="0">
                <a:solidFill>
                  <a:schemeClr val="accent1">
                    <a:lumMod val="75000"/>
                  </a:schemeClr>
                </a:solidFill>
              </a:rPr>
              <a:t>From emails to the Pennant reporting team</a:t>
            </a:r>
          </a:p>
          <a:p>
            <a:r>
              <a:rPr lang="en-US" dirty="0">
                <a:solidFill>
                  <a:schemeClr val="tx1"/>
                </a:solidFill>
              </a:rPr>
              <a:t>Q: </a:t>
            </a:r>
            <a:r>
              <a:rPr lang="en-US" b="1" dirty="0">
                <a:solidFill>
                  <a:schemeClr val="tx1"/>
                </a:solidFill>
              </a:rPr>
              <a:t>Special Program study abroad codes. </a:t>
            </a:r>
            <a:r>
              <a:rPr lang="en-US" dirty="0">
                <a:solidFill>
                  <a:schemeClr val="tx1"/>
                </a:solidFill>
              </a:rPr>
              <a:t>We currently use the SPECIAL_PROGRAM field to identify study abroad and exchange students. I wonder which tables will capture those students in Banner.</a:t>
            </a:r>
          </a:p>
          <a:p>
            <a:r>
              <a:rPr lang="en-US" i="1" dirty="0">
                <a:solidFill>
                  <a:schemeClr val="tx1"/>
                </a:solidFill>
              </a:rPr>
              <a:t>A: The SRS Special Programs will convert into different places in the new system, depending on their function and purpose.  For example: Since Study Abroad codes tell us where the student is, the Study Abroad codes in the new system will be in something called “Site”  -- a student’s site can change from term-to-term and identifies the location where they are studying in a specific term.  The Site code is found in the ST_TERM table. The validation table is V_SITE.</a:t>
            </a:r>
          </a:p>
          <a:p>
            <a:r>
              <a:rPr lang="en-US" i="1" dirty="0">
                <a:solidFill>
                  <a:schemeClr val="tx1"/>
                </a:solidFill>
              </a:rPr>
              <a:t>The Special Program mapping to Banner documentation was developed many months ago and is now undergoing additional review. The old version is here: </a:t>
            </a:r>
            <a:r>
              <a:rPr lang="en-US" i="1" dirty="0">
                <a:solidFill>
                  <a:schemeClr val="tx1"/>
                </a:solidFill>
                <a:hlinkClick r:id="rId2">
                  <a:extLst>
                    <a:ext uri="{A12FA001-AC4F-418D-AE19-62706E023703}">
                      <ahyp:hlinkClr xmlns:ahyp="http://schemas.microsoft.com/office/drawing/2018/hyperlinkcolor" val="tx"/>
                    </a:ext>
                  </a:extLst>
                </a:hlinkClick>
              </a:rPr>
              <a:t>https://upenn.box.com/s/wkkgu6lpoa3vbtq9tbn9pvz0ji6oobo5</a:t>
            </a:r>
            <a:r>
              <a:rPr lang="en-US" i="1" dirty="0">
                <a:solidFill>
                  <a:schemeClr val="tx1"/>
                </a:solidFill>
              </a:rPr>
              <a:t> </a:t>
            </a:r>
            <a:br>
              <a:rPr lang="en-US" i="1" dirty="0">
                <a:solidFill>
                  <a:schemeClr val="tx1"/>
                </a:solidFill>
              </a:rPr>
            </a:br>
            <a:r>
              <a:rPr lang="en-US" i="1" dirty="0">
                <a:solidFill>
                  <a:schemeClr val="tx1"/>
                </a:solidFill>
              </a:rPr>
              <a:t>We will post a link to the latest-greatest Special Program mapping, as soon as it is available.</a:t>
            </a:r>
          </a:p>
          <a:p>
            <a:endParaRPr lang="en-US" i="1" dirty="0"/>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spTree>
    <p:extLst>
      <p:ext uri="{BB962C8B-B14F-4D97-AF65-F5344CB8AC3E}">
        <p14:creationId xmlns:p14="http://schemas.microsoft.com/office/powerpoint/2010/main" val="195825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4B1F-A00E-44C5-8688-DDC52B0B0E45}"/>
              </a:ext>
            </a:extLst>
          </p:cNvPr>
          <p:cNvSpPr>
            <a:spLocks noGrp="1"/>
          </p:cNvSpPr>
          <p:nvPr>
            <p:ph type="title"/>
          </p:nvPr>
        </p:nvSpPr>
        <p:spPr/>
        <p:txBody>
          <a:bodyPr>
            <a:normAutofit/>
          </a:bodyPr>
          <a:lstStyle/>
          <a:p>
            <a:r>
              <a:rPr lang="en-US" sz="4000" dirty="0"/>
              <a:t>Q&amp;A continued</a:t>
            </a:r>
            <a:br>
              <a:rPr lang="en-US" sz="4000" dirty="0"/>
            </a:br>
            <a:endParaRPr lang="en-US" sz="4000" dirty="0"/>
          </a:p>
        </p:txBody>
      </p:sp>
      <p:sp>
        <p:nvSpPr>
          <p:cNvPr id="3" name="Content Placeholder 2">
            <a:extLst>
              <a:ext uri="{FF2B5EF4-FFF2-40B4-BE49-F238E27FC236}">
                <a16:creationId xmlns:a16="http://schemas.microsoft.com/office/drawing/2014/main" id="{0176D0D7-02D5-40AF-ABAF-68B507B287B7}"/>
              </a:ext>
            </a:extLst>
          </p:cNvPr>
          <p:cNvSpPr>
            <a:spLocks noGrp="1"/>
          </p:cNvSpPr>
          <p:nvPr>
            <p:ph idx="1"/>
          </p:nvPr>
        </p:nvSpPr>
        <p:spPr>
          <a:xfrm>
            <a:off x="1097280" y="1737360"/>
            <a:ext cx="10058400" cy="4023360"/>
          </a:xfrm>
        </p:spPr>
        <p:txBody>
          <a:bodyPr>
            <a:noAutofit/>
          </a:bodyPr>
          <a:lstStyle/>
          <a:p>
            <a:r>
              <a:rPr lang="en-US" dirty="0">
                <a:solidFill>
                  <a:schemeClr val="accent1">
                    <a:lumMod val="75000"/>
                  </a:schemeClr>
                </a:solidFill>
              </a:rPr>
              <a:t>From emails to the Pennant reporting team</a:t>
            </a:r>
          </a:p>
          <a:p>
            <a:r>
              <a:rPr lang="en-US" dirty="0">
                <a:solidFill>
                  <a:schemeClr val="tx1"/>
                </a:solidFill>
              </a:rPr>
              <a:t>Q: </a:t>
            </a:r>
            <a:r>
              <a:rPr lang="en-US" dirty="0">
                <a:solidFill>
                  <a:schemeClr val="tx1"/>
                </a:solidFill>
                <a:effectLst/>
                <a:ea typeface="Times New Roman" panose="02020603050405020304" pitchFamily="18" charset="0"/>
              </a:rPr>
              <a:t>Is it possible to have a view table to see the relationship between degree and degree level? For example, what kind of degrees are categorized as the degree level 'undergrad’? How is degree level assigned to certificates? Is there a way to differentiate between undergraduate or graduate certificates?</a:t>
            </a:r>
          </a:p>
          <a:p>
            <a:r>
              <a:rPr lang="en-US" i="1" dirty="0">
                <a:solidFill>
                  <a:schemeClr val="tx1"/>
                </a:solidFill>
                <a:ea typeface="Calibri" panose="020F0502020204030204" pitchFamily="34" charset="0"/>
              </a:rPr>
              <a:t>Note: this is about Degree Level (in SRS, “D U M P”)</a:t>
            </a:r>
            <a:br>
              <a:rPr lang="en-US" i="1" dirty="0">
                <a:solidFill>
                  <a:schemeClr val="tx1"/>
                </a:solidFill>
                <a:ea typeface="Calibri" panose="020F0502020204030204" pitchFamily="34" charset="0"/>
              </a:rPr>
            </a:br>
            <a:r>
              <a:rPr lang="en-US" i="1" dirty="0">
                <a:solidFill>
                  <a:schemeClr val="tx1"/>
                </a:solidFill>
                <a:ea typeface="Calibri" panose="020F0502020204030204" pitchFamily="34" charset="0"/>
              </a:rPr>
              <a:t>which is a different data element from a student’s level </a:t>
            </a:r>
            <a:br>
              <a:rPr lang="en-US" i="1" dirty="0">
                <a:solidFill>
                  <a:schemeClr val="tx1"/>
                </a:solidFill>
                <a:ea typeface="Calibri" panose="020F0502020204030204" pitchFamily="34" charset="0"/>
              </a:rPr>
            </a:br>
            <a:r>
              <a:rPr lang="en-US" i="1" dirty="0">
                <a:solidFill>
                  <a:schemeClr val="tx1"/>
                </a:solidFill>
                <a:ea typeface="Calibri" panose="020F0502020204030204" pitchFamily="34" charset="0"/>
              </a:rPr>
              <a:t>or the level of a course. </a:t>
            </a:r>
          </a:p>
          <a:p>
            <a:r>
              <a:rPr lang="en-US" i="1" dirty="0">
                <a:solidFill>
                  <a:schemeClr val="tx1"/>
                </a:solidFill>
                <a:effectLst/>
                <a:ea typeface="Calibri" panose="020F0502020204030204" pitchFamily="34" charset="0"/>
              </a:rPr>
              <a:t>                                                                          Degree Levels in Banner will be:</a:t>
            </a:r>
          </a:p>
          <a:p>
            <a:r>
              <a:rPr lang="en-US" i="1" dirty="0">
                <a:solidFill>
                  <a:schemeClr val="tx1"/>
                </a:solidFill>
              </a:rPr>
              <a:t>A: Yes, we can associate a degree with a degree level. Even if that ends </a:t>
            </a:r>
            <a:br>
              <a:rPr lang="en-US" i="1" dirty="0">
                <a:solidFill>
                  <a:schemeClr val="tx1"/>
                </a:solidFill>
              </a:rPr>
            </a:br>
            <a:r>
              <a:rPr lang="en-US" i="1" dirty="0">
                <a:solidFill>
                  <a:schemeClr val="tx1"/>
                </a:solidFill>
              </a:rPr>
              <a:t>up not being maintained in Banner, we can certainly come up </a:t>
            </a:r>
            <a:br>
              <a:rPr lang="en-US" i="1" dirty="0">
                <a:solidFill>
                  <a:schemeClr val="tx1"/>
                </a:solidFill>
              </a:rPr>
            </a:br>
            <a:r>
              <a:rPr lang="en-US" i="1" dirty="0">
                <a:solidFill>
                  <a:schemeClr val="tx1"/>
                </a:solidFill>
              </a:rPr>
              <a:t>with a view in the warehouse. Thanks for the suggestion!</a:t>
            </a:r>
          </a:p>
        </p:txBody>
      </p:sp>
      <p:sp>
        <p:nvSpPr>
          <p:cNvPr id="4" name="Footer Placeholder 2">
            <a:extLst>
              <a:ext uri="{FF2B5EF4-FFF2-40B4-BE49-F238E27FC236}">
                <a16:creationId xmlns:a16="http://schemas.microsoft.com/office/drawing/2014/main" id="{8A439BBC-F397-4BE2-BAD4-75A66E975F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august 13, 2020</a:t>
            </a:r>
          </a:p>
        </p:txBody>
      </p:sp>
      <p:graphicFrame>
        <p:nvGraphicFramePr>
          <p:cNvPr id="5" name="Table 4">
            <a:extLst>
              <a:ext uri="{FF2B5EF4-FFF2-40B4-BE49-F238E27FC236}">
                <a16:creationId xmlns:a16="http://schemas.microsoft.com/office/drawing/2014/main" id="{D3B44E53-67EC-4A8E-95B2-11E6205D960F}"/>
              </a:ext>
            </a:extLst>
          </p:cNvPr>
          <p:cNvGraphicFramePr>
            <a:graphicFrameLocks noGrp="1"/>
          </p:cNvGraphicFramePr>
          <p:nvPr>
            <p:extLst>
              <p:ext uri="{D42A27DB-BD31-4B8C-83A1-F6EECF244321}">
                <p14:modId xmlns:p14="http://schemas.microsoft.com/office/powerpoint/2010/main" val="3040337708"/>
              </p:ext>
            </p:extLst>
          </p:nvPr>
        </p:nvGraphicFramePr>
        <p:xfrm>
          <a:off x="8779139" y="3183328"/>
          <a:ext cx="2148690" cy="2452976"/>
        </p:xfrm>
        <a:graphic>
          <a:graphicData uri="http://schemas.openxmlformats.org/drawingml/2006/table">
            <a:tbl>
              <a:tblPr>
                <a:tableStyleId>{5C22544A-7EE6-4342-B048-85BDC9FD1C3A}</a:tableStyleId>
              </a:tblPr>
              <a:tblGrid>
                <a:gridCol w="559733">
                  <a:extLst>
                    <a:ext uri="{9D8B030D-6E8A-4147-A177-3AD203B41FA5}">
                      <a16:colId xmlns:a16="http://schemas.microsoft.com/office/drawing/2014/main" val="1827528767"/>
                    </a:ext>
                  </a:extLst>
                </a:gridCol>
                <a:gridCol w="1588957">
                  <a:extLst>
                    <a:ext uri="{9D8B030D-6E8A-4147-A177-3AD203B41FA5}">
                      <a16:colId xmlns:a16="http://schemas.microsoft.com/office/drawing/2014/main" val="2666957414"/>
                    </a:ext>
                  </a:extLst>
                </a:gridCol>
              </a:tblGrid>
              <a:tr h="306622">
                <a:tc>
                  <a:txBody>
                    <a:bodyPr/>
                    <a:lstStyle/>
                    <a:p>
                      <a:pPr algn="ctr" fontAlgn="ctr"/>
                      <a:r>
                        <a:rPr lang="en-US" sz="1200" u="none" strike="noStrike" dirty="0">
                          <a:effectLst/>
                        </a:rPr>
                        <a:t>Code (2)</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a:effectLst/>
                        </a:rPr>
                        <a:t>Description (30)</a:t>
                      </a:r>
                      <a:endParaRPr lang="en-US" sz="12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84193691"/>
                  </a:ext>
                </a:extLst>
              </a:tr>
              <a:tr h="306622">
                <a:tc>
                  <a:txBody>
                    <a:bodyPr/>
                    <a:lstStyle/>
                    <a:p>
                      <a:pPr algn="ctr" fontAlgn="ctr"/>
                      <a:r>
                        <a:rPr lang="en-US" sz="1200" u="none" strike="noStrike">
                          <a:effectLst/>
                        </a:rPr>
                        <a:t>AS</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Associate</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21697386"/>
                  </a:ext>
                </a:extLst>
              </a:tr>
              <a:tr h="306622">
                <a:tc>
                  <a:txBody>
                    <a:bodyPr/>
                    <a:lstStyle/>
                    <a:p>
                      <a:pPr algn="ctr" fontAlgn="ctr"/>
                      <a:r>
                        <a:rPr lang="en-US" sz="1200" u="none" strike="noStrike">
                          <a:effectLst/>
                        </a:rPr>
                        <a:t>BA</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Bachelor</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2892213"/>
                  </a:ext>
                </a:extLst>
              </a:tr>
              <a:tr h="306622">
                <a:tc>
                  <a:txBody>
                    <a:bodyPr/>
                    <a:lstStyle/>
                    <a:p>
                      <a:pPr algn="ctr" fontAlgn="ctr"/>
                      <a:r>
                        <a:rPr lang="en-US" sz="1200" u="none" strike="noStrike">
                          <a:effectLst/>
                        </a:rPr>
                        <a:t>DR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Doctorate</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80177235"/>
                  </a:ext>
                </a:extLst>
              </a:tr>
              <a:tr h="306622">
                <a:tc>
                  <a:txBody>
                    <a:bodyPr/>
                    <a:lstStyle/>
                    <a:p>
                      <a:pPr algn="ctr" fontAlgn="ctr"/>
                      <a:r>
                        <a:rPr lang="en-US" sz="1200" u="none" strike="noStrike">
                          <a:effectLst/>
                        </a:rPr>
                        <a:t>LA</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Less than Associate</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97198813"/>
                  </a:ext>
                </a:extLst>
              </a:tr>
              <a:tr h="306622">
                <a:tc>
                  <a:txBody>
                    <a:bodyPr/>
                    <a:lstStyle/>
                    <a:p>
                      <a:pPr algn="ctr" fontAlgn="ctr"/>
                      <a:r>
                        <a:rPr lang="en-US" sz="1200" u="none" strike="noStrike">
                          <a:effectLst/>
                        </a:rPr>
                        <a:t>MA</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Master</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55745107"/>
                  </a:ext>
                </a:extLst>
              </a:tr>
              <a:tr h="306622">
                <a:tc>
                  <a:txBody>
                    <a:bodyPr/>
                    <a:lstStyle/>
                    <a:p>
                      <a:pPr algn="ctr" fontAlgn="ctr"/>
                      <a:r>
                        <a:rPr lang="en-US" sz="1200" u="none" strike="noStrike">
                          <a:effectLst/>
                        </a:rPr>
                        <a:t>OT</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Other</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920985"/>
                  </a:ext>
                </a:extLst>
              </a:tr>
              <a:tr h="306622">
                <a:tc>
                  <a:txBody>
                    <a:bodyPr/>
                    <a:lstStyle/>
                    <a:p>
                      <a:pPr algn="ctr" fontAlgn="ctr"/>
                      <a:r>
                        <a:rPr lang="en-US" sz="1200" u="none" strike="noStrike">
                          <a:effectLst/>
                        </a:rPr>
                        <a:t>PR</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Professional</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64127070"/>
                  </a:ext>
                </a:extLst>
              </a:tr>
            </a:tbl>
          </a:graphicData>
        </a:graphic>
      </p:graphicFrame>
    </p:spTree>
    <p:extLst>
      <p:ext uri="{BB962C8B-B14F-4D97-AF65-F5344CB8AC3E}">
        <p14:creationId xmlns:p14="http://schemas.microsoft.com/office/powerpoint/2010/main" val="4114590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TotalTime>
  <Words>1685</Words>
  <Application>Microsoft Office PowerPoint</Application>
  <PresentationFormat>Widescreen</PresentationFormat>
  <Paragraphs>114</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Retrospect</vt:lpstr>
      <vt:lpstr>PowerPoint Presentation</vt:lpstr>
      <vt:lpstr>Remote Meetings Best Practices</vt:lpstr>
      <vt:lpstr>Agenda</vt:lpstr>
      <vt:lpstr>Announcements</vt:lpstr>
      <vt:lpstr>Using the new  Pennant Student Records universe</vt:lpstr>
      <vt:lpstr>Q&amp;A regarding Pennant Student Records </vt:lpstr>
      <vt:lpstr>Q&amp;A continued </vt:lpstr>
      <vt:lpstr>Q&amp;A continued </vt:lpstr>
      <vt:lpstr>Q&amp;A continued </vt:lpstr>
      <vt:lpstr>Q&amp;A continued </vt:lpstr>
      <vt:lpstr>PowerPoint Presentation</vt:lpstr>
      <vt:lpstr>PowerPoint Presentation</vt:lpstr>
      <vt:lpstr>In the coming weeks, if you have the time, we could really use your help: </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86</cp:revision>
  <dcterms:created xsi:type="dcterms:W3CDTF">2020-03-09T13:56:43Z</dcterms:created>
  <dcterms:modified xsi:type="dcterms:W3CDTF">2020-08-14T14:54:57Z</dcterms:modified>
</cp:coreProperties>
</file>