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70" r:id="rId2"/>
    <p:sldId id="286" r:id="rId3"/>
    <p:sldId id="271" r:id="rId4"/>
    <p:sldId id="294" r:id="rId5"/>
    <p:sldId id="282" r:id="rId6"/>
    <p:sldId id="287" r:id="rId7"/>
    <p:sldId id="283" r:id="rId8"/>
    <p:sldId id="284" r:id="rId9"/>
    <p:sldId id="291" r:id="rId10"/>
    <p:sldId id="272" r:id="rId11"/>
    <p:sldId id="273" r:id="rId12"/>
    <p:sldId id="275" r:id="rId13"/>
    <p:sldId id="292" r:id="rId14"/>
    <p:sldId id="293" r:id="rId15"/>
    <p:sldId id="28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0" autoAdjust="0"/>
    <p:restoredTop sz="96357"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7/14/2020</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7/14/2020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7/14/2020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7/14/2020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7/14/2020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7/14/2020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7/14/2020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budischa@upenn.edu" TargetMode="External"/><Relationship Id="rId2" Type="http://schemas.openxmlformats.org/officeDocument/2006/relationships/hyperlink" Target="mailto:squant@upenn.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July 15, 2020</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New universe: Pennant Student Records</a:t>
            </a:r>
          </a:p>
        </p:txBody>
      </p:sp>
      <p:sp>
        <p:nvSpPr>
          <p:cNvPr id="3" name="Content Placeholder 2">
            <a:extLst>
              <a:ext uri="{FF2B5EF4-FFF2-40B4-BE49-F238E27FC236}">
                <a16:creationId xmlns:a16="http://schemas.microsoft.com/office/drawing/2014/main" id="{93570654-C12E-4F8D-8E20-E8408FD9C38F}"/>
              </a:ext>
            </a:extLst>
          </p:cNvPr>
          <p:cNvSpPr txBox="1">
            <a:spLocks/>
          </p:cNvSpPr>
          <p:nvPr/>
        </p:nvSpPr>
        <p:spPr>
          <a:xfrm>
            <a:off x="838200" y="1925636"/>
            <a:ext cx="10515600" cy="4225782"/>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b="1" dirty="0"/>
              <a:t>Universe design</a:t>
            </a:r>
          </a:p>
          <a:p>
            <a:pPr lvl="1"/>
            <a:r>
              <a:rPr lang="en-US" sz="2400" dirty="0"/>
              <a:t>Structure is approximately 85% complete – more folders and objects will be added as the project moves forward</a:t>
            </a:r>
          </a:p>
          <a:p>
            <a:r>
              <a:rPr lang="en-US" sz="2800" b="1" dirty="0"/>
              <a:t>Setup &amp; security</a:t>
            </a:r>
          </a:p>
          <a:p>
            <a:pPr lvl="1"/>
            <a:r>
              <a:rPr lang="en-US" sz="2400" dirty="0"/>
              <a:t>The universe is currently pointing to the development warehouse: DWHE</a:t>
            </a:r>
          </a:p>
          <a:p>
            <a:pPr lvl="1"/>
            <a:r>
              <a:rPr lang="en-US" sz="2400" dirty="0"/>
              <a:t>We will put everyone currently in the </a:t>
            </a:r>
            <a:r>
              <a:rPr lang="en-US" sz="2400" dirty="0" err="1"/>
              <a:t>Webi</a:t>
            </a:r>
            <a:r>
              <a:rPr lang="en-US" sz="2400" dirty="0"/>
              <a:t> Student Data Users security folder into the group that can use this universe.</a:t>
            </a:r>
          </a:p>
          <a:p>
            <a:pPr lvl="2"/>
            <a:r>
              <a:rPr lang="en-US" sz="2000" dirty="0"/>
              <a:t>If you can access Student Data in prod today, you will be able to launch a </a:t>
            </a:r>
            <a:r>
              <a:rPr lang="en-US" sz="2000" dirty="0" err="1"/>
              <a:t>Webi</a:t>
            </a:r>
            <a:r>
              <a:rPr lang="en-US" sz="2000" dirty="0"/>
              <a:t> report using the development Pennant Student Records universe.</a:t>
            </a:r>
          </a:p>
          <a:p>
            <a:pPr lvl="2"/>
            <a:r>
              <a:rPr lang="en-US" sz="2000" dirty="0"/>
              <a:t>In DWHE, we’re using a hard-coded password for this universe.  Once the universe is ready to move to production, it will use each user’s own login credentials.  </a:t>
            </a:r>
          </a:p>
          <a:p>
            <a:pPr lvl="2"/>
            <a:endParaRPr lang="en-US" sz="2000" dirty="0"/>
          </a:p>
          <a:p>
            <a:pPr lvl="1"/>
            <a:endParaRPr lang="en-US" dirty="0"/>
          </a:p>
          <a:p>
            <a:pPr marL="0" indent="0">
              <a:buFont typeface="Calibri" panose="020F0502020204030204" pitchFamily="34" charset="0"/>
              <a:buNone/>
            </a:pPr>
            <a:endParaRPr lang="en-US" dirty="0"/>
          </a:p>
        </p:txBody>
      </p:sp>
      <p:sp>
        <p:nvSpPr>
          <p:cNvPr id="6" name="Footer Placeholder 2">
            <a:extLst>
              <a:ext uri="{FF2B5EF4-FFF2-40B4-BE49-F238E27FC236}">
                <a16:creationId xmlns:a16="http://schemas.microsoft.com/office/drawing/2014/main" id="{BC0ED80B-988F-49AB-BC7A-80832819F836}"/>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822466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pic>
        <p:nvPicPr>
          <p:cNvPr id="4" name="Picture 3" descr="A close up of a map&#10;&#10;Description automatically generated">
            <a:extLst>
              <a:ext uri="{FF2B5EF4-FFF2-40B4-BE49-F238E27FC236}">
                <a16:creationId xmlns:a16="http://schemas.microsoft.com/office/drawing/2014/main" id="{B40426AF-2625-4953-854F-59FB14E4AD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631" y="157719"/>
            <a:ext cx="7972425" cy="6115050"/>
          </a:xfrm>
          <a:prstGeom prst="rect">
            <a:avLst/>
          </a:prstGeom>
        </p:spPr>
      </p:pic>
      <p:sp>
        <p:nvSpPr>
          <p:cNvPr id="7" name="TextBox 6">
            <a:extLst>
              <a:ext uri="{FF2B5EF4-FFF2-40B4-BE49-F238E27FC236}">
                <a16:creationId xmlns:a16="http://schemas.microsoft.com/office/drawing/2014/main" id="{13C3CD20-E0B1-4406-BB7F-9C442C315441}"/>
              </a:ext>
            </a:extLst>
          </p:cNvPr>
          <p:cNvSpPr txBox="1"/>
          <p:nvPr/>
        </p:nvSpPr>
        <p:spPr>
          <a:xfrm>
            <a:off x="7635834" y="4393870"/>
            <a:ext cx="2733697" cy="369332"/>
          </a:xfrm>
          <a:prstGeom prst="rect">
            <a:avLst/>
          </a:prstGeom>
          <a:noFill/>
        </p:spPr>
        <p:txBody>
          <a:bodyPr wrap="none" rtlCol="0">
            <a:spAutoFit/>
          </a:bodyPr>
          <a:lstStyle/>
          <a:p>
            <a:r>
              <a:rPr lang="en-US" dirty="0"/>
              <a:t>More tables coming soon…</a:t>
            </a:r>
          </a:p>
        </p:txBody>
      </p:sp>
    </p:spTree>
    <p:extLst>
      <p:ext uri="{BB962C8B-B14F-4D97-AF65-F5344CB8AC3E}">
        <p14:creationId xmlns:p14="http://schemas.microsoft.com/office/powerpoint/2010/main" val="302274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129302FA-5350-45CA-8D8F-4808ADDEABA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
        <p:nvSpPr>
          <p:cNvPr id="2" name="TextBox 1">
            <a:extLst>
              <a:ext uri="{FF2B5EF4-FFF2-40B4-BE49-F238E27FC236}">
                <a16:creationId xmlns:a16="http://schemas.microsoft.com/office/drawing/2014/main" id="{632151D1-2480-44C3-B838-DB49D4F1180D}"/>
              </a:ext>
            </a:extLst>
          </p:cNvPr>
          <p:cNvSpPr txBox="1"/>
          <p:nvPr/>
        </p:nvSpPr>
        <p:spPr>
          <a:xfrm>
            <a:off x="2790701" y="3059668"/>
            <a:ext cx="5023263" cy="707886"/>
          </a:xfrm>
          <a:prstGeom prst="rect">
            <a:avLst/>
          </a:prstGeom>
          <a:noFill/>
        </p:spPr>
        <p:txBody>
          <a:bodyPr wrap="square" rtlCol="0">
            <a:spAutoFit/>
          </a:bodyPr>
          <a:lstStyle/>
          <a:p>
            <a:r>
              <a:rPr lang="en-US" sz="4000" dirty="0"/>
              <a:t>Universe demo….</a:t>
            </a:r>
          </a:p>
        </p:txBody>
      </p:sp>
    </p:spTree>
    <p:extLst>
      <p:ext uri="{BB962C8B-B14F-4D97-AF65-F5344CB8AC3E}">
        <p14:creationId xmlns:p14="http://schemas.microsoft.com/office/powerpoint/2010/main" val="125975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a:xfrm>
            <a:off x="1097280" y="286603"/>
            <a:ext cx="10058400" cy="936555"/>
          </a:xfrm>
        </p:spPr>
        <p:txBody>
          <a:bodyPr/>
          <a:lstStyle/>
          <a:p>
            <a:r>
              <a:rPr lang="en-US" dirty="0"/>
              <a:t>Using the new universe…</a:t>
            </a:r>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a:xfrm>
            <a:off x="1066800" y="1864426"/>
            <a:ext cx="10088880" cy="4156364"/>
          </a:xfrm>
        </p:spPr>
        <p:txBody>
          <a:bodyPr>
            <a:normAutofit fontScale="85000" lnSpcReduction="20000"/>
          </a:bodyPr>
          <a:lstStyle/>
          <a:p>
            <a:r>
              <a:rPr lang="en-US" sz="2800" b="1" dirty="0"/>
              <a:t>Remember: we are in a DEVELOPMENT environment</a:t>
            </a:r>
          </a:p>
          <a:p>
            <a:pPr lvl="1"/>
            <a:r>
              <a:rPr lang="en-US" sz="2600" dirty="0"/>
              <a:t>“Missing or wrong data?” that’s to-be-expected.</a:t>
            </a:r>
          </a:p>
          <a:p>
            <a:pPr lvl="2"/>
            <a:r>
              <a:rPr lang="en-US" sz="2000" dirty="0"/>
              <a:t>When you run queries you will notice that some tables are completely empty, and most (probably all!) will not match the real SRS data.  So please don’t worry if you don’t see data in any particular table, or if you don’t see “your” students.</a:t>
            </a:r>
          </a:p>
          <a:p>
            <a:pPr lvl="1"/>
            <a:r>
              <a:rPr lang="en-US" sz="2600" dirty="0"/>
              <a:t>“Weird lookups?” also to-be-expected.</a:t>
            </a:r>
          </a:p>
          <a:p>
            <a:pPr lvl="2"/>
            <a:r>
              <a:rPr lang="en-US" sz="2000" dirty="0"/>
              <a:t>The validation tables are also still being worked on, so please don’t worry if you don’t see a value in a lookup table that you are expecting to see.</a:t>
            </a:r>
          </a:p>
          <a:p>
            <a:pPr lvl="1"/>
            <a:endParaRPr lang="en-US" sz="2400" dirty="0"/>
          </a:p>
          <a:p>
            <a:r>
              <a:rPr lang="en-US" sz="2800" b="1" dirty="0"/>
              <a:t>Expect changes</a:t>
            </a:r>
          </a:p>
          <a:p>
            <a:pPr lvl="1"/>
            <a:r>
              <a:rPr lang="en-US" sz="2400" dirty="0"/>
              <a:t>We are working on additional tables, and changing the existing structure every day, so don’t be alarmed if something moves around or something new shows up.  We will try to keep this Student Data User Group appraised of new developments when something major happens, but in the interest of keeping too much “noise” off the student-</a:t>
            </a:r>
            <a:r>
              <a:rPr lang="en-US" sz="2400" dirty="0" err="1"/>
              <a:t>wh</a:t>
            </a:r>
            <a:r>
              <a:rPr lang="en-US" sz="2400" dirty="0"/>
              <a:t> discussion listserv, we won’t be sending out an alert every time something changes!</a:t>
            </a:r>
          </a:p>
          <a:p>
            <a:pPr marL="0" indent="0">
              <a:buNone/>
            </a:pPr>
            <a:endParaRPr lang="en-US" dirty="0"/>
          </a:p>
        </p:txBody>
      </p:sp>
      <p:sp>
        <p:nvSpPr>
          <p:cNvPr id="4" name="Footer Placeholder 2">
            <a:extLst>
              <a:ext uri="{FF2B5EF4-FFF2-40B4-BE49-F238E27FC236}">
                <a16:creationId xmlns:a16="http://schemas.microsoft.com/office/drawing/2014/main" id="{6C81EBAD-DA97-41F7-963A-DBCF6384EE6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297121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p:txBody>
          <a:bodyPr>
            <a:normAutofit fontScale="90000"/>
          </a:bodyPr>
          <a:lstStyle/>
          <a:p>
            <a:r>
              <a:rPr lang="en-US" sz="4000" dirty="0"/>
              <a:t>So what </a:t>
            </a:r>
            <a:r>
              <a:rPr lang="en-US" sz="4000" i="1" dirty="0"/>
              <a:t>can</a:t>
            </a:r>
            <a:r>
              <a:rPr lang="en-US" sz="4000" dirty="0"/>
              <a:t> you do, in this </a:t>
            </a:r>
            <a:br>
              <a:rPr lang="en-US" sz="4000" dirty="0"/>
            </a:br>
            <a:r>
              <a:rPr lang="en-US" sz="4000" dirty="0"/>
              <a:t>still-under-construction universe?</a:t>
            </a:r>
            <a:br>
              <a:rPr lang="en-US" sz="4000" dirty="0"/>
            </a:br>
            <a:endParaRPr lang="en-US" sz="4000" dirty="0"/>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p:txBody>
          <a:bodyPr>
            <a:normAutofit fontScale="92500" lnSpcReduction="10000"/>
          </a:bodyPr>
          <a:lstStyle/>
          <a:p>
            <a:r>
              <a:rPr lang="en-US" sz="2800" b="1" dirty="0"/>
              <a:t>Play</a:t>
            </a:r>
          </a:p>
          <a:p>
            <a:pPr lvl="1"/>
            <a:r>
              <a:rPr lang="en-US" sz="2400" dirty="0"/>
              <a:t>See if you are able to start a new report using this universe</a:t>
            </a:r>
          </a:p>
          <a:p>
            <a:pPr lvl="1"/>
            <a:r>
              <a:rPr lang="en-US" sz="2400" dirty="0"/>
              <a:t>Poke around and see if you can create a simple query</a:t>
            </a:r>
          </a:p>
          <a:p>
            <a:pPr lvl="1"/>
            <a:endParaRPr lang="en-US" sz="2400" dirty="0"/>
          </a:p>
          <a:p>
            <a:r>
              <a:rPr lang="en-US" sz="2800" b="1" dirty="0"/>
              <a:t>Ask questions</a:t>
            </a:r>
          </a:p>
          <a:p>
            <a:pPr lvl="1"/>
            <a:r>
              <a:rPr lang="en-US" sz="2400" dirty="0"/>
              <a:t>The development team is actively working on a lot of things and we may not have time to answer everyone’s questions in a timely manner. But that doesn’t mean you shouldn’t ask!  </a:t>
            </a:r>
          </a:p>
          <a:p>
            <a:pPr lvl="1"/>
            <a:r>
              <a:rPr lang="en-US" sz="2400" dirty="0"/>
              <a:t>Send your questions to </a:t>
            </a:r>
            <a:r>
              <a:rPr lang="en-US" sz="2400" dirty="0">
                <a:hlinkClick r:id="rId2"/>
              </a:rPr>
              <a:t>squant@upenn.edu</a:t>
            </a:r>
            <a:r>
              <a:rPr lang="en-US" sz="2400" dirty="0"/>
              <a:t> or </a:t>
            </a:r>
            <a:r>
              <a:rPr lang="en-US" sz="2400" dirty="0">
                <a:hlinkClick r:id="rId3"/>
              </a:rPr>
              <a:t>budischa@upenn.edu</a:t>
            </a:r>
            <a:r>
              <a:rPr lang="en-US" sz="2400" dirty="0"/>
              <a:t>.  We will collect your questions and will try to address as many as we can, either in a newsletter format sent out to everyone via the listserv, or at the next SDUG meeting.</a:t>
            </a:r>
            <a:endParaRPr lang="en-US" dirty="0"/>
          </a:p>
        </p:txBody>
      </p:sp>
      <p:sp>
        <p:nvSpPr>
          <p:cNvPr id="4" name="Footer Placeholder 2">
            <a:extLst>
              <a:ext uri="{FF2B5EF4-FFF2-40B4-BE49-F238E27FC236}">
                <a16:creationId xmlns:a16="http://schemas.microsoft.com/office/drawing/2014/main" id="{8A439BBC-F397-4BE2-BAD4-75A66E975F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2801175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prstClr val="black">
                    <a:lumMod val="75000"/>
                    <a:lumOff val="25000"/>
                  </a:prstClr>
                </a:solidFill>
                <a:latin typeface="Calibri" panose="020F0502020204030204"/>
              </a:rPr>
              <a:t>Questions/comments</a:t>
            </a: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prstClr val="black">
                    <a:lumMod val="75000"/>
                    <a:lumOff val="25000"/>
                  </a:prstClr>
                </a:solidFill>
                <a:latin typeface="Calibri" panose="020F0502020204030204"/>
              </a:rPr>
              <a:t>Feedback about holding SDUG meetings online</a:t>
            </a:r>
          </a:p>
          <a:p>
            <a:pPr lvl="2">
              <a:buClr>
                <a:srgbClr val="99CB38"/>
              </a:buClr>
            </a:pP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How did today go?</a:t>
            </a:r>
          </a:p>
          <a:p>
            <a:pPr lvl="2">
              <a:buClr>
                <a:srgbClr val="99CB38"/>
              </a:buClr>
            </a:pPr>
            <a:r>
              <a:rPr lang="en-US" sz="2400" dirty="0">
                <a:solidFill>
                  <a:prstClr val="black">
                    <a:lumMod val="75000"/>
                    <a:lumOff val="25000"/>
                  </a:prstClr>
                </a:solidFill>
                <a:latin typeface="Calibri" panose="020F0502020204030204"/>
              </a:rPr>
              <a:t>Suggestions for future online meetings?</a:t>
            </a:r>
            <a:endPar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As always, follow-up questions/comments after SDUG meetings can be sent to: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Discussions about student data can be initiated by writing to our moderated list: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339026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4708981"/>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800" dirty="0"/>
              <a:t>Turn off your </a:t>
            </a:r>
            <a:r>
              <a:rPr lang="en-US" sz="2800" dirty="0" err="1"/>
              <a:t>BlueJeans</a:t>
            </a:r>
            <a:r>
              <a:rPr lang="en-US" sz="2800" dirty="0"/>
              <a:t> video function</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Please go on </a:t>
            </a:r>
            <a:r>
              <a:rPr lang="en-US" sz="2800" b="1" dirty="0"/>
              <a:t>Mute</a:t>
            </a:r>
            <a:r>
              <a:rPr lang="en-US" sz="2800" dirty="0"/>
              <a:t> unless you are speaking</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During the Q&amp;A, please </a:t>
            </a:r>
            <a:r>
              <a:rPr lang="en-US" sz="2800" b="1" dirty="0"/>
              <a:t>enter your questions in the chat function</a:t>
            </a:r>
            <a:r>
              <a:rPr lang="en-US" sz="2800" dirty="0"/>
              <a:t>. When your question is being answered, you can go off </a:t>
            </a:r>
            <a:r>
              <a:rPr lang="en-US" sz="2800" b="1" dirty="0"/>
              <a:t>Mute</a:t>
            </a:r>
            <a:r>
              <a:rPr lang="en-US" sz="2800" dirty="0"/>
              <a:t> to ask follow-up questions</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Please do not use the chat function for commentary</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D196B1E3-CC03-41F1-A700-F9A6130DB9D0}"/>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273731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4001095"/>
          </a:xfrm>
          <a:prstGeom prst="rect">
            <a:avLst/>
          </a:prstGeom>
        </p:spPr>
        <p:txBody>
          <a:bodyPr wrap="square">
            <a:spAutoFit/>
          </a:bodyPr>
          <a:lstStyle/>
          <a:p>
            <a:pPr marL="457200" marR="0" lvl="0" indent="-45720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ea typeface="+mn-ea"/>
                <a:cs typeface="+mn-cs"/>
              </a:rPr>
              <a:t>Project</a:t>
            </a:r>
            <a:r>
              <a:rPr kumimoji="0" lang="en-US" sz="2800" b="0" i="0" u="none" strike="noStrike" kern="1200" cap="none" spc="0" normalizeH="0" noProof="0" dirty="0">
                <a:ln>
                  <a:noFill/>
                </a:ln>
                <a:solidFill>
                  <a:srgbClr val="000000"/>
                </a:solidFill>
                <a:effectLst/>
                <a:uLnTx/>
                <a:uFillTx/>
                <a:ea typeface="+mn-ea"/>
                <a:cs typeface="+mn-cs"/>
              </a:rPr>
              <a:t> </a:t>
            </a:r>
            <a:r>
              <a:rPr lang="en-US" sz="2800" dirty="0">
                <a:solidFill>
                  <a:srgbClr val="000000"/>
                </a:solidFill>
              </a:rPr>
              <a:t>Update</a:t>
            </a:r>
          </a:p>
          <a:p>
            <a:pPr marL="914400" lvl="1" indent="-457200" defTabSz="457200" fontAlgn="base">
              <a:buFont typeface="Arial" panose="020B0604020202020204" pitchFamily="34" charset="0"/>
              <a:buChar char="•"/>
              <a:defRPr/>
            </a:pPr>
            <a:r>
              <a:rPr lang="en-US" sz="2400" dirty="0">
                <a:solidFill>
                  <a:srgbClr val="000000"/>
                </a:solidFill>
              </a:rPr>
              <a:t>Production go-live dates</a:t>
            </a:r>
          </a:p>
          <a:p>
            <a:pPr marL="914400" lvl="1" indent="-457200" defTabSz="457200" fontAlgn="base">
              <a:buFont typeface="Arial" panose="020B0604020202020204" pitchFamily="34" charset="0"/>
              <a:buChar char="•"/>
              <a:defRPr/>
            </a:pPr>
            <a:r>
              <a:rPr lang="en-US" sz="2400" dirty="0">
                <a:solidFill>
                  <a:srgbClr val="000000"/>
                </a:solidFill>
              </a:rPr>
              <a:t>Student Warehouse development and testing</a:t>
            </a:r>
          </a:p>
          <a:p>
            <a:pPr marL="914400" lvl="1" indent="-457200" defTabSz="457200" fontAlgn="base">
              <a:buFont typeface="Arial" panose="020B0604020202020204" pitchFamily="34" charset="0"/>
              <a:buChar char="•"/>
              <a:defRPr/>
            </a:pPr>
            <a:r>
              <a:rPr lang="en-US" sz="2400" dirty="0">
                <a:solidFill>
                  <a:srgbClr val="000000"/>
                </a:solidFill>
              </a:rPr>
              <a:t>Student Warehouse production releases</a:t>
            </a:r>
          </a:p>
          <a:p>
            <a:pPr marL="914400" lvl="1" indent="-457200" defTabSz="457200" fontAlgn="base">
              <a:buFont typeface="Arial" panose="020B0604020202020204" pitchFamily="34" charset="0"/>
              <a:buChar char="•"/>
              <a:defRPr/>
            </a:pPr>
            <a:r>
              <a:rPr lang="en-US" sz="2400" dirty="0">
                <a:solidFill>
                  <a:srgbClr val="000000"/>
                </a:solidFill>
              </a:rPr>
              <a:t>Financial Aid data warehouse</a:t>
            </a:r>
            <a:endParaRPr kumimoji="0" lang="en-US" sz="2400" b="0" i="0" u="none" strike="noStrike" kern="1200" cap="none" spc="0" normalizeH="0" baseline="0" noProof="0" dirty="0">
              <a:ln>
                <a:noFill/>
              </a:ln>
              <a:solidFill>
                <a:srgbClr val="000000"/>
              </a:solidFill>
              <a:effectLst/>
              <a:uLnTx/>
              <a:uFillTx/>
            </a:endParaRPr>
          </a:p>
          <a:p>
            <a:pPr marR="0" lvl="0" algn="l" defTabSz="457200" rtl="0" eaLnBrk="1" fontAlgn="base" latinLnBrk="0" hangingPunct="1">
              <a:lnSpc>
                <a:spcPct val="100000"/>
              </a:lnSpc>
              <a:spcBef>
                <a:spcPts val="0"/>
              </a:spcBef>
              <a:spcAft>
                <a:spcPts val="0"/>
              </a:spcAft>
              <a:buClrTx/>
              <a:buSzTx/>
              <a:tabLst/>
              <a:defRPr/>
            </a:pPr>
            <a:endParaRPr kumimoji="0" lang="en-US" sz="2800" b="0" i="0" u="none" strike="noStrike" kern="1200" cap="none" spc="0" normalizeH="0" baseline="0" noProof="0" dirty="0">
              <a:ln>
                <a:noFill/>
              </a:ln>
              <a:solidFill>
                <a:srgbClr val="000000"/>
              </a:solidFill>
              <a:effectLst/>
              <a:uLnTx/>
              <a:uFillTx/>
              <a:ea typeface="+mn-ea"/>
              <a:cs typeface="+mn-cs"/>
            </a:endParaRPr>
          </a:p>
          <a:p>
            <a:pPr marL="457200" lvl="0" indent="-457200" defTabSz="457200" fontAlgn="base">
              <a:buFont typeface="Arial" panose="020B0604020202020204" pitchFamily="34" charset="0"/>
              <a:buChar char="•"/>
            </a:pPr>
            <a:r>
              <a:rPr kumimoji="0" lang="en-US" sz="2800" b="0" i="0" u="none" strike="noStrike" kern="1200" cap="none" spc="0" normalizeH="0" baseline="0" noProof="0" dirty="0">
                <a:ln>
                  <a:noFill/>
                </a:ln>
                <a:solidFill>
                  <a:srgbClr val="000000"/>
                </a:solidFill>
                <a:effectLst/>
                <a:uLnTx/>
                <a:uFillTx/>
                <a:ea typeface="+mn-ea"/>
                <a:cs typeface="+mn-cs"/>
              </a:rPr>
              <a:t>​</a:t>
            </a:r>
            <a:r>
              <a:rPr lang="en-US" sz="2800" dirty="0">
                <a:solidFill>
                  <a:srgbClr val="000000"/>
                </a:solidFill>
              </a:rPr>
              <a:t>Pennant Student Universe – updates on design and coming attractions</a:t>
            </a:r>
          </a:p>
          <a:p>
            <a:pPr lvl="0" defTabSz="457200" fontAlgn="base">
              <a:defRPr/>
            </a:pPr>
            <a:r>
              <a:rPr lang="en-US" sz="2800" dirty="0">
                <a:solidFill>
                  <a:srgbClr val="000000"/>
                </a:solidFill>
              </a:rPr>
              <a:t> </a:t>
            </a: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 name="Footer Placeholder 2">
            <a:extLst>
              <a:ext uri="{FF2B5EF4-FFF2-40B4-BE49-F238E27FC236}">
                <a16:creationId xmlns:a16="http://schemas.microsoft.com/office/drawing/2014/main" id="{F1C9844B-ED0D-48A8-92B2-E1F6AB0C7C4D}"/>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15997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But first… a small STDTCANQ Universe Change</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5109091"/>
          </a:xfrm>
          <a:prstGeom prst="rect">
            <a:avLst/>
          </a:prstGeom>
        </p:spPr>
        <p:txBody>
          <a:bodyPr wrap="square">
            <a:spAutoFit/>
          </a:bodyPr>
          <a:lstStyle/>
          <a:p>
            <a:pPr lvl="0" defTabSz="457200" fontAlgn="base">
              <a:defRPr/>
            </a:pPr>
            <a:r>
              <a:rPr lang="en-US" sz="2800" dirty="0">
                <a:solidFill>
                  <a:srgbClr val="000000"/>
                </a:solidFill>
              </a:rPr>
              <a:t>Join from Course Section to Enrollment was modified</a:t>
            </a:r>
          </a:p>
          <a:p>
            <a:pPr marL="914400" lvl="1" indent="-457200" defTabSz="457200" fontAlgn="base">
              <a:buFont typeface="Arial" panose="020B0604020202020204" pitchFamily="34" charset="0"/>
              <a:buChar char="•"/>
              <a:defRPr/>
            </a:pPr>
            <a:endParaRPr lang="en-US" sz="2800" dirty="0">
              <a:solidFill>
                <a:srgbClr val="000000"/>
              </a:solidFill>
            </a:endParaRPr>
          </a:p>
          <a:p>
            <a:pPr marL="914400" lvl="1" indent="-457200" defTabSz="457200" fontAlgn="base">
              <a:buFont typeface="Arial" panose="020B0604020202020204" pitchFamily="34" charset="0"/>
              <a:buChar char="•"/>
              <a:defRPr/>
            </a:pPr>
            <a:r>
              <a:rPr lang="en-US" sz="2400" dirty="0">
                <a:solidFill>
                  <a:srgbClr val="000000"/>
                </a:solidFill>
              </a:rPr>
              <a:t>Previously an “</a:t>
            </a:r>
            <a:r>
              <a:rPr lang="en-US" sz="2400" dirty="0" err="1">
                <a:solidFill>
                  <a:srgbClr val="000000"/>
                </a:solidFill>
              </a:rPr>
              <a:t>equi</a:t>
            </a:r>
            <a:r>
              <a:rPr lang="en-US" sz="2400" dirty="0">
                <a:solidFill>
                  <a:srgbClr val="000000"/>
                </a:solidFill>
              </a:rPr>
              <a:t>” join, now an “outer” join </a:t>
            </a:r>
          </a:p>
          <a:p>
            <a:pPr marL="914400" lvl="1" indent="-457200" defTabSz="457200" fontAlgn="base">
              <a:buFont typeface="Arial" panose="020B0604020202020204" pitchFamily="34" charset="0"/>
              <a:buChar char="•"/>
              <a:defRPr/>
            </a:pPr>
            <a:endParaRPr lang="en-US" sz="2400" dirty="0">
              <a:solidFill>
                <a:srgbClr val="000000"/>
              </a:solidFill>
            </a:endParaRPr>
          </a:p>
          <a:p>
            <a:pPr marL="914400" lvl="1" indent="-457200" defTabSz="457200" fontAlgn="base">
              <a:buFont typeface="Arial" panose="020B0604020202020204" pitchFamily="34" charset="0"/>
              <a:buChar char="•"/>
              <a:defRPr/>
            </a:pPr>
            <a:r>
              <a:rPr lang="en-US" sz="2400" dirty="0">
                <a:solidFill>
                  <a:srgbClr val="000000"/>
                </a:solidFill>
              </a:rPr>
              <a:t>Query result rows will now remain even when no students are enrolled in a course section.</a:t>
            </a:r>
          </a:p>
          <a:p>
            <a:pPr marL="914400" lvl="1" indent="-457200" defTabSz="457200" fontAlgn="base">
              <a:buFont typeface="Arial" panose="020B0604020202020204" pitchFamily="34" charset="0"/>
              <a:buChar char="•"/>
              <a:defRPr/>
            </a:pPr>
            <a:endParaRPr lang="en-US" sz="2400" dirty="0">
              <a:solidFill>
                <a:srgbClr val="000000"/>
              </a:solidFill>
            </a:endParaRPr>
          </a:p>
          <a:p>
            <a:pPr marL="914400" lvl="1" indent="-457200" defTabSz="457200" fontAlgn="base">
              <a:buFont typeface="Arial" panose="020B0604020202020204" pitchFamily="34" charset="0"/>
              <a:buChar char="•"/>
              <a:defRPr/>
            </a:pPr>
            <a:r>
              <a:rPr lang="en-US" sz="2400" dirty="0">
                <a:solidFill>
                  <a:srgbClr val="000000"/>
                </a:solidFill>
              </a:rPr>
              <a:t>Example Class list for 2020C where Course Section=CHIN721401.</a:t>
            </a:r>
          </a:p>
          <a:p>
            <a:pPr marL="914400" lvl="1" indent="-457200" defTabSz="457200" fontAlgn="base">
              <a:buFont typeface="Arial" panose="020B0604020202020204" pitchFamily="34" charset="0"/>
              <a:buChar char="•"/>
              <a:defRPr/>
            </a:pPr>
            <a:endParaRPr kumimoji="0" lang="en-US" sz="2400" b="0" i="0" u="none" strike="noStrike" kern="1200" cap="none" spc="0" normalizeH="0" baseline="0" noProof="0" dirty="0">
              <a:ln>
                <a:noFill/>
              </a:ln>
              <a:solidFill>
                <a:srgbClr val="000000"/>
              </a:solidFill>
              <a:effectLst/>
              <a:uLnTx/>
              <a:uFillTx/>
            </a:endParaRPr>
          </a:p>
          <a:p>
            <a:pPr marR="0" lvl="0" algn="l" defTabSz="457200" rtl="0" eaLnBrk="1" fontAlgn="base" latinLnBrk="0" hangingPunct="1">
              <a:lnSpc>
                <a:spcPct val="100000"/>
              </a:lnSpc>
              <a:spcBef>
                <a:spcPts val="0"/>
              </a:spcBef>
              <a:spcAft>
                <a:spcPts val="0"/>
              </a:spcAft>
              <a:buClrTx/>
              <a:buSzTx/>
              <a:tabLst/>
              <a:defRPr/>
            </a:pPr>
            <a:endParaRPr kumimoji="0" lang="en-US" sz="2800" b="0" i="0" u="none" strike="noStrike" kern="1200" cap="none" spc="0" normalizeH="0" baseline="0" noProof="0" dirty="0">
              <a:ln>
                <a:noFill/>
              </a:ln>
              <a:solidFill>
                <a:srgbClr val="000000"/>
              </a:solidFill>
              <a:effectLst/>
              <a:uLnTx/>
              <a:uFillTx/>
              <a:ea typeface="+mn-ea"/>
              <a:cs typeface="+mn-cs"/>
            </a:endParaRPr>
          </a:p>
          <a:p>
            <a:pPr lvl="0" defTabSz="457200" fontAlgn="base"/>
            <a:endParaRPr lang="en-US" sz="2800" dirty="0">
              <a:solidFill>
                <a:srgbClr val="000000"/>
              </a:solidFill>
            </a:endParaRPr>
          </a:p>
          <a:p>
            <a:pPr lvl="0" defTabSz="457200" fontAlgn="base">
              <a:defRPr/>
            </a:pPr>
            <a:r>
              <a:rPr lang="en-US" sz="2800" dirty="0">
                <a:solidFill>
                  <a:srgbClr val="000000"/>
                </a:solidFill>
              </a:rPr>
              <a:t> </a:t>
            </a: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 name="Footer Placeholder 2">
            <a:extLst>
              <a:ext uri="{FF2B5EF4-FFF2-40B4-BE49-F238E27FC236}">
                <a16:creationId xmlns:a16="http://schemas.microsoft.com/office/drawing/2014/main" id="{F1C9844B-ED0D-48A8-92B2-E1F6AB0C7C4D}"/>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216274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Project updates</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US" dirty="0"/>
          </a:p>
          <a:p>
            <a:pPr lvl="1"/>
            <a:r>
              <a:rPr lang="en-US" sz="2800" dirty="0"/>
              <a:t>The Pennant Records and Financial Aid projects are delayed 1 year</a:t>
            </a:r>
          </a:p>
          <a:p>
            <a:pPr lvl="1"/>
            <a:endParaRPr lang="en-US" sz="2800" dirty="0"/>
          </a:p>
          <a:p>
            <a:pPr lvl="1"/>
            <a:r>
              <a:rPr lang="en-US" sz="2800" dirty="0"/>
              <a:t>Financial Aid and Pennant Records (Courses, instructors) Release 1 scheduled for August 2021</a:t>
            </a:r>
          </a:p>
          <a:p>
            <a:pPr lvl="1"/>
            <a:endParaRPr lang="en-US" sz="2800" dirty="0"/>
          </a:p>
          <a:p>
            <a:pPr lvl="1"/>
            <a:r>
              <a:rPr lang="en-US" sz="2800" dirty="0"/>
              <a:t>Financial Aid and Pennant Records Release 2 (Students, Academic History, Enrollments) scheduled for March 2022</a:t>
            </a:r>
          </a:p>
          <a:p>
            <a:endParaRPr lang="en-US" dirty="0"/>
          </a:p>
        </p:txBody>
      </p:sp>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111558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Development updates</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US" dirty="0"/>
          </a:p>
          <a:p>
            <a:pPr lvl="1"/>
            <a:r>
              <a:rPr lang="en-US" sz="2800" dirty="0"/>
              <a:t>Development for the Student Data Warehouse </a:t>
            </a:r>
            <a:r>
              <a:rPr lang="en-US" sz="2800" b="1" i="1" dirty="0"/>
              <a:t>will continue as scheduled</a:t>
            </a:r>
            <a:r>
              <a:rPr lang="en-US" sz="2800" dirty="0"/>
              <a:t> – currently about 85% complete</a:t>
            </a:r>
          </a:p>
          <a:p>
            <a:pPr lvl="1"/>
            <a:endParaRPr lang="en-US" sz="2800" dirty="0"/>
          </a:p>
          <a:p>
            <a:pPr lvl="1"/>
            <a:r>
              <a:rPr lang="en-US" sz="2800" dirty="0"/>
              <a:t>Some outstanding questions on individual data elements</a:t>
            </a:r>
          </a:p>
          <a:p>
            <a:pPr lvl="1"/>
            <a:endParaRPr lang="en-US" sz="2800" dirty="0"/>
          </a:p>
          <a:p>
            <a:pPr lvl="1"/>
            <a:r>
              <a:rPr lang="en-US" sz="2800" dirty="0"/>
              <a:t>Testing may require some amount of re-work to definitions and table structures</a:t>
            </a:r>
          </a:p>
          <a:p>
            <a:endParaRPr lang="en-US" dirty="0"/>
          </a:p>
        </p:txBody>
      </p:sp>
      <p:sp>
        <p:nvSpPr>
          <p:cNvPr id="7" name="Footer Placeholder 2">
            <a:extLst>
              <a:ext uri="{FF2B5EF4-FFF2-40B4-BE49-F238E27FC236}">
                <a16:creationId xmlns:a16="http://schemas.microsoft.com/office/drawing/2014/main" id="{093EB571-0A1C-4C52-815D-B5A2126E37F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71007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Testing Timeline</a:t>
            </a:r>
          </a:p>
        </p:txBody>
      </p:sp>
      <p:sp>
        <p:nvSpPr>
          <p:cNvPr id="6" name="Content Placeholder 2">
            <a:extLst>
              <a:ext uri="{FF2B5EF4-FFF2-40B4-BE49-F238E27FC236}">
                <a16:creationId xmlns:a16="http://schemas.microsoft.com/office/drawing/2014/main" id="{6EF5E63D-D76B-42E5-8D67-7E973E7246E6}"/>
              </a:ext>
            </a:extLst>
          </p:cNvPr>
          <p:cNvSpPr txBox="1">
            <a:spLocks/>
          </p:cNvSpPr>
          <p:nvPr/>
        </p:nvSpPr>
        <p:spPr>
          <a:xfrm>
            <a:off x="1066800" y="192903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dirty="0"/>
              <a:t>DEV warehouse collection released to working group in January</a:t>
            </a:r>
          </a:p>
          <a:p>
            <a:r>
              <a:rPr lang="en-US" sz="2800" dirty="0"/>
              <a:t>Wider release to SDUG in July</a:t>
            </a:r>
          </a:p>
          <a:p>
            <a:pPr lvl="1"/>
            <a:r>
              <a:rPr lang="en-US" sz="2400" dirty="0"/>
              <a:t>Courses and Instructors, basic student data</a:t>
            </a:r>
          </a:p>
          <a:p>
            <a:pPr lvl="1"/>
            <a:r>
              <a:rPr lang="en-US" sz="2400" dirty="0"/>
              <a:t>will include </a:t>
            </a:r>
            <a:r>
              <a:rPr lang="en-US" sz="2400" dirty="0" err="1"/>
              <a:t>WebI</a:t>
            </a:r>
            <a:r>
              <a:rPr lang="en-US" sz="2400" dirty="0"/>
              <a:t> universe and some documentation </a:t>
            </a:r>
          </a:p>
          <a:p>
            <a:pPr lvl="1"/>
            <a:r>
              <a:rPr lang="en-US" sz="2400" dirty="0"/>
              <a:t>corporate documents rolled out sometime after that</a:t>
            </a:r>
          </a:p>
          <a:p>
            <a:r>
              <a:rPr lang="en-US" sz="2400" dirty="0"/>
              <a:t>R2 (student, academic history) data available sometime Fall of 2020 (schedule TBD)</a:t>
            </a:r>
          </a:p>
          <a:p>
            <a:endParaRPr lang="en-US" dirty="0"/>
          </a:p>
        </p:txBody>
      </p:sp>
      <p:sp>
        <p:nvSpPr>
          <p:cNvPr id="7" name="Footer Placeholder 2">
            <a:extLst>
              <a:ext uri="{FF2B5EF4-FFF2-40B4-BE49-F238E27FC236}">
                <a16:creationId xmlns:a16="http://schemas.microsoft.com/office/drawing/2014/main" id="{F0FA3251-D7E1-4C2D-9D54-6E453C7C523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Tree>
    <p:extLst>
      <p:ext uri="{BB962C8B-B14F-4D97-AF65-F5344CB8AC3E}">
        <p14:creationId xmlns:p14="http://schemas.microsoft.com/office/powerpoint/2010/main" val="2873998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Production Releases</a:t>
            </a:r>
          </a:p>
        </p:txBody>
      </p:sp>
      <p:sp>
        <p:nvSpPr>
          <p:cNvPr id="5" name="Footer Placeholder 2">
            <a:extLst>
              <a:ext uri="{FF2B5EF4-FFF2-40B4-BE49-F238E27FC236}">
                <a16:creationId xmlns:a16="http://schemas.microsoft.com/office/drawing/2014/main" id="{7A78A217-8225-49D1-93ED-E27F8ED6ED98}"/>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
        <p:nvSpPr>
          <p:cNvPr id="4" name="Content Placeholder 2">
            <a:extLst>
              <a:ext uri="{FF2B5EF4-FFF2-40B4-BE49-F238E27FC236}">
                <a16:creationId xmlns:a16="http://schemas.microsoft.com/office/drawing/2014/main" id="{EAFD1831-D5A2-4C82-AE1A-9439025B3F04}"/>
              </a:ext>
            </a:extLst>
          </p:cNvPr>
          <p:cNvSpPr txBox="1">
            <a:spLocks/>
          </p:cNvSpPr>
          <p:nvPr/>
        </p:nvSpPr>
        <p:spPr>
          <a:xfrm>
            <a:off x="1066800" y="192903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dirty="0"/>
              <a:t>August 2021 – </a:t>
            </a:r>
          </a:p>
          <a:p>
            <a:pPr lvl="1"/>
            <a:r>
              <a:rPr lang="en-US" sz="2400" dirty="0"/>
              <a:t>course and section information available in new warehouse </a:t>
            </a:r>
          </a:p>
          <a:p>
            <a:pPr lvl="1"/>
            <a:r>
              <a:rPr lang="en-US" sz="2400" dirty="0"/>
              <a:t>future terms (Summer 2022 and beyond) will be reported from the new course structures</a:t>
            </a:r>
          </a:p>
          <a:p>
            <a:r>
              <a:rPr lang="en-US" sz="2800" dirty="0"/>
              <a:t>March 2022 – </a:t>
            </a:r>
          </a:p>
          <a:p>
            <a:pPr lvl="1"/>
            <a:r>
              <a:rPr lang="en-US" sz="2400" dirty="0"/>
              <a:t>Full conversion of all SRS (and other systems) into Banner – new student warehouse available</a:t>
            </a:r>
          </a:p>
          <a:p>
            <a:pPr lvl="1"/>
            <a:r>
              <a:rPr lang="en-US" sz="2400" dirty="0"/>
              <a:t>SRS is still system of record – Banner is used for advanced registration for future terms (Summer 2022 and beyond)</a:t>
            </a:r>
          </a:p>
          <a:p>
            <a:pPr lvl="1"/>
            <a:r>
              <a:rPr lang="en-US" sz="2400" dirty="0"/>
              <a:t>May/June 2022 – final conversion of SRS student data into Banner – all student reporting comes from new student data warehouse collection</a:t>
            </a:r>
          </a:p>
          <a:p>
            <a:pPr marL="384048" lvl="2" indent="0">
              <a:buNone/>
            </a:pPr>
            <a:endParaRPr lang="en-US" dirty="0"/>
          </a:p>
        </p:txBody>
      </p:sp>
    </p:spTree>
    <p:extLst>
      <p:ext uri="{BB962C8B-B14F-4D97-AF65-F5344CB8AC3E}">
        <p14:creationId xmlns:p14="http://schemas.microsoft.com/office/powerpoint/2010/main" val="3103645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Financial Aid Data Warehouse</a:t>
            </a:r>
          </a:p>
        </p:txBody>
      </p:sp>
      <p:sp>
        <p:nvSpPr>
          <p:cNvPr id="5" name="Footer Placeholder 2">
            <a:extLst>
              <a:ext uri="{FF2B5EF4-FFF2-40B4-BE49-F238E27FC236}">
                <a16:creationId xmlns:a16="http://schemas.microsoft.com/office/drawing/2014/main" id="{7A78A217-8225-49D1-93ED-E27F8ED6ED98}"/>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15, 2020</a:t>
            </a:r>
          </a:p>
        </p:txBody>
      </p:sp>
      <p:sp>
        <p:nvSpPr>
          <p:cNvPr id="4" name="Content Placeholder 2">
            <a:extLst>
              <a:ext uri="{FF2B5EF4-FFF2-40B4-BE49-F238E27FC236}">
                <a16:creationId xmlns:a16="http://schemas.microsoft.com/office/drawing/2014/main" id="{EAFD1831-D5A2-4C82-AE1A-9439025B3F04}"/>
              </a:ext>
            </a:extLst>
          </p:cNvPr>
          <p:cNvSpPr txBox="1">
            <a:spLocks/>
          </p:cNvSpPr>
          <p:nvPr/>
        </p:nvSpPr>
        <p:spPr>
          <a:xfrm>
            <a:off x="1066800" y="192903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dirty="0"/>
              <a:t>Kick off for FA data warehouse scheduled for July 20</a:t>
            </a:r>
            <a:r>
              <a:rPr lang="en-US" sz="2800" baseline="30000" dirty="0"/>
              <a:t>th</a:t>
            </a:r>
            <a:r>
              <a:rPr lang="en-US" sz="2800" dirty="0"/>
              <a:t>, 2020</a:t>
            </a:r>
            <a:endParaRPr lang="en-US" sz="2400" dirty="0"/>
          </a:p>
          <a:p>
            <a:endParaRPr lang="en-US" sz="2400" dirty="0"/>
          </a:p>
          <a:p>
            <a:r>
              <a:rPr lang="en-US" sz="2800" dirty="0"/>
              <a:t>Initial working group include representation from:</a:t>
            </a:r>
          </a:p>
          <a:p>
            <a:pPr lvl="1"/>
            <a:r>
              <a:rPr lang="en-US" sz="2200" dirty="0"/>
              <a:t>Institutional Research</a:t>
            </a:r>
          </a:p>
          <a:p>
            <a:pPr lvl="1"/>
            <a:r>
              <a:rPr lang="en-US" sz="2200" dirty="0"/>
              <a:t>Financial Aid</a:t>
            </a:r>
          </a:p>
          <a:p>
            <a:pPr lvl="1"/>
            <a:r>
              <a:rPr lang="en-US" sz="2200" dirty="0"/>
              <a:t>Enterprise Information &amp; Analytics</a:t>
            </a:r>
          </a:p>
          <a:p>
            <a:pPr lvl="1"/>
            <a:endParaRPr lang="en-US" sz="2800" dirty="0"/>
          </a:p>
        </p:txBody>
      </p:sp>
    </p:spTree>
    <p:extLst>
      <p:ext uri="{BB962C8B-B14F-4D97-AF65-F5344CB8AC3E}">
        <p14:creationId xmlns:p14="http://schemas.microsoft.com/office/powerpoint/2010/main" val="30109162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750</TotalTime>
  <Words>1069</Words>
  <Application>Microsoft Office PowerPoint</Application>
  <PresentationFormat>Widescreen</PresentationFormat>
  <Paragraphs>121</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Retrospect</vt:lpstr>
      <vt:lpstr>PowerPoint Presentation</vt:lpstr>
      <vt:lpstr>Remote Meetings Best Practices</vt:lpstr>
      <vt:lpstr>Agenda</vt:lpstr>
      <vt:lpstr>But first… a small STDTCANQ Universe Change</vt:lpstr>
      <vt:lpstr>Project updates</vt:lpstr>
      <vt:lpstr>Development updates</vt:lpstr>
      <vt:lpstr>Testing Timeline</vt:lpstr>
      <vt:lpstr>Production Releases</vt:lpstr>
      <vt:lpstr>Financial Aid Data Warehouse</vt:lpstr>
      <vt:lpstr>New universe: Pennant Student Records</vt:lpstr>
      <vt:lpstr>PowerPoint Presentation</vt:lpstr>
      <vt:lpstr>PowerPoint Presentation</vt:lpstr>
      <vt:lpstr>Using the new universe…</vt:lpstr>
      <vt:lpstr>So what can you do, in this  still-under-construction universe? </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Budischak, Mike</cp:lastModifiedBy>
  <cp:revision>54</cp:revision>
  <dcterms:created xsi:type="dcterms:W3CDTF">2020-03-09T13:56:43Z</dcterms:created>
  <dcterms:modified xsi:type="dcterms:W3CDTF">2020-07-14T12:43:22Z</dcterms:modified>
</cp:coreProperties>
</file>