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86" r:id="rId3"/>
    <p:sldId id="271" r:id="rId4"/>
    <p:sldId id="282" r:id="rId5"/>
    <p:sldId id="287" r:id="rId6"/>
    <p:sldId id="283" r:id="rId7"/>
    <p:sldId id="284" r:id="rId8"/>
    <p:sldId id="285" r:id="rId9"/>
    <p:sldId id="272" r:id="rId10"/>
    <p:sldId id="273" r:id="rId11"/>
    <p:sldId id="274" r:id="rId12"/>
    <p:sldId id="275" r:id="rId13"/>
    <p:sldId id="290" r:id="rId14"/>
    <p:sldId id="289" r:id="rId15"/>
    <p:sldId id="276" r:id="rId16"/>
    <p:sldId id="28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7" autoAdjust="0"/>
    <p:restoredTop sz="94660"/>
  </p:normalViewPr>
  <p:slideViewPr>
    <p:cSldViewPr snapToGrid="0">
      <p:cViewPr varScale="1">
        <p:scale>
          <a:sx n="67" d="100"/>
          <a:sy n="67" d="100"/>
        </p:scale>
        <p:origin x="48" y="46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124F-2DB4-464F-B60E-6E587D1CEA3A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E4CE9-7A89-4DFB-913B-24F3150ADFB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192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124F-2DB4-464F-B60E-6E587D1CEA3A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E4CE9-7A89-4DFB-913B-24F3150AD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23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124F-2DB4-464F-B60E-6E587D1CEA3A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E4CE9-7A89-4DFB-913B-24F3150AD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902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124F-2DB4-464F-B60E-6E587D1CEA3A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E4CE9-7A89-4DFB-913B-24F3150AD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358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124F-2DB4-464F-B60E-6E587D1CEA3A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E4CE9-7A89-4DFB-913B-24F3150ADFB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274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124F-2DB4-464F-B60E-6E587D1CEA3A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E4CE9-7A89-4DFB-913B-24F3150AD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103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124F-2DB4-464F-B60E-6E587D1CEA3A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E4CE9-7A89-4DFB-913B-24F3150AD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140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124F-2DB4-464F-B60E-6E587D1CEA3A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E4CE9-7A89-4DFB-913B-24F3150AD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35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124F-2DB4-464F-B60E-6E587D1CEA3A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E4CE9-7A89-4DFB-913B-24F3150AD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88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512124F-2DB4-464F-B60E-6E587D1CEA3A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9E4CE9-7A89-4DFB-913B-24F3150AD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536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124F-2DB4-464F-B60E-6E587D1CEA3A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E4CE9-7A89-4DFB-913B-24F3150AD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587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512124F-2DB4-464F-B60E-6E587D1CEA3A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E9E4CE9-7A89-4DFB-913B-24F3150ADFB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6795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isc.upenn.edu/enterprise-information-analytics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student-wh@lists.upenn.edu" TargetMode="External"/><Relationship Id="rId2" Type="http://schemas.openxmlformats.org/officeDocument/2006/relationships/hyperlink" Target="mailto:da-staff@isc.upenn.edu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5E0DED3-344C-4204-B96E-A7DEA9FF6E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1284" y="1058779"/>
            <a:ext cx="9779933" cy="3014457"/>
          </a:xfrm>
        </p:spPr>
        <p:txBody>
          <a:bodyPr anchor="ctr">
            <a:normAutofit/>
          </a:bodyPr>
          <a:lstStyle/>
          <a:p>
            <a:pPr algn="l"/>
            <a:r>
              <a:rPr lang="en-US" sz="4400" b="1" dirty="0">
                <a:ea typeface="Verdana" panose="020B0604030504040204" pitchFamily="34" charset="0"/>
                <a:cs typeface="Verdana" panose="020B0604030504040204" pitchFamily="34" charset="0"/>
              </a:rPr>
              <a:t>Data Warehouse </a:t>
            </a:r>
          </a:p>
          <a:p>
            <a:pPr algn="l"/>
            <a:r>
              <a:rPr lang="en-US" sz="4400" b="1" dirty="0">
                <a:ea typeface="Verdana" panose="020B0604030504040204" pitchFamily="34" charset="0"/>
                <a:cs typeface="Verdana" panose="020B0604030504040204" pitchFamily="34" charset="0"/>
              </a:rPr>
              <a:t>Student Data User Group</a:t>
            </a:r>
          </a:p>
          <a:p>
            <a:pPr algn="l"/>
            <a:r>
              <a:rPr lang="en-US" sz="4400" b="1" dirty="0">
                <a:ea typeface="Verdana" panose="020B0604030504040204" pitchFamily="34" charset="0"/>
                <a:cs typeface="Verdana" panose="020B0604030504040204" pitchFamily="34" charset="0"/>
              </a:rPr>
              <a:t>MARCH 25, 2020</a:t>
            </a:r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A052FF8E-C06C-4AC6-AF13-2C732A6975FB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MARCH 25, 2020</a:t>
            </a:r>
          </a:p>
        </p:txBody>
      </p:sp>
    </p:spTree>
    <p:extLst>
      <p:ext uri="{BB962C8B-B14F-4D97-AF65-F5344CB8AC3E}">
        <p14:creationId xmlns:p14="http://schemas.microsoft.com/office/powerpoint/2010/main" val="11018115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8856E47A-D49F-46F3-BE75-9F1559C9D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all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Student Data User Group – MARCH 25, 2020</a:t>
            </a:r>
          </a:p>
        </p:txBody>
      </p:sp>
      <p:pic>
        <p:nvPicPr>
          <p:cNvPr id="5" name="Content Placeholder 8" descr="A picture containing text, map&#10;&#10;Description automatically generated">
            <a:extLst>
              <a:ext uri="{FF2B5EF4-FFF2-40B4-BE49-F238E27FC236}">
                <a16:creationId xmlns:a16="http://schemas.microsoft.com/office/drawing/2014/main" id="{793444C9-669B-4A4B-B83A-4CA5DCDA36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631" y="189362"/>
            <a:ext cx="8940810" cy="597693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78FD486-CE91-4113-9DD5-F42E2BB5AE66}"/>
              </a:ext>
            </a:extLst>
          </p:cNvPr>
          <p:cNvSpPr txBox="1"/>
          <p:nvPr/>
        </p:nvSpPr>
        <p:spPr>
          <a:xfrm>
            <a:off x="6937967" y="5004250"/>
            <a:ext cx="370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…. More tables coming soon!</a:t>
            </a:r>
          </a:p>
        </p:txBody>
      </p:sp>
    </p:spTree>
    <p:extLst>
      <p:ext uri="{BB962C8B-B14F-4D97-AF65-F5344CB8AC3E}">
        <p14:creationId xmlns:p14="http://schemas.microsoft.com/office/powerpoint/2010/main" val="302274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8856E47A-D49F-46F3-BE75-9F1559C9D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all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Student Data User Group – MARCH 25, 2020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8FD486-CE91-4113-9DD5-F42E2BB5AE66}"/>
              </a:ext>
            </a:extLst>
          </p:cNvPr>
          <p:cNvSpPr txBox="1"/>
          <p:nvPr/>
        </p:nvSpPr>
        <p:spPr>
          <a:xfrm>
            <a:off x="6937967" y="5004250"/>
            <a:ext cx="370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…. More tables coming soon!</a:t>
            </a:r>
          </a:p>
        </p:txBody>
      </p:sp>
      <p:pic>
        <p:nvPicPr>
          <p:cNvPr id="7" name="Content Placeholder 4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C0A56718-A43A-45D3-98B0-852D68E4D5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16" y="354842"/>
            <a:ext cx="9519313" cy="571198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A290C8F-DD3A-4BE9-A922-4229891C64AE}"/>
              </a:ext>
            </a:extLst>
          </p:cNvPr>
          <p:cNvSpPr txBox="1"/>
          <p:nvPr/>
        </p:nvSpPr>
        <p:spPr>
          <a:xfrm>
            <a:off x="9760281" y="4911917"/>
            <a:ext cx="17174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 stayed tuned for more…</a:t>
            </a:r>
          </a:p>
        </p:txBody>
      </p:sp>
    </p:spTree>
    <p:extLst>
      <p:ext uri="{BB962C8B-B14F-4D97-AF65-F5344CB8AC3E}">
        <p14:creationId xmlns:p14="http://schemas.microsoft.com/office/powerpoint/2010/main" val="2998132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8856E47A-D49F-46F3-BE75-9F1559C9D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all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Student Data User Group – MARCH 25, 2020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5E1D6393-3F20-448F-8390-1ACA4941E898}"/>
              </a:ext>
            </a:extLst>
          </p:cNvPr>
          <p:cNvSpPr txBox="1">
            <a:spLocks/>
          </p:cNvSpPr>
          <p:nvPr/>
        </p:nvSpPr>
        <p:spPr>
          <a:xfrm>
            <a:off x="4124607" y="514771"/>
            <a:ext cx="4822805" cy="849514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The new universe has the folders grouped by “type”</a:t>
            </a:r>
          </a:p>
        </p:txBody>
      </p:sp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0990985C-8228-4FA4-8C42-F2EB983711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1" y="253115"/>
            <a:ext cx="2466080" cy="596671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329A45C-55D4-4838-AE66-344F9ADAAE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4601" y="3757613"/>
            <a:ext cx="2951550" cy="2209799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2A447973-2C72-44B8-96EB-0AB442693340}"/>
              </a:ext>
            </a:extLst>
          </p:cNvPr>
          <p:cNvSpPr txBox="1">
            <a:spLocks/>
          </p:cNvSpPr>
          <p:nvPr/>
        </p:nvSpPr>
        <p:spPr>
          <a:xfrm>
            <a:off x="5171347" y="2811713"/>
            <a:ext cx="3985531" cy="84951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Within the folders, objects are listed alphabetically</a:t>
            </a:r>
          </a:p>
        </p:txBody>
      </p:sp>
    </p:spTree>
    <p:extLst>
      <p:ext uri="{BB962C8B-B14F-4D97-AF65-F5344CB8AC3E}">
        <p14:creationId xmlns:p14="http://schemas.microsoft.com/office/powerpoint/2010/main" val="1259757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5DCAD-327E-4E54-8E5C-88DFB2834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query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08ABA49-AED4-4EA3-9341-653AC58267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7280" y="2047876"/>
            <a:ext cx="9996269" cy="380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6453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F3114-E62E-4AC0-A1A4-2CE1E909F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query output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B651765-1C94-43D8-8F40-181369A015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2650" y="2008675"/>
            <a:ext cx="11454176" cy="323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0399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8856E47A-D49F-46F3-BE75-9F1559C9D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all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Student Data User Group – MARCH 25, 2020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8616F60-7432-4496-AF63-6B7A100C6DC6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2152297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Documentation will be added to the existing warehouse website: </a:t>
            </a:r>
            <a:r>
              <a:rPr lang="en-US" sz="2800" dirty="0">
                <a:hlinkClick r:id="rId2"/>
              </a:rPr>
              <a:t>https://www.isc.upenn.edu/enterprise-information-analytics</a:t>
            </a:r>
            <a:r>
              <a:rPr lang="en-US" sz="2800" dirty="0"/>
              <a:t> </a:t>
            </a:r>
          </a:p>
          <a:p>
            <a:endParaRPr lang="en-US" sz="2800" dirty="0"/>
          </a:p>
          <a:p>
            <a:r>
              <a:rPr lang="en-US" sz="2800" dirty="0"/>
              <a:t>under the “Student” area, </a:t>
            </a:r>
          </a:p>
          <a:p>
            <a:r>
              <a:rPr lang="en-US" sz="2800" dirty="0"/>
              <a:t>in the “Record” section,</a:t>
            </a:r>
          </a:p>
          <a:p>
            <a:r>
              <a:rPr lang="en-US" sz="2800" dirty="0"/>
              <a:t>there will be a new link </a:t>
            </a:r>
          </a:p>
          <a:p>
            <a:r>
              <a:rPr lang="en-US" sz="2800" dirty="0"/>
              <a:t>for Pennant Student Records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64E5552-ACB6-4EBC-82BA-ABADAAA7D4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4558" y="1185950"/>
            <a:ext cx="5086350" cy="49720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9246935-21CD-42A5-977E-8B17A62EBA5D}"/>
              </a:ext>
            </a:extLst>
          </p:cNvPr>
          <p:cNvSpPr txBox="1"/>
          <p:nvPr/>
        </p:nvSpPr>
        <p:spPr>
          <a:xfrm>
            <a:off x="1185333" y="4267200"/>
            <a:ext cx="32173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the coming months, we will be looking for volunteers to assist with editing and reviewing data documentation….</a:t>
            </a:r>
          </a:p>
        </p:txBody>
      </p:sp>
    </p:spTree>
    <p:extLst>
      <p:ext uri="{BB962C8B-B14F-4D97-AF65-F5344CB8AC3E}">
        <p14:creationId xmlns:p14="http://schemas.microsoft.com/office/powerpoint/2010/main" val="3340239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46554-D85C-455D-8B7D-FA146412C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77627"/>
            <a:ext cx="10058400" cy="881797"/>
          </a:xfrm>
        </p:spPr>
        <p:txBody>
          <a:bodyPr/>
          <a:lstStyle/>
          <a:p>
            <a:r>
              <a:rPr lang="en-US" dirty="0"/>
              <a:t>Wrap-up</a:t>
            </a: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7A78A217-8225-49D1-93ED-E27F8ED6ED98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all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Student Data User Group – MARCH 25, 2020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34ECC29-CF4E-4B06-8EAD-53EEFFE2F4E0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84048" marR="0" lvl="1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Questions/comments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84048" marR="0" lvl="1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84048" marR="0" lvl="1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Feedback about holding SDUG meetings online</a:t>
            </a:r>
          </a:p>
          <a:p>
            <a:pPr lvl="2">
              <a:buClr>
                <a:srgbClr val="99CB38"/>
              </a:buClr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did today go?</a:t>
            </a:r>
          </a:p>
          <a:p>
            <a:pPr lvl="2">
              <a:buClr>
                <a:srgbClr val="99CB38"/>
              </a:buClr>
            </a:pP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Suggestions for future online meetings?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84048" marR="0" lvl="1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84048" marR="0" lvl="1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9CB38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 always, follow-up questions/comments after SDUG meetings can be sent to: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/>
              </a:rPr>
              <a:t>da-staff@isc.upenn.edu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Discussions about student data can be initiated by writing to our moderated list: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/>
              </a:rPr>
              <a:t>student-wh@lists.upenn.edu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0262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14D1-225B-4630-901B-9E94CF9B0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1922" y="850766"/>
            <a:ext cx="10168156" cy="660534"/>
          </a:xfrm>
        </p:spPr>
        <p:txBody>
          <a:bodyPr>
            <a:noAutofit/>
          </a:bodyPr>
          <a:lstStyle/>
          <a:p>
            <a:r>
              <a:rPr lang="en-US" sz="4400" b="1" dirty="0"/>
              <a:t>Remote Meetings Best Practices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748E445-6CB6-4712-8E58-7D2A7F335B85}"/>
              </a:ext>
            </a:extLst>
          </p:cNvPr>
          <p:cNvSpPr/>
          <p:nvPr/>
        </p:nvSpPr>
        <p:spPr>
          <a:xfrm>
            <a:off x="1185644" y="1965792"/>
            <a:ext cx="1016815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800" dirty="0"/>
              <a:t>Turn off your </a:t>
            </a:r>
            <a:r>
              <a:rPr lang="en-US" sz="2800" dirty="0" err="1"/>
              <a:t>BlueJeans</a:t>
            </a:r>
            <a:r>
              <a:rPr lang="en-US" sz="2800" dirty="0"/>
              <a:t> video function</a:t>
            </a:r>
          </a:p>
          <a:p>
            <a:pPr marL="457200" indent="-4572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800" dirty="0"/>
              <a:t>Please go on </a:t>
            </a:r>
            <a:r>
              <a:rPr lang="en-US" sz="2800" b="1" dirty="0"/>
              <a:t>Mute</a:t>
            </a:r>
            <a:r>
              <a:rPr lang="en-US" sz="2800" dirty="0"/>
              <a:t> unless you are speaking</a:t>
            </a:r>
          </a:p>
          <a:p>
            <a:pPr marL="457200" indent="-4572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800" dirty="0"/>
              <a:t>During the Q&amp;A, please </a:t>
            </a:r>
            <a:r>
              <a:rPr lang="en-US" sz="2800" b="1" dirty="0"/>
              <a:t>enter your questions in the chat function</a:t>
            </a:r>
            <a:r>
              <a:rPr lang="en-US" sz="2800" dirty="0"/>
              <a:t>. When your question is being answered, you can go off </a:t>
            </a:r>
            <a:r>
              <a:rPr lang="en-US" sz="2800" b="1" dirty="0"/>
              <a:t>Mute</a:t>
            </a:r>
            <a:r>
              <a:rPr lang="en-US" sz="2800" dirty="0"/>
              <a:t> to ask follow-up questions</a:t>
            </a:r>
          </a:p>
          <a:p>
            <a:pPr marL="457200" indent="-4572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800" dirty="0"/>
              <a:t>Please do not use the chat function for commentary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D196B1E3-CC03-41F1-A700-F9A6130DB9D0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MARCH 25, 2020</a:t>
            </a:r>
          </a:p>
        </p:txBody>
      </p:sp>
    </p:spTree>
    <p:extLst>
      <p:ext uri="{BB962C8B-B14F-4D97-AF65-F5344CB8AC3E}">
        <p14:creationId xmlns:p14="http://schemas.microsoft.com/office/powerpoint/2010/main" val="2737316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14D1-225B-4630-901B-9E94CF9B0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1922" y="850766"/>
            <a:ext cx="10168156" cy="660534"/>
          </a:xfrm>
        </p:spPr>
        <p:txBody>
          <a:bodyPr>
            <a:noAutofit/>
          </a:bodyPr>
          <a:lstStyle/>
          <a:p>
            <a:r>
              <a:rPr lang="en-US" sz="4400" b="1" dirty="0"/>
              <a:t>Agenda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748E445-6CB6-4712-8E58-7D2A7F335B85}"/>
              </a:ext>
            </a:extLst>
          </p:cNvPr>
          <p:cNvSpPr/>
          <p:nvPr/>
        </p:nvSpPr>
        <p:spPr>
          <a:xfrm>
            <a:off x="1185644" y="1965792"/>
            <a:ext cx="10168156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0" indent="-45720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Project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Update</a:t>
            </a:r>
          </a:p>
          <a:p>
            <a:pPr marL="457200" marR="0" lvl="0" indent="-45720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457200" marR="0" lvl="0" indent="-45720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Development status and Testing timeline </a:t>
            </a:r>
          </a:p>
          <a:p>
            <a:pPr marL="457200" marR="0" lvl="0" indent="-45720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457200" marR="0" lvl="0" indent="-45720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Timing for Production Releases​</a:t>
            </a:r>
          </a:p>
          <a:p>
            <a:pPr marL="457200" marR="0" lvl="0" indent="-45720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457200" marR="0" lvl="0" indent="-45720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dirty="0" err="1">
                <a:solidFill>
                  <a:srgbClr val="000000"/>
                </a:solidFill>
              </a:rPr>
              <a:t>Misc</a:t>
            </a:r>
            <a:r>
              <a:rPr lang="en-US" sz="2800" dirty="0">
                <a:solidFill>
                  <a:srgbClr val="000000"/>
                </a:solidFill>
              </a:rPr>
              <a:t> Items  – Not Converted/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Converted,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FinAid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 collection</a:t>
            </a:r>
          </a:p>
          <a:p>
            <a:pPr marR="0" lvl="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</a:p>
          <a:p>
            <a:pPr marL="457200" lvl="0" indent="-457200" defTabSz="457200" fontAlgn="base">
              <a:buFont typeface="Arial" panose="020B0604020202020204" pitchFamily="34" charset="0"/>
              <a:buChar char="•"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 ​</a:t>
            </a:r>
            <a:r>
              <a:rPr lang="en-US" sz="2800" dirty="0">
                <a:solidFill>
                  <a:srgbClr val="000000"/>
                </a:solidFill>
              </a:rPr>
              <a:t>Pennant Student Universe – Design, documentation</a:t>
            </a:r>
          </a:p>
          <a:p>
            <a:pPr lvl="0" defTabSz="457200" fontAlgn="base">
              <a:defRPr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D196B1E3-CC03-41F1-A700-F9A6130DB9D0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MARCH 25, 2020</a:t>
            </a:r>
          </a:p>
        </p:txBody>
      </p:sp>
    </p:spTree>
    <p:extLst>
      <p:ext uri="{BB962C8B-B14F-4D97-AF65-F5344CB8AC3E}">
        <p14:creationId xmlns:p14="http://schemas.microsoft.com/office/powerpoint/2010/main" val="1599784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46554-D85C-455D-8B7D-FA146412C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77627"/>
            <a:ext cx="10058400" cy="881797"/>
          </a:xfrm>
        </p:spPr>
        <p:txBody>
          <a:bodyPr/>
          <a:lstStyle/>
          <a:p>
            <a:r>
              <a:rPr lang="en-US" dirty="0"/>
              <a:t>Project updates</a:t>
            </a: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7A78A217-8225-49D1-93ED-E27F8ED6ED98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MARCH 25, 2020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34ECC29-CF4E-4B06-8EAD-53EEFFE2F4E0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  <a:p>
            <a:pPr lvl="1"/>
            <a:r>
              <a:rPr lang="en-US" sz="2800" dirty="0"/>
              <a:t>The Pennant Records and Financial Aid projects are delayed 1 year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Financial Aid and Pennant Records (Courses, instructors) Release 1 scheduled for August 2021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Financial Aid and Pennant Records Release 2 (Students, Academic History, Enrollments) scheduled for March 2022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580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46554-D85C-455D-8B7D-FA146412C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77627"/>
            <a:ext cx="10058400" cy="881797"/>
          </a:xfrm>
        </p:spPr>
        <p:txBody>
          <a:bodyPr/>
          <a:lstStyle/>
          <a:p>
            <a:r>
              <a:rPr lang="en-US" dirty="0"/>
              <a:t>Development updates</a:t>
            </a: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7A78A217-8225-49D1-93ED-E27F8ED6ED98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MARCH 25, 2020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34ECC29-CF4E-4B06-8EAD-53EEFFE2F4E0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  <a:p>
            <a:pPr lvl="1"/>
            <a:r>
              <a:rPr lang="en-US" sz="2800" dirty="0"/>
              <a:t>Development for the Student Data Warehouse </a:t>
            </a:r>
            <a:r>
              <a:rPr lang="en-US" sz="2800" b="1" i="1" dirty="0"/>
              <a:t>will continue as scheduled</a:t>
            </a:r>
            <a:r>
              <a:rPr lang="en-US" sz="2800" dirty="0"/>
              <a:t> – currently about 80% complete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Some outstanding questions on individual data elements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Testing may require some amount of re-work to definitions and table structures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070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46554-D85C-455D-8B7D-FA146412C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77627"/>
            <a:ext cx="10058400" cy="881797"/>
          </a:xfrm>
        </p:spPr>
        <p:txBody>
          <a:bodyPr/>
          <a:lstStyle/>
          <a:p>
            <a:r>
              <a:rPr lang="en-US" dirty="0"/>
              <a:t>Testing Timeline</a:t>
            </a: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7A78A217-8225-49D1-93ED-E27F8ED6ED98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MARCH 25, 2020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EF5E63D-D76B-42E5-8D67-7E973E7246E6}"/>
              </a:ext>
            </a:extLst>
          </p:cNvPr>
          <p:cNvSpPr txBox="1">
            <a:spLocks/>
          </p:cNvSpPr>
          <p:nvPr/>
        </p:nvSpPr>
        <p:spPr>
          <a:xfrm>
            <a:off x="1066800" y="1929035"/>
            <a:ext cx="10515600" cy="4351338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DEV warehouse collection released to working group in January</a:t>
            </a:r>
          </a:p>
          <a:p>
            <a:r>
              <a:rPr lang="en-US" sz="2800" dirty="0"/>
              <a:t>Wider release to SDUG in April/May timeframe </a:t>
            </a:r>
          </a:p>
          <a:p>
            <a:pPr lvl="1"/>
            <a:r>
              <a:rPr lang="en-US" sz="2400" dirty="0"/>
              <a:t>should be </a:t>
            </a:r>
            <a:r>
              <a:rPr lang="en-US" sz="2400" i="1" dirty="0"/>
              <a:t>fully converted data</a:t>
            </a:r>
            <a:r>
              <a:rPr lang="en-US" sz="2400" dirty="0"/>
              <a:t> of R1 data (courses, instructors)</a:t>
            </a:r>
          </a:p>
          <a:p>
            <a:pPr lvl="1"/>
            <a:r>
              <a:rPr lang="en-US" sz="2400" dirty="0"/>
              <a:t>will include </a:t>
            </a:r>
            <a:r>
              <a:rPr lang="en-US" sz="2400" dirty="0" err="1"/>
              <a:t>WebI</a:t>
            </a:r>
            <a:r>
              <a:rPr lang="en-US" sz="2400" dirty="0"/>
              <a:t> universe and some documentation </a:t>
            </a:r>
          </a:p>
          <a:p>
            <a:pPr lvl="1"/>
            <a:r>
              <a:rPr lang="en-US" sz="2400" dirty="0"/>
              <a:t>corporate documents rolled out sometime after that</a:t>
            </a:r>
          </a:p>
          <a:p>
            <a:r>
              <a:rPr lang="en-US" sz="2400" dirty="0"/>
              <a:t>R2 (student, academic history) data available sometime Summer of 2020 (schedule TBD)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998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46554-D85C-455D-8B7D-FA146412C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77627"/>
            <a:ext cx="10058400" cy="881797"/>
          </a:xfrm>
        </p:spPr>
        <p:txBody>
          <a:bodyPr/>
          <a:lstStyle/>
          <a:p>
            <a:r>
              <a:rPr lang="en-US" dirty="0"/>
              <a:t>Production Releases</a:t>
            </a: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7A78A217-8225-49D1-93ED-E27F8ED6ED98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MARCH 25, 2020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AFD1831-D5A2-4C82-AE1A-9439025B3F04}"/>
              </a:ext>
            </a:extLst>
          </p:cNvPr>
          <p:cNvSpPr txBox="1">
            <a:spLocks/>
          </p:cNvSpPr>
          <p:nvPr/>
        </p:nvSpPr>
        <p:spPr>
          <a:xfrm>
            <a:off x="1066800" y="1929035"/>
            <a:ext cx="10515600" cy="4351338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August 2021 – </a:t>
            </a:r>
          </a:p>
          <a:p>
            <a:pPr lvl="1"/>
            <a:r>
              <a:rPr lang="en-US" sz="2400" dirty="0"/>
              <a:t>course and section information available in new warehouse </a:t>
            </a:r>
          </a:p>
          <a:p>
            <a:pPr lvl="1"/>
            <a:r>
              <a:rPr lang="en-US" sz="2400" dirty="0"/>
              <a:t>future terms (Summer 2022 and beyond) will be reported from the new course structures</a:t>
            </a:r>
          </a:p>
          <a:p>
            <a:r>
              <a:rPr lang="en-US" sz="2800" dirty="0"/>
              <a:t>March 2022 – </a:t>
            </a:r>
          </a:p>
          <a:p>
            <a:pPr lvl="1"/>
            <a:r>
              <a:rPr lang="en-US" sz="2400" dirty="0"/>
              <a:t>Full conversion of all SRS (and other systems) into Banner – new student warehouse available</a:t>
            </a:r>
          </a:p>
          <a:p>
            <a:pPr lvl="1"/>
            <a:r>
              <a:rPr lang="en-US" sz="2400" dirty="0"/>
              <a:t>SRS is still system of record – Banner is used for advanced registration for future terms (Summer 2022 and beyond)</a:t>
            </a:r>
          </a:p>
          <a:p>
            <a:pPr lvl="1"/>
            <a:r>
              <a:rPr lang="en-US" sz="2400" dirty="0"/>
              <a:t>May/June 2022 – final conversion of SRS student data into Banner – all student reporting comes from new student data warehouse collection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645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46554-D85C-455D-8B7D-FA146412C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77627"/>
            <a:ext cx="10058400" cy="881797"/>
          </a:xfrm>
        </p:spPr>
        <p:txBody>
          <a:bodyPr/>
          <a:lstStyle/>
          <a:p>
            <a:r>
              <a:rPr lang="en-US" dirty="0"/>
              <a:t>Other items</a:t>
            </a: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7A78A217-8225-49D1-93ED-E27F8ED6ED98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MARCH 25, 2020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751CC28-63C0-4F9D-A62F-F42A67E97E97}"/>
              </a:ext>
            </a:extLst>
          </p:cNvPr>
          <p:cNvSpPr txBox="1">
            <a:spLocks/>
          </p:cNvSpPr>
          <p:nvPr/>
        </p:nvSpPr>
        <p:spPr>
          <a:xfrm>
            <a:off x="1066800" y="1784349"/>
            <a:ext cx="10515600" cy="4351338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Non-converted population </a:t>
            </a:r>
          </a:p>
          <a:p>
            <a:pPr lvl="1"/>
            <a:r>
              <a:rPr lang="en-US" sz="2400" dirty="0"/>
              <a:t>The initial conversion population of students is being re-evaluated</a:t>
            </a:r>
          </a:p>
          <a:p>
            <a:pPr lvl="1"/>
            <a:r>
              <a:rPr lang="en-US" sz="2400" dirty="0"/>
              <a:t>At go-live, only students who were converted to Banner will be available in the new warehouse collection – non converted students will be in the current student data warehouse</a:t>
            </a:r>
          </a:p>
          <a:p>
            <a:pPr lvl="1"/>
            <a:r>
              <a:rPr lang="en-US" sz="2400" dirty="0"/>
              <a:t>There will be a conversion of the remaining population into the new warehouse structures post go-live of Release 2</a:t>
            </a:r>
          </a:p>
          <a:p>
            <a:pPr lvl="1"/>
            <a:endParaRPr lang="en-US" dirty="0"/>
          </a:p>
          <a:p>
            <a:r>
              <a:rPr lang="en-US" sz="2800" dirty="0"/>
              <a:t>Financial Aid</a:t>
            </a:r>
          </a:p>
          <a:p>
            <a:pPr lvl="1"/>
            <a:r>
              <a:rPr lang="en-US" sz="2400" dirty="0"/>
              <a:t>kick off for FA warehouse design in April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8836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46554-D85C-455D-8B7D-FA146412C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77627"/>
            <a:ext cx="10058400" cy="881797"/>
          </a:xfrm>
        </p:spPr>
        <p:txBody>
          <a:bodyPr/>
          <a:lstStyle/>
          <a:p>
            <a:r>
              <a:rPr lang="en-US" dirty="0"/>
              <a:t>New universe: Pennant Student Records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570654-C12E-4F8D-8E20-E8408FD9C38F}"/>
              </a:ext>
            </a:extLst>
          </p:cNvPr>
          <p:cNvSpPr txBox="1">
            <a:spLocks/>
          </p:cNvSpPr>
          <p:nvPr/>
        </p:nvSpPr>
        <p:spPr>
          <a:xfrm>
            <a:off x="838200" y="2108199"/>
            <a:ext cx="10515600" cy="4068763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/>
              <a:t>Universe design</a:t>
            </a:r>
          </a:p>
          <a:p>
            <a:pPr lvl="1"/>
            <a:r>
              <a:rPr lang="en-US" sz="2400" dirty="0"/>
              <a:t>Partially complete – more will be added as the project moves forward</a:t>
            </a:r>
          </a:p>
          <a:p>
            <a:pPr lvl="1"/>
            <a:r>
              <a:rPr lang="en-US" sz="2400" dirty="0"/>
              <a:t>Does not exactly mirror STDTCANQ, but maintains core functionality</a:t>
            </a:r>
          </a:p>
          <a:p>
            <a:r>
              <a:rPr lang="en-US" sz="2800" b="1" dirty="0"/>
              <a:t>Setup &amp; security</a:t>
            </a:r>
          </a:p>
          <a:p>
            <a:pPr lvl="1"/>
            <a:r>
              <a:rPr lang="en-US" sz="2400" dirty="0"/>
              <a:t>The universe is currently pointing to the development warehouse: DWHE</a:t>
            </a:r>
          </a:p>
          <a:p>
            <a:pPr lvl="1"/>
            <a:r>
              <a:rPr lang="en-US" sz="2400" dirty="0"/>
              <a:t>Small advisory group is doing initial testing</a:t>
            </a:r>
          </a:p>
          <a:p>
            <a:pPr lvl="1"/>
            <a:r>
              <a:rPr lang="en-US" sz="2400" dirty="0"/>
              <a:t>All underlying tables and views are granted to the SCHOOL_ROLE</a:t>
            </a:r>
          </a:p>
          <a:p>
            <a:pPr lvl="1"/>
            <a:r>
              <a:rPr lang="en-US" sz="2400" dirty="0"/>
              <a:t>Student and Course data tables are in schema DWNGSS_PS</a:t>
            </a:r>
          </a:p>
          <a:p>
            <a:pPr lvl="1"/>
            <a:r>
              <a:rPr lang="en-US" sz="2400" dirty="0"/>
              <a:t>Validation (“lookup”) tables and shared Rules tables are in schema DWNGSS</a:t>
            </a:r>
          </a:p>
          <a:p>
            <a:pPr lvl="1"/>
            <a:endParaRPr lang="en-US" dirty="0"/>
          </a:p>
          <a:p>
            <a:pPr marL="0" indent="0">
              <a:buFont typeface="Calibri" panose="020F0502020204030204" pitchFamily="34" charset="0"/>
              <a:buNone/>
            </a:pPr>
            <a:endParaRPr lang="en-US" dirty="0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7A78A217-8225-49D1-93ED-E27F8ED6ED98}"/>
              </a:ext>
            </a:extLst>
          </p:cNvPr>
          <p:cNvSpPr txBox="1">
            <a:spLocks/>
          </p:cNvSpPr>
          <p:nvPr/>
        </p:nvSpPr>
        <p:spPr>
          <a:xfrm>
            <a:off x="3684598" y="6460612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r>
              <a:rPr lang="en-US" dirty="0">
                <a:latin typeface="Calibri" panose="020F0502020204030204"/>
              </a:rPr>
              <a:t>Student Data User Group – MARCH 25, 2020</a:t>
            </a:r>
          </a:p>
        </p:txBody>
      </p:sp>
    </p:spTree>
    <p:extLst>
      <p:ext uri="{BB962C8B-B14F-4D97-AF65-F5344CB8AC3E}">
        <p14:creationId xmlns:p14="http://schemas.microsoft.com/office/powerpoint/2010/main" val="822466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802</Words>
  <Application>Microsoft Office PowerPoint</Application>
  <PresentationFormat>Widescreen</PresentationFormat>
  <Paragraphs>106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Retrospect</vt:lpstr>
      <vt:lpstr>PowerPoint Presentation</vt:lpstr>
      <vt:lpstr>Remote Meetings Best Practices</vt:lpstr>
      <vt:lpstr>Agenda</vt:lpstr>
      <vt:lpstr>Project updates</vt:lpstr>
      <vt:lpstr>Development updates</vt:lpstr>
      <vt:lpstr>Testing Timeline</vt:lpstr>
      <vt:lpstr>Production Releases</vt:lpstr>
      <vt:lpstr>Other items</vt:lpstr>
      <vt:lpstr>New universe: Pennant Student Records</vt:lpstr>
      <vt:lpstr>PowerPoint Presentation</vt:lpstr>
      <vt:lpstr>PowerPoint Presentation</vt:lpstr>
      <vt:lpstr>PowerPoint Presentation</vt:lpstr>
      <vt:lpstr>Sample query</vt:lpstr>
      <vt:lpstr>Sample query output</vt:lpstr>
      <vt:lpstr>PowerPoint Presentation</vt:lpstr>
      <vt:lpstr>Wrap-up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Collins, Susan Jennifer</dc:creator>
  <cp:lastModifiedBy>Collins, Susan Jennifer</cp:lastModifiedBy>
  <cp:revision>33</cp:revision>
  <dcterms:created xsi:type="dcterms:W3CDTF">2020-03-09T13:56:43Z</dcterms:created>
  <dcterms:modified xsi:type="dcterms:W3CDTF">2020-03-24T22:03:31Z</dcterms:modified>
</cp:coreProperties>
</file>