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70" r:id="rId2"/>
    <p:sldId id="271" r:id="rId3"/>
    <p:sldId id="275" r:id="rId4"/>
    <p:sldId id="272" r:id="rId5"/>
    <p:sldId id="273" r:id="rId6"/>
    <p:sldId id="256" r:id="rId7"/>
    <p:sldId id="257" r:id="rId8"/>
    <p:sldId id="258" r:id="rId9"/>
    <p:sldId id="262" r:id="rId10"/>
    <p:sldId id="263" r:id="rId11"/>
    <p:sldId id="277" r:id="rId12"/>
    <p:sldId id="278" r:id="rId13"/>
    <p:sldId id="260" r:id="rId14"/>
    <p:sldId id="259" r:id="rId15"/>
    <p:sldId id="261" r:id="rId16"/>
    <p:sldId id="279" r:id="rId17"/>
    <p:sldId id="280" r:id="rId18"/>
    <p:sldId id="281" r:id="rId19"/>
    <p:sldId id="265" r:id="rId20"/>
    <p:sldId id="266" r:id="rId21"/>
    <p:sldId id="264" r:id="rId22"/>
    <p:sldId id="274"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9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60"/>
  </p:normalViewPr>
  <p:slideViewPr>
    <p:cSldViewPr snapToGrid="0">
      <p:cViewPr varScale="1">
        <p:scale>
          <a:sx n="99" d="100"/>
          <a:sy n="99" d="100"/>
        </p:scale>
        <p:origin x="10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7732C5-075F-4182-B6A7-B67A23D67D08}" type="doc">
      <dgm:prSet loTypeId="urn:microsoft.com/office/officeart/2011/layout/CircleProcess" loCatId="officeonline" qsTypeId="urn:microsoft.com/office/officeart/2005/8/quickstyle/simple1" qsCatId="simple" csTypeId="urn:microsoft.com/office/officeart/2005/8/colors/accent1_2" csCatId="accent1" phldr="1"/>
      <dgm:spPr/>
      <dgm:t>
        <a:bodyPr/>
        <a:lstStyle/>
        <a:p>
          <a:endParaRPr lang="en-US"/>
        </a:p>
      </dgm:t>
    </dgm:pt>
    <dgm:pt modelId="{6E01D918-2CBE-4F35-8666-88A0B0AF224D}">
      <dgm:prSet phldrT="[Text]" custT="1"/>
      <dgm:spPr/>
      <dgm:t>
        <a:bodyPr/>
        <a:lstStyle/>
        <a:p>
          <a:r>
            <a:rPr lang="en-US" sz="1600" b="1" dirty="0"/>
            <a:t>mid Spring 2021: </a:t>
          </a:r>
          <a:r>
            <a:rPr lang="en-US" sz="1600" dirty="0"/>
            <a:t>Banner is system-of-record for </a:t>
          </a:r>
          <a:r>
            <a:rPr lang="en-US" sz="1600" u="sng" dirty="0"/>
            <a:t>Advance Reg </a:t>
          </a:r>
          <a:r>
            <a:rPr lang="en-US" sz="1600" dirty="0"/>
            <a:t>for Summer and Fall 2021</a:t>
          </a:r>
        </a:p>
      </dgm:t>
    </dgm:pt>
    <dgm:pt modelId="{5BA4C210-3DD6-41B7-BE04-D5A2FEAF4EF3}" type="parTrans" cxnId="{A64A382E-6E9E-420F-BF63-0937477E9071}">
      <dgm:prSet/>
      <dgm:spPr/>
      <dgm:t>
        <a:bodyPr/>
        <a:lstStyle/>
        <a:p>
          <a:endParaRPr lang="en-US"/>
        </a:p>
      </dgm:t>
    </dgm:pt>
    <dgm:pt modelId="{4D7DBA35-0EAF-4A29-BC3B-917852DB7F0C}" type="sibTrans" cxnId="{A64A382E-6E9E-420F-BF63-0937477E9071}">
      <dgm:prSet/>
      <dgm:spPr/>
      <dgm:t>
        <a:bodyPr/>
        <a:lstStyle/>
        <a:p>
          <a:endParaRPr lang="en-US"/>
        </a:p>
      </dgm:t>
    </dgm:pt>
    <dgm:pt modelId="{5C3B795D-934B-4849-93E4-F01F15187210}">
      <dgm:prSet phldrT="[Text]" custT="1"/>
      <dgm:spPr/>
      <dgm:t>
        <a:bodyPr/>
        <a:lstStyle/>
        <a:p>
          <a:r>
            <a:rPr lang="en-US" sz="1600" dirty="0"/>
            <a:t>Starting in </a:t>
          </a:r>
          <a:r>
            <a:rPr lang="en-US" sz="1600" b="1" dirty="0"/>
            <a:t>Summer 2021:  </a:t>
          </a:r>
          <a:r>
            <a:rPr lang="en-US" sz="1600" dirty="0"/>
            <a:t>Banner is system-of-record for all student data</a:t>
          </a:r>
        </a:p>
      </dgm:t>
    </dgm:pt>
    <dgm:pt modelId="{165365D5-13BF-4345-964A-B30DCDF6D2EC}" type="parTrans" cxnId="{FD4030B9-F02D-44FD-BA28-696EA9E6F9AA}">
      <dgm:prSet/>
      <dgm:spPr/>
      <dgm:t>
        <a:bodyPr/>
        <a:lstStyle/>
        <a:p>
          <a:endParaRPr lang="en-US"/>
        </a:p>
      </dgm:t>
    </dgm:pt>
    <dgm:pt modelId="{5F383AA2-6A08-4A10-8209-5FBF0A7F5752}" type="sibTrans" cxnId="{FD4030B9-F02D-44FD-BA28-696EA9E6F9AA}">
      <dgm:prSet/>
      <dgm:spPr/>
      <dgm:t>
        <a:bodyPr/>
        <a:lstStyle/>
        <a:p>
          <a:endParaRPr lang="en-US"/>
        </a:p>
      </dgm:t>
    </dgm:pt>
    <dgm:pt modelId="{AF7AA5DD-67F3-4D3C-953E-F19C989B8333}">
      <dgm:prSet custT="1"/>
      <dgm:spPr/>
      <dgm:t>
        <a:bodyPr/>
        <a:lstStyle/>
        <a:p>
          <a:r>
            <a:rPr lang="en-US" sz="1600" b="1" dirty="0"/>
            <a:t>Fall 2020:  </a:t>
          </a:r>
          <a:br>
            <a:rPr lang="en-US" sz="1600" dirty="0"/>
          </a:br>
          <a:r>
            <a:rPr lang="en-US" sz="1600" dirty="0"/>
            <a:t>Summer and Fall 2021 </a:t>
          </a:r>
          <a:r>
            <a:rPr lang="en-US" sz="1600" u="sng" dirty="0"/>
            <a:t>course sections</a:t>
          </a:r>
          <a:r>
            <a:rPr lang="en-US" sz="1600" dirty="0"/>
            <a:t> will be built in CLSS ** and stored in Banner</a:t>
          </a:r>
        </a:p>
      </dgm:t>
    </dgm:pt>
    <dgm:pt modelId="{A72B59C2-D10F-4906-AD6B-029C7EF6A154}" type="parTrans" cxnId="{E8803C52-EC60-4E4C-A7AE-3E7A6551575D}">
      <dgm:prSet/>
      <dgm:spPr/>
      <dgm:t>
        <a:bodyPr/>
        <a:lstStyle/>
        <a:p>
          <a:endParaRPr lang="en-US"/>
        </a:p>
      </dgm:t>
    </dgm:pt>
    <dgm:pt modelId="{D8A22D3E-251E-4410-B26D-81533A79E83A}" type="sibTrans" cxnId="{E8803C52-EC60-4E4C-A7AE-3E7A6551575D}">
      <dgm:prSet/>
      <dgm:spPr/>
      <dgm:t>
        <a:bodyPr/>
        <a:lstStyle/>
        <a:p>
          <a:endParaRPr lang="en-US"/>
        </a:p>
      </dgm:t>
    </dgm:pt>
    <dgm:pt modelId="{C3F2717E-6E75-4737-A35C-6C18AFAC1478}" type="pres">
      <dgm:prSet presAssocID="{2C7732C5-075F-4182-B6A7-B67A23D67D08}" presName="Name0" presStyleCnt="0">
        <dgm:presLayoutVars>
          <dgm:chMax val="11"/>
          <dgm:chPref val="11"/>
          <dgm:dir/>
          <dgm:resizeHandles/>
        </dgm:presLayoutVars>
      </dgm:prSet>
      <dgm:spPr/>
    </dgm:pt>
    <dgm:pt modelId="{483073E2-CDBF-41F0-A536-DFF43A247B2E}" type="pres">
      <dgm:prSet presAssocID="{5C3B795D-934B-4849-93E4-F01F15187210}" presName="Accent3" presStyleCnt="0"/>
      <dgm:spPr/>
    </dgm:pt>
    <dgm:pt modelId="{B7998DA2-79C2-4305-8E48-2E6E41A30764}" type="pres">
      <dgm:prSet presAssocID="{5C3B795D-934B-4849-93E4-F01F15187210}" presName="Accent" presStyleLbl="node1" presStyleIdx="0" presStyleCnt="3"/>
      <dgm:spPr/>
    </dgm:pt>
    <dgm:pt modelId="{DBF6F210-B93A-431E-A57B-A9F5632F531F}" type="pres">
      <dgm:prSet presAssocID="{5C3B795D-934B-4849-93E4-F01F15187210}" presName="ParentBackground3" presStyleCnt="0"/>
      <dgm:spPr/>
    </dgm:pt>
    <dgm:pt modelId="{29B0EFC9-421F-4BEE-B50A-C652D42CA2AC}" type="pres">
      <dgm:prSet presAssocID="{5C3B795D-934B-4849-93E4-F01F15187210}" presName="ParentBackground" presStyleLbl="fgAcc1" presStyleIdx="0" presStyleCnt="3"/>
      <dgm:spPr/>
    </dgm:pt>
    <dgm:pt modelId="{FC31A1E5-F33A-477C-BC43-C42EDAA4C8F5}" type="pres">
      <dgm:prSet presAssocID="{5C3B795D-934B-4849-93E4-F01F15187210}" presName="Parent3" presStyleLbl="revTx" presStyleIdx="0" presStyleCnt="0">
        <dgm:presLayoutVars>
          <dgm:chMax val="1"/>
          <dgm:chPref val="1"/>
          <dgm:bulletEnabled val="1"/>
        </dgm:presLayoutVars>
      </dgm:prSet>
      <dgm:spPr/>
    </dgm:pt>
    <dgm:pt modelId="{AAC79E6E-1E50-4BCC-B5CA-7E523D0015A9}" type="pres">
      <dgm:prSet presAssocID="{6E01D918-2CBE-4F35-8666-88A0B0AF224D}" presName="Accent2" presStyleCnt="0"/>
      <dgm:spPr/>
    </dgm:pt>
    <dgm:pt modelId="{38BADC6B-38FB-4728-85F2-00A03FFE1FEC}" type="pres">
      <dgm:prSet presAssocID="{6E01D918-2CBE-4F35-8666-88A0B0AF224D}" presName="Accent" presStyleLbl="node1" presStyleIdx="1" presStyleCnt="3"/>
      <dgm:spPr/>
    </dgm:pt>
    <dgm:pt modelId="{8B643504-9F1A-4183-A77D-AA71024E4500}" type="pres">
      <dgm:prSet presAssocID="{6E01D918-2CBE-4F35-8666-88A0B0AF224D}" presName="ParentBackground2" presStyleCnt="0"/>
      <dgm:spPr/>
    </dgm:pt>
    <dgm:pt modelId="{CD196221-644E-444A-BC7D-BB7836952BA5}" type="pres">
      <dgm:prSet presAssocID="{6E01D918-2CBE-4F35-8666-88A0B0AF224D}" presName="ParentBackground" presStyleLbl="fgAcc1" presStyleIdx="1" presStyleCnt="3"/>
      <dgm:spPr/>
    </dgm:pt>
    <dgm:pt modelId="{3C226814-FA5B-42AD-AAD0-5A3AFB5B4F25}" type="pres">
      <dgm:prSet presAssocID="{6E01D918-2CBE-4F35-8666-88A0B0AF224D}" presName="Parent2" presStyleLbl="revTx" presStyleIdx="0" presStyleCnt="0">
        <dgm:presLayoutVars>
          <dgm:chMax val="1"/>
          <dgm:chPref val="1"/>
          <dgm:bulletEnabled val="1"/>
        </dgm:presLayoutVars>
      </dgm:prSet>
      <dgm:spPr/>
    </dgm:pt>
    <dgm:pt modelId="{DEAEAA4C-E7CE-4C3B-B543-228AE21629BE}" type="pres">
      <dgm:prSet presAssocID="{AF7AA5DD-67F3-4D3C-953E-F19C989B8333}" presName="Accent1" presStyleCnt="0"/>
      <dgm:spPr/>
    </dgm:pt>
    <dgm:pt modelId="{A124B50C-BC47-4520-9C58-50451D11D012}" type="pres">
      <dgm:prSet presAssocID="{AF7AA5DD-67F3-4D3C-953E-F19C989B8333}" presName="Accent" presStyleLbl="node1" presStyleIdx="2" presStyleCnt="3"/>
      <dgm:spPr/>
    </dgm:pt>
    <dgm:pt modelId="{C175EDE8-32F1-472C-9BBF-EEA68C73292D}" type="pres">
      <dgm:prSet presAssocID="{AF7AA5DD-67F3-4D3C-953E-F19C989B8333}" presName="ParentBackground1" presStyleCnt="0"/>
      <dgm:spPr/>
    </dgm:pt>
    <dgm:pt modelId="{7D9EF544-42EC-4B9E-AFFF-8F256513BB6B}" type="pres">
      <dgm:prSet presAssocID="{AF7AA5DD-67F3-4D3C-953E-F19C989B8333}" presName="ParentBackground" presStyleLbl="fgAcc1" presStyleIdx="2" presStyleCnt="3"/>
      <dgm:spPr/>
    </dgm:pt>
    <dgm:pt modelId="{67430728-B762-4DC8-8FC7-3B99E85B1B22}" type="pres">
      <dgm:prSet presAssocID="{AF7AA5DD-67F3-4D3C-953E-F19C989B8333}" presName="Parent1" presStyleLbl="revTx" presStyleIdx="0" presStyleCnt="0">
        <dgm:presLayoutVars>
          <dgm:chMax val="1"/>
          <dgm:chPref val="1"/>
          <dgm:bulletEnabled val="1"/>
        </dgm:presLayoutVars>
      </dgm:prSet>
      <dgm:spPr/>
    </dgm:pt>
  </dgm:ptLst>
  <dgm:cxnLst>
    <dgm:cxn modelId="{258AB90A-CE22-4A11-9A61-539B1BE40733}" type="presOf" srcId="{5C3B795D-934B-4849-93E4-F01F15187210}" destId="{FC31A1E5-F33A-477C-BC43-C42EDAA4C8F5}" srcOrd="1" destOrd="0" presId="urn:microsoft.com/office/officeart/2011/layout/CircleProcess"/>
    <dgm:cxn modelId="{A64A382E-6E9E-420F-BF63-0937477E9071}" srcId="{2C7732C5-075F-4182-B6A7-B67A23D67D08}" destId="{6E01D918-2CBE-4F35-8666-88A0B0AF224D}" srcOrd="1" destOrd="0" parTransId="{5BA4C210-3DD6-41B7-BE04-D5A2FEAF4EF3}" sibTransId="{4D7DBA35-0EAF-4A29-BC3B-917852DB7F0C}"/>
    <dgm:cxn modelId="{A83F8469-D3AF-4121-840A-CF297B83997F}" type="presOf" srcId="{AF7AA5DD-67F3-4D3C-953E-F19C989B8333}" destId="{7D9EF544-42EC-4B9E-AFFF-8F256513BB6B}" srcOrd="0" destOrd="0" presId="urn:microsoft.com/office/officeart/2011/layout/CircleProcess"/>
    <dgm:cxn modelId="{E8803C52-EC60-4E4C-A7AE-3E7A6551575D}" srcId="{2C7732C5-075F-4182-B6A7-B67A23D67D08}" destId="{AF7AA5DD-67F3-4D3C-953E-F19C989B8333}" srcOrd="0" destOrd="0" parTransId="{A72B59C2-D10F-4906-AD6B-029C7EF6A154}" sibTransId="{D8A22D3E-251E-4410-B26D-81533A79E83A}"/>
    <dgm:cxn modelId="{59F53E9D-6FCF-4EF4-B55E-DEA259EF33FE}" type="presOf" srcId="{6E01D918-2CBE-4F35-8666-88A0B0AF224D}" destId="{CD196221-644E-444A-BC7D-BB7836952BA5}" srcOrd="0" destOrd="0" presId="urn:microsoft.com/office/officeart/2011/layout/CircleProcess"/>
    <dgm:cxn modelId="{FD4030B9-F02D-44FD-BA28-696EA9E6F9AA}" srcId="{2C7732C5-075F-4182-B6A7-B67A23D67D08}" destId="{5C3B795D-934B-4849-93E4-F01F15187210}" srcOrd="2" destOrd="0" parTransId="{165365D5-13BF-4345-964A-B30DCDF6D2EC}" sibTransId="{5F383AA2-6A08-4A10-8209-5FBF0A7F5752}"/>
    <dgm:cxn modelId="{5B1D07BA-F31F-4EE9-9835-B8D3E7356C8C}" type="presOf" srcId="{6E01D918-2CBE-4F35-8666-88A0B0AF224D}" destId="{3C226814-FA5B-42AD-AAD0-5A3AFB5B4F25}" srcOrd="1" destOrd="0" presId="urn:microsoft.com/office/officeart/2011/layout/CircleProcess"/>
    <dgm:cxn modelId="{4DEDF1DA-E092-42FE-922B-712073060EB2}" type="presOf" srcId="{2C7732C5-075F-4182-B6A7-B67A23D67D08}" destId="{C3F2717E-6E75-4737-A35C-6C18AFAC1478}" srcOrd="0" destOrd="0" presId="urn:microsoft.com/office/officeart/2011/layout/CircleProcess"/>
    <dgm:cxn modelId="{4F2ACAEE-CE0D-4802-B2CD-06E7490D1130}" type="presOf" srcId="{5C3B795D-934B-4849-93E4-F01F15187210}" destId="{29B0EFC9-421F-4BEE-B50A-C652D42CA2AC}" srcOrd="0" destOrd="0" presId="urn:microsoft.com/office/officeart/2011/layout/CircleProcess"/>
    <dgm:cxn modelId="{A97ECEF3-1BE9-4AAC-9ECD-DB681FA41058}" type="presOf" srcId="{AF7AA5DD-67F3-4D3C-953E-F19C989B8333}" destId="{67430728-B762-4DC8-8FC7-3B99E85B1B22}" srcOrd="1" destOrd="0" presId="urn:microsoft.com/office/officeart/2011/layout/CircleProcess"/>
    <dgm:cxn modelId="{D3525FB8-0F24-4617-947E-DD447B0D1769}" type="presParOf" srcId="{C3F2717E-6E75-4737-A35C-6C18AFAC1478}" destId="{483073E2-CDBF-41F0-A536-DFF43A247B2E}" srcOrd="0" destOrd="0" presId="urn:microsoft.com/office/officeart/2011/layout/CircleProcess"/>
    <dgm:cxn modelId="{0C2EA474-B3C7-441F-9975-DA7F4BC45F53}" type="presParOf" srcId="{483073E2-CDBF-41F0-A536-DFF43A247B2E}" destId="{B7998DA2-79C2-4305-8E48-2E6E41A30764}" srcOrd="0" destOrd="0" presId="urn:microsoft.com/office/officeart/2011/layout/CircleProcess"/>
    <dgm:cxn modelId="{9419CD0E-807A-4153-B78D-8A3E512DCBBC}" type="presParOf" srcId="{C3F2717E-6E75-4737-A35C-6C18AFAC1478}" destId="{DBF6F210-B93A-431E-A57B-A9F5632F531F}" srcOrd="1" destOrd="0" presId="urn:microsoft.com/office/officeart/2011/layout/CircleProcess"/>
    <dgm:cxn modelId="{A70CEBDF-62E3-4DD4-BF08-88B339A3A84C}" type="presParOf" srcId="{DBF6F210-B93A-431E-A57B-A9F5632F531F}" destId="{29B0EFC9-421F-4BEE-B50A-C652D42CA2AC}" srcOrd="0" destOrd="0" presId="urn:microsoft.com/office/officeart/2011/layout/CircleProcess"/>
    <dgm:cxn modelId="{A08642BC-5862-4CC8-A8C8-8B963A2253C5}" type="presParOf" srcId="{C3F2717E-6E75-4737-A35C-6C18AFAC1478}" destId="{FC31A1E5-F33A-477C-BC43-C42EDAA4C8F5}" srcOrd="2" destOrd="0" presId="urn:microsoft.com/office/officeart/2011/layout/CircleProcess"/>
    <dgm:cxn modelId="{51D19B1A-2532-44B6-98CF-F9510D7AF6F9}" type="presParOf" srcId="{C3F2717E-6E75-4737-A35C-6C18AFAC1478}" destId="{AAC79E6E-1E50-4BCC-B5CA-7E523D0015A9}" srcOrd="3" destOrd="0" presId="urn:microsoft.com/office/officeart/2011/layout/CircleProcess"/>
    <dgm:cxn modelId="{F134FF8C-8D3E-4572-9CF8-98BB5A7E7AD9}" type="presParOf" srcId="{AAC79E6E-1E50-4BCC-B5CA-7E523D0015A9}" destId="{38BADC6B-38FB-4728-85F2-00A03FFE1FEC}" srcOrd="0" destOrd="0" presId="urn:microsoft.com/office/officeart/2011/layout/CircleProcess"/>
    <dgm:cxn modelId="{C079D92D-40FC-428C-9B1F-F05912142597}" type="presParOf" srcId="{C3F2717E-6E75-4737-A35C-6C18AFAC1478}" destId="{8B643504-9F1A-4183-A77D-AA71024E4500}" srcOrd="4" destOrd="0" presId="urn:microsoft.com/office/officeart/2011/layout/CircleProcess"/>
    <dgm:cxn modelId="{FCCD3C82-C4FC-47A6-A86B-D5DE03378C55}" type="presParOf" srcId="{8B643504-9F1A-4183-A77D-AA71024E4500}" destId="{CD196221-644E-444A-BC7D-BB7836952BA5}" srcOrd="0" destOrd="0" presId="urn:microsoft.com/office/officeart/2011/layout/CircleProcess"/>
    <dgm:cxn modelId="{16F2B5A2-1680-49CB-BB2F-2A7FBF8B58FA}" type="presParOf" srcId="{C3F2717E-6E75-4737-A35C-6C18AFAC1478}" destId="{3C226814-FA5B-42AD-AAD0-5A3AFB5B4F25}" srcOrd="5" destOrd="0" presId="urn:microsoft.com/office/officeart/2011/layout/CircleProcess"/>
    <dgm:cxn modelId="{8934527F-ACF9-497E-B3AA-4AB1805624B0}" type="presParOf" srcId="{C3F2717E-6E75-4737-A35C-6C18AFAC1478}" destId="{DEAEAA4C-E7CE-4C3B-B543-228AE21629BE}" srcOrd="6" destOrd="0" presId="urn:microsoft.com/office/officeart/2011/layout/CircleProcess"/>
    <dgm:cxn modelId="{5620C5A2-D65C-44E9-A21D-082D76C0616C}" type="presParOf" srcId="{DEAEAA4C-E7CE-4C3B-B543-228AE21629BE}" destId="{A124B50C-BC47-4520-9C58-50451D11D012}" srcOrd="0" destOrd="0" presId="urn:microsoft.com/office/officeart/2011/layout/CircleProcess"/>
    <dgm:cxn modelId="{5B9ED07E-AE04-4DDF-9124-311206A7DB22}" type="presParOf" srcId="{C3F2717E-6E75-4737-A35C-6C18AFAC1478}" destId="{C175EDE8-32F1-472C-9BBF-EEA68C73292D}" srcOrd="7" destOrd="0" presId="urn:microsoft.com/office/officeart/2011/layout/CircleProcess"/>
    <dgm:cxn modelId="{67A0E879-9FE6-4D20-943C-4E478A8CE330}" type="presParOf" srcId="{C175EDE8-32F1-472C-9BBF-EEA68C73292D}" destId="{7D9EF544-42EC-4B9E-AFFF-8F256513BB6B}" srcOrd="0" destOrd="0" presId="urn:microsoft.com/office/officeart/2011/layout/CircleProcess"/>
    <dgm:cxn modelId="{FCFFC0C9-2836-4CBA-8A3C-EE5C3186E009}" type="presParOf" srcId="{C3F2717E-6E75-4737-A35C-6C18AFAC1478}" destId="{67430728-B762-4DC8-8FC7-3B99E85B1B22}"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998DA2-79C2-4305-8E48-2E6E41A30764}">
      <dsp:nvSpPr>
        <dsp:cNvPr id="0" name=""/>
        <dsp:cNvSpPr/>
      </dsp:nvSpPr>
      <dsp:spPr>
        <a:xfrm>
          <a:off x="5533155" y="882456"/>
          <a:ext cx="2309155" cy="230958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B0EFC9-421F-4BEE-B50A-C652D42CA2AC}">
      <dsp:nvSpPr>
        <dsp:cNvPr id="0" name=""/>
        <dsp:cNvSpPr/>
      </dsp:nvSpPr>
      <dsp:spPr>
        <a:xfrm>
          <a:off x="5609826" y="959455"/>
          <a:ext cx="2155813" cy="2155583"/>
        </a:xfrm>
        <a:prstGeom prst="ellipse">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Starting in </a:t>
          </a:r>
          <a:r>
            <a:rPr lang="en-US" sz="1600" b="1" kern="1200" dirty="0"/>
            <a:t>Summer 2021:  </a:t>
          </a:r>
          <a:r>
            <a:rPr lang="en-US" sz="1600" kern="1200" dirty="0"/>
            <a:t>Banner is system-of-record for all student data</a:t>
          </a:r>
        </a:p>
      </dsp:txBody>
      <dsp:txXfrm>
        <a:off x="5918014" y="1267454"/>
        <a:ext cx="1539437" cy="1539586"/>
      </dsp:txXfrm>
    </dsp:sp>
    <dsp:sp modelId="{38BADC6B-38FB-4728-85F2-00A03FFE1FEC}">
      <dsp:nvSpPr>
        <dsp:cNvPr id="0" name=""/>
        <dsp:cNvSpPr/>
      </dsp:nvSpPr>
      <dsp:spPr>
        <a:xfrm rot="2700000">
          <a:off x="3149357" y="885248"/>
          <a:ext cx="2303593" cy="2303593"/>
        </a:xfrm>
        <a:prstGeom prst="teardrop">
          <a:avLst>
            <a:gd name="adj" fmla="val 1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196221-644E-444A-BC7D-BB7836952BA5}">
      <dsp:nvSpPr>
        <dsp:cNvPr id="0" name=""/>
        <dsp:cNvSpPr/>
      </dsp:nvSpPr>
      <dsp:spPr>
        <a:xfrm>
          <a:off x="3223247" y="959455"/>
          <a:ext cx="2155813" cy="2155583"/>
        </a:xfrm>
        <a:prstGeom prst="ellipse">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mid Spring 2021: </a:t>
          </a:r>
          <a:r>
            <a:rPr lang="en-US" sz="1600" kern="1200" dirty="0"/>
            <a:t>Banner is system-of-record for </a:t>
          </a:r>
          <a:r>
            <a:rPr lang="en-US" sz="1600" u="sng" kern="1200" dirty="0"/>
            <a:t>Advance Reg </a:t>
          </a:r>
          <a:r>
            <a:rPr lang="en-US" sz="1600" kern="1200" dirty="0"/>
            <a:t>for Summer and Fall 2021</a:t>
          </a:r>
        </a:p>
      </dsp:txBody>
      <dsp:txXfrm>
        <a:off x="3531435" y="1267454"/>
        <a:ext cx="1539437" cy="1539586"/>
      </dsp:txXfrm>
    </dsp:sp>
    <dsp:sp modelId="{A124B50C-BC47-4520-9C58-50451D11D012}">
      <dsp:nvSpPr>
        <dsp:cNvPr id="0" name=""/>
        <dsp:cNvSpPr/>
      </dsp:nvSpPr>
      <dsp:spPr>
        <a:xfrm rot="2700000">
          <a:off x="762778" y="885248"/>
          <a:ext cx="2303593" cy="2303593"/>
        </a:xfrm>
        <a:prstGeom prst="teardrop">
          <a:avLst>
            <a:gd name="adj" fmla="val 1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9EF544-42EC-4B9E-AFFF-8F256513BB6B}">
      <dsp:nvSpPr>
        <dsp:cNvPr id="0" name=""/>
        <dsp:cNvSpPr/>
      </dsp:nvSpPr>
      <dsp:spPr>
        <a:xfrm>
          <a:off x="836669" y="959455"/>
          <a:ext cx="2155813" cy="2155583"/>
        </a:xfrm>
        <a:prstGeom prst="ellipse">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Fall 2020:  </a:t>
          </a:r>
          <a:br>
            <a:rPr lang="en-US" sz="1600" kern="1200" dirty="0"/>
          </a:br>
          <a:r>
            <a:rPr lang="en-US" sz="1600" kern="1200" dirty="0"/>
            <a:t>Summer and Fall 2021 </a:t>
          </a:r>
          <a:r>
            <a:rPr lang="en-US" sz="1600" u="sng" kern="1200" dirty="0"/>
            <a:t>course sections</a:t>
          </a:r>
          <a:r>
            <a:rPr lang="en-US" sz="1600" kern="1200" dirty="0"/>
            <a:t> will be built in CLSS ** and stored in Banner</a:t>
          </a:r>
        </a:p>
      </dsp:txBody>
      <dsp:txXfrm>
        <a:off x="1144857" y="1267454"/>
        <a:ext cx="1539437" cy="1539586"/>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228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53377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908849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648972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923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6510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071288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502137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11/15/2019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888146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11/15/2019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073330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94396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11/15/2019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2903668"/>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upenn.box.com/s/7bwnyvhwgg4b1tsgccjtm9fnw5terqw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000" b="1" dirty="0">
                <a:ea typeface="Verdana" panose="020B0604030504040204" pitchFamily="34" charset="0"/>
                <a:cs typeface="Verdana" panose="020B0604030504040204" pitchFamily="34" charset="0"/>
              </a:rPr>
              <a:t>Data Warehouse </a:t>
            </a:r>
          </a:p>
          <a:p>
            <a:pPr algn="l"/>
            <a:r>
              <a:rPr lang="en-US" sz="4000" b="1" dirty="0">
                <a:ea typeface="Verdana" panose="020B0604030504040204" pitchFamily="34" charset="0"/>
                <a:cs typeface="Verdana" panose="020B0604030504040204" pitchFamily="34" charset="0"/>
              </a:rPr>
              <a:t>Student Data User Group</a:t>
            </a:r>
          </a:p>
          <a:p>
            <a:pPr algn="l"/>
            <a:r>
              <a:rPr lang="en-US" sz="4000" b="1" dirty="0">
                <a:ea typeface="Verdana" panose="020B0604030504040204" pitchFamily="34" charset="0"/>
                <a:cs typeface="Verdana" panose="020B0604030504040204" pitchFamily="34" charset="0"/>
              </a:rPr>
              <a:t>November 13, 2019</a:t>
            </a:r>
          </a:p>
        </p:txBody>
      </p:sp>
      <p:sp>
        <p:nvSpPr>
          <p:cNvPr id="48" name="Footer Placeholder 2">
            <a:extLst>
              <a:ext uri="{FF2B5EF4-FFF2-40B4-BE49-F238E27FC236}">
                <a16:creationId xmlns:a16="http://schemas.microsoft.com/office/drawing/2014/main" id="{AF852DF8-28BA-4F7B-AC65-BCBCEDCCCF24}"/>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DF722-3F3D-4266-AB2A-0627486D4F1D}"/>
              </a:ext>
            </a:extLst>
          </p:cNvPr>
          <p:cNvSpPr>
            <a:spLocks noGrp="1"/>
          </p:cNvSpPr>
          <p:nvPr>
            <p:ph type="title"/>
          </p:nvPr>
        </p:nvSpPr>
        <p:spPr>
          <a:xfrm>
            <a:off x="1265927" y="373231"/>
            <a:ext cx="10058400" cy="675924"/>
          </a:xfrm>
        </p:spPr>
        <p:txBody>
          <a:bodyPr>
            <a:normAutofit/>
          </a:bodyPr>
          <a:lstStyle/>
          <a:p>
            <a:r>
              <a:rPr lang="en-US" sz="3600" b="1" dirty="0"/>
              <a:t>Deeper dive: new tables for COURSE data</a:t>
            </a:r>
          </a:p>
        </p:txBody>
      </p:sp>
      <p:pic>
        <p:nvPicPr>
          <p:cNvPr id="4" name="Picture 3">
            <a:extLst>
              <a:ext uri="{FF2B5EF4-FFF2-40B4-BE49-F238E27FC236}">
                <a16:creationId xmlns:a16="http://schemas.microsoft.com/office/drawing/2014/main" id="{C096C9CA-68EC-4BD6-B746-A8906A17FDC1}"/>
              </a:ext>
            </a:extLst>
          </p:cNvPr>
          <p:cNvPicPr>
            <a:picLocks noChangeAspect="1"/>
          </p:cNvPicPr>
          <p:nvPr/>
        </p:nvPicPr>
        <p:blipFill>
          <a:blip r:embed="rId2"/>
          <a:stretch>
            <a:fillRect/>
          </a:stretch>
        </p:blipFill>
        <p:spPr>
          <a:xfrm>
            <a:off x="1265927" y="1851759"/>
            <a:ext cx="9660146" cy="4719638"/>
          </a:xfrm>
          <a:prstGeom prst="rect">
            <a:avLst/>
          </a:prstGeom>
        </p:spPr>
      </p:pic>
      <p:sp>
        <p:nvSpPr>
          <p:cNvPr id="5" name="Footer Placeholder 2">
            <a:extLst>
              <a:ext uri="{FF2B5EF4-FFF2-40B4-BE49-F238E27FC236}">
                <a16:creationId xmlns:a16="http://schemas.microsoft.com/office/drawing/2014/main" id="{5CA7B830-E1F5-4E34-A818-F5441A862EAF}"/>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
        <p:nvSpPr>
          <p:cNvPr id="6" name="TextBox 5">
            <a:extLst>
              <a:ext uri="{FF2B5EF4-FFF2-40B4-BE49-F238E27FC236}">
                <a16:creationId xmlns:a16="http://schemas.microsoft.com/office/drawing/2014/main" id="{29D569E2-3800-4C8A-B20C-9E809A52F095}"/>
              </a:ext>
            </a:extLst>
          </p:cNvPr>
          <p:cNvSpPr txBox="1"/>
          <p:nvPr/>
        </p:nvSpPr>
        <p:spPr>
          <a:xfrm>
            <a:off x="1265928" y="1081125"/>
            <a:ext cx="7647066" cy="646331"/>
          </a:xfrm>
          <a:prstGeom prst="rect">
            <a:avLst/>
          </a:prstGeom>
          <a:noFill/>
        </p:spPr>
        <p:txBody>
          <a:bodyPr wrap="square" rtlCol="0">
            <a:spAutoFit/>
          </a:bodyPr>
          <a:lstStyle/>
          <a:p>
            <a:r>
              <a:rPr lang="en-US" dirty="0"/>
              <a:t>COURSE, COURSE _GRADE_MODE, COURSE_XLIST</a:t>
            </a:r>
          </a:p>
          <a:p>
            <a:r>
              <a:rPr lang="en-US" dirty="0"/>
              <a:t>CRS_SECTION, CRS_SECT_SCHED_WITH_GRP, CRS_SECT_SCHED_WITH</a:t>
            </a:r>
          </a:p>
        </p:txBody>
      </p:sp>
    </p:spTree>
    <p:extLst>
      <p:ext uri="{BB962C8B-B14F-4D97-AF65-F5344CB8AC3E}">
        <p14:creationId xmlns:p14="http://schemas.microsoft.com/office/powerpoint/2010/main" val="1922109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004D3-1B16-4EAF-86CD-DDFFEC89B701}"/>
              </a:ext>
            </a:extLst>
          </p:cNvPr>
          <p:cNvSpPr>
            <a:spLocks noGrp="1"/>
          </p:cNvSpPr>
          <p:nvPr>
            <p:ph type="title"/>
          </p:nvPr>
        </p:nvSpPr>
        <p:spPr>
          <a:xfrm>
            <a:off x="838200" y="365125"/>
            <a:ext cx="10515600" cy="1325563"/>
          </a:xfrm>
        </p:spPr>
        <p:txBody>
          <a:bodyPr>
            <a:normAutofit/>
          </a:bodyPr>
          <a:lstStyle/>
          <a:p>
            <a:r>
              <a:rPr lang="en-US"/>
              <a:t>COURSE</a:t>
            </a:r>
            <a:endParaRPr lang="en-US" dirty="0"/>
          </a:p>
        </p:txBody>
      </p:sp>
      <p:graphicFrame>
        <p:nvGraphicFramePr>
          <p:cNvPr id="4" name="Content Placeholder 3">
            <a:extLst>
              <a:ext uri="{FF2B5EF4-FFF2-40B4-BE49-F238E27FC236}">
                <a16:creationId xmlns:a16="http://schemas.microsoft.com/office/drawing/2014/main" id="{52944769-391C-45F4-8FF6-87075F92971B}"/>
              </a:ext>
            </a:extLst>
          </p:cNvPr>
          <p:cNvGraphicFramePr>
            <a:graphicFrameLocks noGrp="1"/>
          </p:cNvGraphicFramePr>
          <p:nvPr>
            <p:ph idx="1"/>
            <p:extLst>
              <p:ext uri="{D42A27DB-BD31-4B8C-83A1-F6EECF244321}">
                <p14:modId xmlns:p14="http://schemas.microsoft.com/office/powerpoint/2010/main" val="54200818"/>
              </p:ext>
            </p:extLst>
          </p:nvPr>
        </p:nvGraphicFramePr>
        <p:xfrm>
          <a:off x="714375" y="1877032"/>
          <a:ext cx="10556256" cy="4408568"/>
        </p:xfrm>
        <a:graphic>
          <a:graphicData uri="http://schemas.openxmlformats.org/drawingml/2006/table">
            <a:tbl>
              <a:tblPr firstRow="1" bandRow="1">
                <a:tableStyleId>{5C22544A-7EE6-4342-B048-85BDC9FD1C3A}</a:tableStyleId>
              </a:tblPr>
              <a:tblGrid>
                <a:gridCol w="671513">
                  <a:extLst>
                    <a:ext uri="{9D8B030D-6E8A-4147-A177-3AD203B41FA5}">
                      <a16:colId xmlns:a16="http://schemas.microsoft.com/office/drawing/2014/main" val="2299003463"/>
                    </a:ext>
                  </a:extLst>
                </a:gridCol>
                <a:gridCol w="401467">
                  <a:extLst>
                    <a:ext uri="{9D8B030D-6E8A-4147-A177-3AD203B41FA5}">
                      <a16:colId xmlns:a16="http://schemas.microsoft.com/office/drawing/2014/main" val="147309330"/>
                    </a:ext>
                  </a:extLst>
                </a:gridCol>
                <a:gridCol w="475785">
                  <a:extLst>
                    <a:ext uri="{9D8B030D-6E8A-4147-A177-3AD203B41FA5}">
                      <a16:colId xmlns:a16="http://schemas.microsoft.com/office/drawing/2014/main" val="1837944107"/>
                    </a:ext>
                  </a:extLst>
                </a:gridCol>
                <a:gridCol w="914400">
                  <a:extLst>
                    <a:ext uri="{9D8B030D-6E8A-4147-A177-3AD203B41FA5}">
                      <a16:colId xmlns:a16="http://schemas.microsoft.com/office/drawing/2014/main" val="4241263949"/>
                    </a:ext>
                  </a:extLst>
                </a:gridCol>
                <a:gridCol w="792471">
                  <a:extLst>
                    <a:ext uri="{9D8B030D-6E8A-4147-A177-3AD203B41FA5}">
                      <a16:colId xmlns:a16="http://schemas.microsoft.com/office/drawing/2014/main" val="1743405410"/>
                    </a:ext>
                  </a:extLst>
                </a:gridCol>
                <a:gridCol w="819159">
                  <a:extLst>
                    <a:ext uri="{9D8B030D-6E8A-4147-A177-3AD203B41FA5}">
                      <a16:colId xmlns:a16="http://schemas.microsoft.com/office/drawing/2014/main" val="3489141350"/>
                    </a:ext>
                  </a:extLst>
                </a:gridCol>
                <a:gridCol w="697230">
                  <a:extLst>
                    <a:ext uri="{9D8B030D-6E8A-4147-A177-3AD203B41FA5}">
                      <a16:colId xmlns:a16="http://schemas.microsoft.com/office/drawing/2014/main" val="4262820215"/>
                    </a:ext>
                  </a:extLst>
                </a:gridCol>
                <a:gridCol w="617220">
                  <a:extLst>
                    <a:ext uri="{9D8B030D-6E8A-4147-A177-3AD203B41FA5}">
                      <a16:colId xmlns:a16="http://schemas.microsoft.com/office/drawing/2014/main" val="2225025680"/>
                    </a:ext>
                  </a:extLst>
                </a:gridCol>
                <a:gridCol w="1005840">
                  <a:extLst>
                    <a:ext uri="{9D8B030D-6E8A-4147-A177-3AD203B41FA5}">
                      <a16:colId xmlns:a16="http://schemas.microsoft.com/office/drawing/2014/main" val="3943083961"/>
                    </a:ext>
                  </a:extLst>
                </a:gridCol>
                <a:gridCol w="880110">
                  <a:extLst>
                    <a:ext uri="{9D8B030D-6E8A-4147-A177-3AD203B41FA5}">
                      <a16:colId xmlns:a16="http://schemas.microsoft.com/office/drawing/2014/main" val="3579326787"/>
                    </a:ext>
                  </a:extLst>
                </a:gridCol>
                <a:gridCol w="853118">
                  <a:extLst>
                    <a:ext uri="{9D8B030D-6E8A-4147-A177-3AD203B41FA5}">
                      <a16:colId xmlns:a16="http://schemas.microsoft.com/office/drawing/2014/main" val="656998679"/>
                    </a:ext>
                  </a:extLst>
                </a:gridCol>
                <a:gridCol w="1224894">
                  <a:extLst>
                    <a:ext uri="{9D8B030D-6E8A-4147-A177-3AD203B41FA5}">
                      <a16:colId xmlns:a16="http://schemas.microsoft.com/office/drawing/2014/main" val="2651675487"/>
                    </a:ext>
                  </a:extLst>
                </a:gridCol>
                <a:gridCol w="1203049">
                  <a:extLst>
                    <a:ext uri="{9D8B030D-6E8A-4147-A177-3AD203B41FA5}">
                      <a16:colId xmlns:a16="http://schemas.microsoft.com/office/drawing/2014/main" val="1318160748"/>
                    </a:ext>
                  </a:extLst>
                </a:gridCol>
              </a:tblGrid>
              <a:tr h="411142">
                <a:tc>
                  <a:txBody>
                    <a:bodyPr/>
                    <a:lstStyle/>
                    <a:p>
                      <a:pPr algn="l" fontAlgn="b"/>
                      <a:r>
                        <a:rPr lang="en-US" sz="1200" u="none" strike="noStrike" dirty="0">
                          <a:effectLst/>
                        </a:rPr>
                        <a:t>COURSE_ID</a:t>
                      </a:r>
                      <a:endParaRPr lang="en-US" sz="1200" b="0" i="0" u="none" strike="noStrike" dirty="0">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SUBJECT</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COURSE_NUM</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EFFECTIVE_TERM</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TERM  </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dirty="0">
                          <a:effectLst/>
                        </a:rPr>
                        <a:t>CATALOG_START_TERM</a:t>
                      </a:r>
                      <a:endParaRPr lang="en-US" sz="1200" b="0" i="0" u="none" strike="noStrike" dirty="0">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CATALOG_END_TERM</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dirty="0">
                          <a:effectLst/>
                        </a:rPr>
                        <a:t>SCHOOL</a:t>
                      </a:r>
                      <a:endParaRPr lang="en-US" sz="1200" b="0" i="0" u="none" strike="noStrike" dirty="0">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DEPARTMENT</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ACTIVE_FLAG</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dirty="0">
                          <a:effectLst/>
                        </a:rPr>
                        <a:t>TITLE</a:t>
                      </a:r>
                      <a:endParaRPr lang="en-US" sz="1200" b="0" i="0" u="none" strike="noStrike" dirty="0">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LONG_TITLE</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COURSE_ADMIN_CODE</a:t>
                      </a:r>
                      <a:endParaRPr lang="en-US" sz="1200" b="0" i="0" u="none" strike="noStrike">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3215659668"/>
                  </a:ext>
                </a:extLst>
              </a:tr>
              <a:tr h="411142">
                <a:tc>
                  <a:txBody>
                    <a:bodyPr/>
                    <a:lstStyle/>
                    <a:p>
                      <a:pPr algn="l" fontAlgn="b"/>
                      <a:r>
                        <a:rPr lang="en-US" sz="1200" u="none" strike="noStrike">
                          <a:effectLst/>
                        </a:rPr>
                        <a:t>AFRC0002</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0002</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999999</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Introduction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2C</a:t>
                      </a:r>
                      <a:endParaRPr lang="en-US" sz="1200" b="0" i="0" u="none" strike="noStrike">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2459823672"/>
                  </a:ext>
                </a:extLst>
              </a:tr>
              <a:tr h="411142">
                <a:tc>
                  <a:txBody>
                    <a:bodyPr/>
                    <a:lstStyle/>
                    <a:p>
                      <a:pPr algn="l" fontAlgn="b"/>
                      <a:r>
                        <a:rPr lang="en-US" sz="1200" u="none" strike="noStrike">
                          <a:effectLst/>
                        </a:rPr>
                        <a:t>AFRC0002</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0002</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202130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999999</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Introduction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2C</a:t>
                      </a:r>
                      <a:endParaRPr lang="en-US" sz="1200" b="0" i="0" u="none" strike="noStrike">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1380914587"/>
                  </a:ext>
                </a:extLst>
              </a:tr>
              <a:tr h="411142">
                <a:tc>
                  <a:txBody>
                    <a:bodyPr/>
                    <a:lstStyle/>
                    <a:p>
                      <a:pPr algn="l" fontAlgn="b"/>
                      <a:r>
                        <a:rPr lang="en-US" sz="1200" u="none" strike="noStrike">
                          <a:effectLst/>
                        </a:rPr>
                        <a:t>AFRC0002</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0002</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b="0" u="none" strike="noStrike">
                          <a:effectLst/>
                        </a:rPr>
                        <a:t>202210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999999</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Introduction to Sociology and Culture</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2C</a:t>
                      </a:r>
                      <a:endParaRPr lang="en-US" sz="1200" b="0" i="0" u="none" strike="noStrike">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3285518518"/>
                  </a:ext>
                </a:extLst>
              </a:tr>
              <a:tr h="411142">
                <a:tc>
                  <a:txBody>
                    <a:bodyPr/>
                    <a:lstStyle/>
                    <a:p>
                      <a:pPr algn="l" fontAlgn="b"/>
                      <a:r>
                        <a:rPr lang="en-US" sz="1200" u="none" strike="noStrike">
                          <a:effectLst/>
                        </a:rPr>
                        <a:t>AFRC0002</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0002</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202220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999999</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Introduction to Sociology and Culture</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2C</a:t>
                      </a:r>
                      <a:endParaRPr lang="en-US" sz="1200" b="0" i="0" u="none" strike="noStrike">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2860323823"/>
                  </a:ext>
                </a:extLst>
              </a:tr>
              <a:tr h="411142">
                <a:tc>
                  <a:txBody>
                    <a:bodyPr/>
                    <a:lstStyle/>
                    <a:p>
                      <a:pPr algn="l" fontAlgn="b"/>
                      <a:r>
                        <a:rPr lang="en-US" sz="1200" u="none" strike="noStrike">
                          <a:effectLst/>
                        </a:rPr>
                        <a:t>SOCI0001</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0001</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999999</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Introduction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2C</a:t>
                      </a:r>
                      <a:endParaRPr lang="en-US" sz="1200" b="0" i="0" u="none" strike="noStrike">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112442912"/>
                  </a:ext>
                </a:extLst>
              </a:tr>
              <a:tr h="411142">
                <a:tc>
                  <a:txBody>
                    <a:bodyPr/>
                    <a:lstStyle/>
                    <a:p>
                      <a:pPr algn="l" fontAlgn="b"/>
                      <a:r>
                        <a:rPr lang="en-US" sz="1200" u="none" strike="noStrike">
                          <a:effectLst/>
                        </a:rPr>
                        <a:t>SOCI0001</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0001</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202130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999999</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Introduction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2C</a:t>
                      </a:r>
                      <a:endParaRPr lang="en-US" sz="1200" b="0" i="0" u="none" strike="noStrike">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3026224537"/>
                  </a:ext>
                </a:extLst>
              </a:tr>
              <a:tr h="411142">
                <a:tc>
                  <a:txBody>
                    <a:bodyPr/>
                    <a:lstStyle/>
                    <a:p>
                      <a:pPr algn="l" fontAlgn="b"/>
                      <a:r>
                        <a:rPr lang="en-US" sz="1200" u="none" strike="noStrike">
                          <a:effectLst/>
                        </a:rPr>
                        <a:t>SOCI0001</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0001</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999999</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Introduction to Sociology and Culture</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2C</a:t>
                      </a:r>
                      <a:endParaRPr lang="en-US" sz="1200" b="0" i="0" u="none" strike="noStrike">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1078212267"/>
                  </a:ext>
                </a:extLst>
              </a:tr>
              <a:tr h="411142">
                <a:tc>
                  <a:txBody>
                    <a:bodyPr/>
                    <a:lstStyle/>
                    <a:p>
                      <a:pPr algn="l" fontAlgn="b"/>
                      <a:r>
                        <a:rPr lang="en-US" sz="1200" u="none" strike="noStrike">
                          <a:effectLst/>
                        </a:rPr>
                        <a:t>SOCI0001</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0001</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202220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202120</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r" fontAlgn="b"/>
                      <a:r>
                        <a:rPr lang="en-US" sz="1200" u="none" strike="noStrike">
                          <a:effectLst/>
                        </a:rPr>
                        <a:t>999999</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a:effectLst/>
                        </a:rPr>
                        <a:t>Introduction to Sociology and Culture</a:t>
                      </a:r>
                      <a:endParaRPr lang="en-US" sz="1200" b="0" i="0" u="none" strike="noStrike">
                        <a:solidFill>
                          <a:srgbClr val="000000"/>
                        </a:solidFill>
                        <a:effectLst/>
                        <a:latin typeface="Calibri" panose="020F0502020204030204" pitchFamily="34" charset="0"/>
                      </a:endParaRPr>
                    </a:p>
                  </a:txBody>
                  <a:tcPr marL="4160" marR="4160" marT="4160" marB="0" anchor="b"/>
                </a:tc>
                <a:tc>
                  <a:txBody>
                    <a:bodyPr/>
                    <a:lstStyle/>
                    <a:p>
                      <a:pPr algn="l" fontAlgn="b"/>
                      <a:r>
                        <a:rPr lang="en-US" sz="1200" u="none" strike="noStrike" dirty="0">
                          <a:effectLst/>
                        </a:rPr>
                        <a:t>2C</a:t>
                      </a:r>
                      <a:endParaRPr lang="en-US" sz="1200" b="0" i="0" u="none" strike="noStrike" dirty="0">
                        <a:solidFill>
                          <a:srgbClr val="000000"/>
                        </a:solidFill>
                        <a:effectLst/>
                        <a:latin typeface="Calibri" panose="020F0502020204030204" pitchFamily="34" charset="0"/>
                      </a:endParaRPr>
                    </a:p>
                  </a:txBody>
                  <a:tcPr marL="4160" marR="4160" marT="4160" marB="0" anchor="b"/>
                </a:tc>
                <a:extLst>
                  <a:ext uri="{0D108BD9-81ED-4DB2-BD59-A6C34878D82A}">
                    <a16:rowId xmlns:a16="http://schemas.microsoft.com/office/drawing/2014/main" val="1967470040"/>
                  </a:ext>
                </a:extLst>
              </a:tr>
            </a:tbl>
          </a:graphicData>
        </a:graphic>
      </p:graphicFrame>
      <p:sp>
        <p:nvSpPr>
          <p:cNvPr id="3" name="TextBox 2">
            <a:extLst>
              <a:ext uri="{FF2B5EF4-FFF2-40B4-BE49-F238E27FC236}">
                <a16:creationId xmlns:a16="http://schemas.microsoft.com/office/drawing/2014/main" id="{09CDDAC6-6694-4461-B2E8-FB98C4DDE35D}"/>
              </a:ext>
            </a:extLst>
          </p:cNvPr>
          <p:cNvSpPr txBox="1"/>
          <p:nvPr/>
        </p:nvSpPr>
        <p:spPr>
          <a:xfrm>
            <a:off x="714375" y="6414496"/>
            <a:ext cx="10372725" cy="369332"/>
          </a:xfrm>
          <a:prstGeom prst="rect">
            <a:avLst/>
          </a:prstGeom>
          <a:noFill/>
        </p:spPr>
        <p:txBody>
          <a:bodyPr wrap="square" rtlCol="0">
            <a:spAutoFit/>
          </a:bodyPr>
          <a:lstStyle/>
          <a:p>
            <a:r>
              <a:rPr lang="en-US" dirty="0"/>
              <a:t>The COURSE table (i.e., course inventory) will store records term-by-term. The following slides explain why…</a:t>
            </a:r>
          </a:p>
        </p:txBody>
      </p:sp>
    </p:spTree>
    <p:extLst>
      <p:ext uri="{BB962C8B-B14F-4D97-AF65-F5344CB8AC3E}">
        <p14:creationId xmlns:p14="http://schemas.microsoft.com/office/powerpoint/2010/main" val="1782961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4E4B5-8744-4011-B408-FE1250FC5159}"/>
              </a:ext>
            </a:extLst>
          </p:cNvPr>
          <p:cNvSpPr>
            <a:spLocks noGrp="1"/>
          </p:cNvSpPr>
          <p:nvPr>
            <p:ph type="title"/>
          </p:nvPr>
        </p:nvSpPr>
        <p:spPr/>
        <p:txBody>
          <a:bodyPr/>
          <a:lstStyle/>
          <a:p>
            <a:r>
              <a:rPr lang="en-US" dirty="0"/>
              <a:t>COURSE, if we used term-effective</a:t>
            </a:r>
          </a:p>
        </p:txBody>
      </p:sp>
      <p:graphicFrame>
        <p:nvGraphicFramePr>
          <p:cNvPr id="3" name="Table 2">
            <a:extLst>
              <a:ext uri="{FF2B5EF4-FFF2-40B4-BE49-F238E27FC236}">
                <a16:creationId xmlns:a16="http://schemas.microsoft.com/office/drawing/2014/main" id="{61DA3604-2F6E-4B8C-8F3B-8BAB307CA3C3}"/>
              </a:ext>
            </a:extLst>
          </p:cNvPr>
          <p:cNvGraphicFramePr>
            <a:graphicFrameLocks noGrp="1"/>
          </p:cNvGraphicFramePr>
          <p:nvPr/>
        </p:nvGraphicFramePr>
        <p:xfrm>
          <a:off x="1038225" y="2028824"/>
          <a:ext cx="9348788" cy="2526030"/>
        </p:xfrm>
        <a:graphic>
          <a:graphicData uri="http://schemas.openxmlformats.org/drawingml/2006/table">
            <a:tbl>
              <a:tblPr>
                <a:tableStyleId>{5C22544A-7EE6-4342-B048-85BDC9FD1C3A}</a:tableStyleId>
              </a:tblPr>
              <a:tblGrid>
                <a:gridCol w="777216">
                  <a:extLst>
                    <a:ext uri="{9D8B030D-6E8A-4147-A177-3AD203B41FA5}">
                      <a16:colId xmlns:a16="http://schemas.microsoft.com/office/drawing/2014/main" val="3275037431"/>
                    </a:ext>
                  </a:extLst>
                </a:gridCol>
                <a:gridCol w="1362403">
                  <a:extLst>
                    <a:ext uri="{9D8B030D-6E8A-4147-A177-3AD203B41FA5}">
                      <a16:colId xmlns:a16="http://schemas.microsoft.com/office/drawing/2014/main" val="2349421762"/>
                    </a:ext>
                  </a:extLst>
                </a:gridCol>
                <a:gridCol w="1522744">
                  <a:extLst>
                    <a:ext uri="{9D8B030D-6E8A-4147-A177-3AD203B41FA5}">
                      <a16:colId xmlns:a16="http://schemas.microsoft.com/office/drawing/2014/main" val="2364056081"/>
                    </a:ext>
                  </a:extLst>
                </a:gridCol>
                <a:gridCol w="700087">
                  <a:extLst>
                    <a:ext uri="{9D8B030D-6E8A-4147-A177-3AD203B41FA5}">
                      <a16:colId xmlns:a16="http://schemas.microsoft.com/office/drawing/2014/main" val="4121327329"/>
                    </a:ext>
                  </a:extLst>
                </a:gridCol>
                <a:gridCol w="1214438">
                  <a:extLst>
                    <a:ext uri="{9D8B030D-6E8A-4147-A177-3AD203B41FA5}">
                      <a16:colId xmlns:a16="http://schemas.microsoft.com/office/drawing/2014/main" val="824393271"/>
                    </a:ext>
                  </a:extLst>
                </a:gridCol>
                <a:gridCol w="3771900">
                  <a:extLst>
                    <a:ext uri="{9D8B030D-6E8A-4147-A177-3AD203B41FA5}">
                      <a16:colId xmlns:a16="http://schemas.microsoft.com/office/drawing/2014/main" val="2778926543"/>
                    </a:ext>
                  </a:extLst>
                </a:gridCol>
              </a:tblGrid>
              <a:tr h="631508">
                <a:tc>
                  <a:txBody>
                    <a:bodyPr/>
                    <a:lstStyle/>
                    <a:p>
                      <a:pPr algn="l" fontAlgn="b"/>
                      <a:r>
                        <a:rPr lang="en-US" sz="1400" b="1" u="none" strike="noStrike" dirty="0">
                          <a:solidFill>
                            <a:schemeClr val="bg1"/>
                          </a:solidFill>
                          <a:effectLst/>
                        </a:rPr>
                        <a:t>SUBJECT</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COURSE_NUM</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dirty="0">
                          <a:solidFill>
                            <a:schemeClr val="bg1"/>
                          </a:solidFill>
                          <a:effectLst/>
                        </a:rPr>
                        <a:t>EFFECTIVE_TERM</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SCHOOL</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dirty="0">
                          <a:solidFill>
                            <a:schemeClr val="bg1"/>
                          </a:solidFill>
                          <a:effectLst/>
                        </a:rPr>
                        <a:t>DEPARTMENT</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dirty="0">
                          <a:solidFill>
                            <a:schemeClr val="bg1"/>
                          </a:solidFill>
                          <a:effectLst/>
                        </a:rPr>
                        <a:t>LONG_TITLE</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extLst>
                  <a:ext uri="{0D108BD9-81ED-4DB2-BD59-A6C34878D82A}">
                    <a16:rowId xmlns:a16="http://schemas.microsoft.com/office/drawing/2014/main" val="126718801"/>
                  </a:ext>
                </a:extLst>
              </a:tr>
              <a:tr h="947261">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0002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202120</a:t>
                      </a:r>
                      <a:br>
                        <a:rPr lang="en-US" sz="1400" u="none" strike="noStrike">
                          <a:effectLst/>
                        </a:rPr>
                      </a:br>
                      <a:r>
                        <a:rPr lang="en-US" sz="1400" u="none" strike="noStrike">
                          <a:effectLst/>
                        </a:rPr>
                        <a:t>(Summer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Introduction to Sociology</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64612757"/>
                  </a:ext>
                </a:extLst>
              </a:tr>
              <a:tr h="947261">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202210</a:t>
                      </a:r>
                      <a:br>
                        <a:rPr lang="en-US" sz="1400" u="none" strike="noStrike">
                          <a:effectLst/>
                        </a:rPr>
                      </a:br>
                      <a:r>
                        <a:rPr lang="en-US" sz="1400" u="none" strike="noStrike">
                          <a:effectLst/>
                        </a:rPr>
                        <a:t>(Spring 2022)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Introduction to Sociology and Culture</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80814184"/>
                  </a:ext>
                </a:extLst>
              </a:tr>
            </a:tbl>
          </a:graphicData>
        </a:graphic>
      </p:graphicFrame>
      <p:sp>
        <p:nvSpPr>
          <p:cNvPr id="4" name="TextBox 3">
            <a:extLst>
              <a:ext uri="{FF2B5EF4-FFF2-40B4-BE49-F238E27FC236}">
                <a16:creationId xmlns:a16="http://schemas.microsoft.com/office/drawing/2014/main" id="{1F03B04B-CDCD-4497-82D7-6B97046D59F9}"/>
              </a:ext>
            </a:extLst>
          </p:cNvPr>
          <p:cNvSpPr txBox="1"/>
          <p:nvPr/>
        </p:nvSpPr>
        <p:spPr>
          <a:xfrm>
            <a:off x="1431056" y="6386731"/>
            <a:ext cx="9580245" cy="369332"/>
          </a:xfrm>
          <a:prstGeom prst="rect">
            <a:avLst/>
          </a:prstGeom>
          <a:noFill/>
        </p:spPr>
        <p:txBody>
          <a:bodyPr wrap="square" rtlCol="0">
            <a:spAutoFit/>
          </a:bodyPr>
          <a:lstStyle/>
          <a:p>
            <a:r>
              <a:rPr lang="en-US" dirty="0"/>
              <a:t>In the source database, Course has a “term effective” row</a:t>
            </a:r>
          </a:p>
        </p:txBody>
      </p:sp>
    </p:spTree>
    <p:extLst>
      <p:ext uri="{BB962C8B-B14F-4D97-AF65-F5344CB8AC3E}">
        <p14:creationId xmlns:p14="http://schemas.microsoft.com/office/powerpoint/2010/main" val="1486385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AEB3-DFE4-4A0A-850C-3480908C5885}"/>
              </a:ext>
            </a:extLst>
          </p:cNvPr>
          <p:cNvSpPr>
            <a:spLocks noGrp="1"/>
          </p:cNvSpPr>
          <p:nvPr>
            <p:ph type="title"/>
          </p:nvPr>
        </p:nvSpPr>
        <p:spPr/>
        <p:txBody>
          <a:bodyPr/>
          <a:lstStyle/>
          <a:p>
            <a:r>
              <a:rPr lang="en-US" dirty="0"/>
              <a:t>CRSE_GRADE_MODE, term-effective</a:t>
            </a:r>
          </a:p>
        </p:txBody>
      </p:sp>
      <p:graphicFrame>
        <p:nvGraphicFramePr>
          <p:cNvPr id="3" name="Table 2">
            <a:extLst>
              <a:ext uri="{FF2B5EF4-FFF2-40B4-BE49-F238E27FC236}">
                <a16:creationId xmlns:a16="http://schemas.microsoft.com/office/drawing/2014/main" id="{53D9894A-4F45-4562-828B-2B6E8A736F09}"/>
              </a:ext>
            </a:extLst>
          </p:cNvPr>
          <p:cNvGraphicFramePr>
            <a:graphicFrameLocks noGrp="1"/>
          </p:cNvGraphicFramePr>
          <p:nvPr/>
        </p:nvGraphicFramePr>
        <p:xfrm>
          <a:off x="1600200" y="1980407"/>
          <a:ext cx="6657975" cy="2547937"/>
        </p:xfrm>
        <a:graphic>
          <a:graphicData uri="http://schemas.openxmlformats.org/drawingml/2006/table">
            <a:tbl>
              <a:tblPr>
                <a:tableStyleId>{5C22544A-7EE6-4342-B048-85BDC9FD1C3A}</a:tableStyleId>
              </a:tblPr>
              <a:tblGrid>
                <a:gridCol w="1100138">
                  <a:extLst>
                    <a:ext uri="{9D8B030D-6E8A-4147-A177-3AD203B41FA5}">
                      <a16:colId xmlns:a16="http://schemas.microsoft.com/office/drawing/2014/main" val="1892752194"/>
                    </a:ext>
                  </a:extLst>
                </a:gridCol>
                <a:gridCol w="1314450">
                  <a:extLst>
                    <a:ext uri="{9D8B030D-6E8A-4147-A177-3AD203B41FA5}">
                      <a16:colId xmlns:a16="http://schemas.microsoft.com/office/drawing/2014/main" val="2623589982"/>
                    </a:ext>
                  </a:extLst>
                </a:gridCol>
                <a:gridCol w="2248852">
                  <a:extLst>
                    <a:ext uri="{9D8B030D-6E8A-4147-A177-3AD203B41FA5}">
                      <a16:colId xmlns:a16="http://schemas.microsoft.com/office/drawing/2014/main" val="4010434670"/>
                    </a:ext>
                  </a:extLst>
                </a:gridCol>
                <a:gridCol w="1994535">
                  <a:extLst>
                    <a:ext uri="{9D8B030D-6E8A-4147-A177-3AD203B41FA5}">
                      <a16:colId xmlns:a16="http://schemas.microsoft.com/office/drawing/2014/main" val="2655212056"/>
                    </a:ext>
                  </a:extLst>
                </a:gridCol>
              </a:tblGrid>
              <a:tr h="463261">
                <a:tc>
                  <a:txBody>
                    <a:bodyPr/>
                    <a:lstStyle/>
                    <a:p>
                      <a:pPr algn="l" fontAlgn="b"/>
                      <a:r>
                        <a:rPr lang="en-US" sz="1400" b="1" u="none" strike="noStrike" dirty="0">
                          <a:solidFill>
                            <a:schemeClr val="bg1"/>
                          </a:solidFill>
                          <a:effectLst/>
                        </a:rPr>
                        <a:t>SUBJECT</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COURSE_NUM</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EFFECTIVE_TERM</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dirty="0">
                          <a:solidFill>
                            <a:schemeClr val="bg1"/>
                          </a:solidFill>
                          <a:effectLst/>
                        </a:rPr>
                        <a:t>GRADE_MODE_CODE</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extLst>
                  <a:ext uri="{0D108BD9-81ED-4DB2-BD59-A6C34878D82A}">
                    <a16:rowId xmlns:a16="http://schemas.microsoft.com/office/drawing/2014/main" val="1348856976"/>
                  </a:ext>
                </a:extLst>
              </a:tr>
              <a:tr h="694892">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202120</a:t>
                      </a:r>
                      <a:br>
                        <a:rPr lang="en-US" sz="1400" u="none" strike="noStrike">
                          <a:effectLst/>
                        </a:rPr>
                      </a:br>
                      <a:r>
                        <a:rPr lang="en-US" sz="1400" u="none" strike="noStrike">
                          <a:effectLst/>
                        </a:rPr>
                        <a:t>(Summer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a:t>
                      </a:r>
                      <a:br>
                        <a:rPr lang="en-US" sz="1400" u="none" strike="noStrike">
                          <a:effectLst/>
                        </a:rPr>
                      </a:br>
                      <a:r>
                        <a:rPr lang="en-US" sz="1400" u="none" strike="noStrike">
                          <a:effectLst/>
                        </a:rPr>
                        <a:t>(standard grade)</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03409671"/>
                  </a:ext>
                </a:extLst>
              </a:tr>
              <a:tr h="694892">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202130</a:t>
                      </a:r>
                      <a:br>
                        <a:rPr lang="en-US" sz="1400" u="none" strike="noStrike">
                          <a:effectLst/>
                        </a:rPr>
                      </a:br>
                      <a:r>
                        <a:rPr lang="en-US" sz="1400" u="none" strike="noStrike">
                          <a:effectLst/>
                        </a:rPr>
                        <a:t>(Fall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P</a:t>
                      </a:r>
                      <a:br>
                        <a:rPr lang="en-US" sz="1400" u="none" strike="noStrike">
                          <a:effectLst/>
                        </a:rPr>
                      </a:br>
                      <a:r>
                        <a:rPr lang="en-US" sz="1400" u="none" strike="noStrike">
                          <a:effectLst/>
                        </a:rPr>
                        <a:t>(pass/fail)</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9001990"/>
                  </a:ext>
                </a:extLst>
              </a:tr>
              <a:tr h="694892">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202130</a:t>
                      </a:r>
                      <a:br>
                        <a:rPr lang="en-US" sz="1400" u="none" strike="noStrike">
                          <a:effectLst/>
                        </a:rPr>
                      </a:br>
                      <a:r>
                        <a:rPr lang="en-US" sz="1400" u="none" strike="noStrike">
                          <a:effectLst/>
                        </a:rPr>
                        <a:t>(Fall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S</a:t>
                      </a:r>
                      <a:br>
                        <a:rPr lang="en-US" sz="1400" u="none" strike="noStrike" dirty="0">
                          <a:effectLst/>
                        </a:rPr>
                      </a:br>
                      <a:r>
                        <a:rPr lang="en-US" sz="1400" u="none" strike="noStrike" dirty="0">
                          <a:effectLst/>
                        </a:rPr>
                        <a:t>(standard grade)</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70607526"/>
                  </a:ext>
                </a:extLst>
              </a:tr>
            </a:tbl>
          </a:graphicData>
        </a:graphic>
      </p:graphicFrame>
      <p:sp>
        <p:nvSpPr>
          <p:cNvPr id="4" name="TextBox 3">
            <a:extLst>
              <a:ext uri="{FF2B5EF4-FFF2-40B4-BE49-F238E27FC236}">
                <a16:creationId xmlns:a16="http://schemas.microsoft.com/office/drawing/2014/main" id="{470364C6-5CB7-4593-B03A-90B8560529AC}"/>
              </a:ext>
            </a:extLst>
          </p:cNvPr>
          <p:cNvSpPr txBox="1"/>
          <p:nvPr/>
        </p:nvSpPr>
        <p:spPr>
          <a:xfrm>
            <a:off x="1097280" y="5120641"/>
            <a:ext cx="10325100" cy="923330"/>
          </a:xfrm>
          <a:prstGeom prst="rect">
            <a:avLst/>
          </a:prstGeom>
          <a:noFill/>
        </p:spPr>
        <p:txBody>
          <a:bodyPr wrap="square" rtlCol="0">
            <a:spAutoFit/>
          </a:bodyPr>
          <a:lstStyle/>
          <a:p>
            <a:r>
              <a:rPr lang="en-US" dirty="0"/>
              <a:t>Each of the tables that are related to COURSE, for example here the Grade Mode table, also is stored in the source using term-effective. They each can have different term-effective terms, and can be different from the term-effective term on the base COURSE table. This makes joining between tables difficult.</a:t>
            </a:r>
          </a:p>
        </p:txBody>
      </p:sp>
    </p:spTree>
    <p:extLst>
      <p:ext uri="{BB962C8B-B14F-4D97-AF65-F5344CB8AC3E}">
        <p14:creationId xmlns:p14="http://schemas.microsoft.com/office/powerpoint/2010/main" val="3929186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0755C-7EA0-47A2-88A3-B5A48DD2EFA4}"/>
              </a:ext>
            </a:extLst>
          </p:cNvPr>
          <p:cNvSpPr>
            <a:spLocks noGrp="1"/>
          </p:cNvSpPr>
          <p:nvPr>
            <p:ph type="title"/>
          </p:nvPr>
        </p:nvSpPr>
        <p:spPr/>
        <p:txBody>
          <a:bodyPr/>
          <a:lstStyle/>
          <a:p>
            <a:r>
              <a:rPr lang="en-US" dirty="0"/>
              <a:t>COURSE term-by-term</a:t>
            </a:r>
          </a:p>
        </p:txBody>
      </p:sp>
      <p:graphicFrame>
        <p:nvGraphicFramePr>
          <p:cNvPr id="3" name="Table 2">
            <a:extLst>
              <a:ext uri="{FF2B5EF4-FFF2-40B4-BE49-F238E27FC236}">
                <a16:creationId xmlns:a16="http://schemas.microsoft.com/office/drawing/2014/main" id="{22D5BCA4-7828-4417-99C9-22C053C252B0}"/>
              </a:ext>
            </a:extLst>
          </p:cNvPr>
          <p:cNvGraphicFramePr>
            <a:graphicFrameLocks noGrp="1"/>
          </p:cNvGraphicFramePr>
          <p:nvPr>
            <p:extLst>
              <p:ext uri="{D42A27DB-BD31-4B8C-83A1-F6EECF244321}">
                <p14:modId xmlns:p14="http://schemas.microsoft.com/office/powerpoint/2010/main" val="3814236401"/>
              </p:ext>
            </p:extLst>
          </p:nvPr>
        </p:nvGraphicFramePr>
        <p:xfrm>
          <a:off x="693519" y="1873568"/>
          <a:ext cx="10462161" cy="3773467"/>
        </p:xfrm>
        <a:graphic>
          <a:graphicData uri="http://schemas.openxmlformats.org/drawingml/2006/table">
            <a:tbl>
              <a:tblPr>
                <a:tableStyleId>{5C22544A-7EE6-4342-B048-85BDC9FD1C3A}</a:tableStyleId>
              </a:tblPr>
              <a:tblGrid>
                <a:gridCol w="661787">
                  <a:extLst>
                    <a:ext uri="{9D8B030D-6E8A-4147-A177-3AD203B41FA5}">
                      <a16:colId xmlns:a16="http://schemas.microsoft.com/office/drawing/2014/main" val="3215823431"/>
                    </a:ext>
                  </a:extLst>
                </a:gridCol>
                <a:gridCol w="536107">
                  <a:extLst>
                    <a:ext uri="{9D8B030D-6E8A-4147-A177-3AD203B41FA5}">
                      <a16:colId xmlns:a16="http://schemas.microsoft.com/office/drawing/2014/main" val="629888473"/>
                    </a:ext>
                  </a:extLst>
                </a:gridCol>
                <a:gridCol w="982862">
                  <a:extLst>
                    <a:ext uri="{9D8B030D-6E8A-4147-A177-3AD203B41FA5}">
                      <a16:colId xmlns:a16="http://schemas.microsoft.com/office/drawing/2014/main" val="3462426748"/>
                    </a:ext>
                  </a:extLst>
                </a:gridCol>
                <a:gridCol w="536107">
                  <a:extLst>
                    <a:ext uri="{9D8B030D-6E8A-4147-A177-3AD203B41FA5}">
                      <a16:colId xmlns:a16="http://schemas.microsoft.com/office/drawing/2014/main" val="1058887156"/>
                    </a:ext>
                  </a:extLst>
                </a:gridCol>
                <a:gridCol w="536107">
                  <a:extLst>
                    <a:ext uri="{9D8B030D-6E8A-4147-A177-3AD203B41FA5}">
                      <a16:colId xmlns:a16="http://schemas.microsoft.com/office/drawing/2014/main" val="4266513202"/>
                    </a:ext>
                  </a:extLst>
                </a:gridCol>
                <a:gridCol w="2032737">
                  <a:extLst>
                    <a:ext uri="{9D8B030D-6E8A-4147-A177-3AD203B41FA5}">
                      <a16:colId xmlns:a16="http://schemas.microsoft.com/office/drawing/2014/main" val="3845854324"/>
                    </a:ext>
                  </a:extLst>
                </a:gridCol>
                <a:gridCol w="4121319">
                  <a:extLst>
                    <a:ext uri="{9D8B030D-6E8A-4147-A177-3AD203B41FA5}">
                      <a16:colId xmlns:a16="http://schemas.microsoft.com/office/drawing/2014/main" val="198800787"/>
                    </a:ext>
                  </a:extLst>
                </a:gridCol>
                <a:gridCol w="1055135">
                  <a:extLst>
                    <a:ext uri="{9D8B030D-6E8A-4147-A177-3AD203B41FA5}">
                      <a16:colId xmlns:a16="http://schemas.microsoft.com/office/drawing/2014/main" val="3152819629"/>
                    </a:ext>
                  </a:extLst>
                </a:gridCol>
              </a:tblGrid>
              <a:tr h="515534">
                <a:tc>
                  <a:txBody>
                    <a:bodyPr/>
                    <a:lstStyle/>
                    <a:p>
                      <a:pPr algn="l" fontAlgn="b"/>
                      <a:r>
                        <a:rPr lang="en-US" sz="1400" b="1" u="none" strike="noStrike" dirty="0">
                          <a:solidFill>
                            <a:schemeClr val="bg1"/>
                          </a:solidFill>
                          <a:effectLst/>
                        </a:rPr>
                        <a:t>SUBJECT</a:t>
                      </a:r>
                      <a:endParaRPr lang="en-US" sz="1400" b="1" i="0" u="none" strike="noStrike" dirty="0">
                        <a:solidFill>
                          <a:schemeClr val="bg1"/>
                        </a:solidFill>
                        <a:effectLst/>
                        <a:latin typeface="Calibri" panose="020F0502020204030204" pitchFamily="34" charset="0"/>
                      </a:endParaRPr>
                    </a:p>
                  </a:txBody>
                  <a:tcPr marL="7694" marR="7694" marT="7694" marB="0" anchor="b">
                    <a:solidFill>
                      <a:schemeClr val="accent1"/>
                    </a:solidFill>
                  </a:tcPr>
                </a:tc>
                <a:tc>
                  <a:txBody>
                    <a:bodyPr/>
                    <a:lstStyle/>
                    <a:p>
                      <a:pPr algn="l" fontAlgn="b"/>
                      <a:r>
                        <a:rPr lang="en-US" sz="1400" b="1" u="none" strike="noStrike">
                          <a:solidFill>
                            <a:schemeClr val="bg1"/>
                          </a:solidFill>
                          <a:effectLst/>
                        </a:rPr>
                        <a:t>COURSE_NUM</a:t>
                      </a:r>
                      <a:endParaRPr lang="en-US" sz="1400" b="1" i="0" u="none" strike="noStrike">
                        <a:solidFill>
                          <a:schemeClr val="bg1"/>
                        </a:solidFill>
                        <a:effectLst/>
                        <a:latin typeface="Calibri" panose="020F0502020204030204" pitchFamily="34" charset="0"/>
                      </a:endParaRPr>
                    </a:p>
                  </a:txBody>
                  <a:tcPr marL="7694" marR="7694" marT="7694" marB="0" anchor="b">
                    <a:solidFill>
                      <a:schemeClr val="accent1"/>
                    </a:solidFill>
                  </a:tcPr>
                </a:tc>
                <a:tc>
                  <a:txBody>
                    <a:bodyPr/>
                    <a:lstStyle/>
                    <a:p>
                      <a:pPr algn="l" fontAlgn="b"/>
                      <a:r>
                        <a:rPr lang="en-US" sz="1400" b="1" u="none" strike="noStrike">
                          <a:solidFill>
                            <a:schemeClr val="bg1"/>
                          </a:solidFill>
                          <a:effectLst/>
                        </a:rPr>
                        <a:t>TERM  </a:t>
                      </a:r>
                      <a:endParaRPr lang="en-US" sz="1400" b="1" i="0" u="none" strike="noStrike">
                        <a:solidFill>
                          <a:schemeClr val="bg1"/>
                        </a:solidFill>
                        <a:effectLst/>
                        <a:latin typeface="Calibri" panose="020F0502020204030204" pitchFamily="34" charset="0"/>
                      </a:endParaRPr>
                    </a:p>
                  </a:txBody>
                  <a:tcPr marL="7694" marR="7694" marT="7694" marB="0" anchor="b">
                    <a:solidFill>
                      <a:schemeClr val="accent1"/>
                    </a:solidFill>
                  </a:tcPr>
                </a:tc>
                <a:tc>
                  <a:txBody>
                    <a:bodyPr/>
                    <a:lstStyle/>
                    <a:p>
                      <a:pPr algn="l" fontAlgn="b"/>
                      <a:r>
                        <a:rPr lang="en-US" sz="1400" b="1" u="none" strike="noStrike">
                          <a:solidFill>
                            <a:schemeClr val="bg1"/>
                          </a:solidFill>
                          <a:effectLst/>
                        </a:rPr>
                        <a:t>SCHOOL</a:t>
                      </a:r>
                      <a:endParaRPr lang="en-US" sz="1400" b="1" i="0" u="none" strike="noStrike">
                        <a:solidFill>
                          <a:schemeClr val="bg1"/>
                        </a:solidFill>
                        <a:effectLst/>
                        <a:latin typeface="Calibri" panose="020F0502020204030204" pitchFamily="34" charset="0"/>
                      </a:endParaRPr>
                    </a:p>
                  </a:txBody>
                  <a:tcPr marL="7694" marR="7694" marT="7694" marB="0" anchor="b">
                    <a:solidFill>
                      <a:schemeClr val="accent1"/>
                    </a:solidFill>
                  </a:tcPr>
                </a:tc>
                <a:tc>
                  <a:txBody>
                    <a:bodyPr/>
                    <a:lstStyle/>
                    <a:p>
                      <a:pPr algn="l" fontAlgn="b"/>
                      <a:r>
                        <a:rPr lang="en-US" sz="1400" b="1" u="none" strike="noStrike">
                          <a:solidFill>
                            <a:schemeClr val="bg1"/>
                          </a:solidFill>
                          <a:effectLst/>
                        </a:rPr>
                        <a:t>DEPARTMENT</a:t>
                      </a:r>
                      <a:endParaRPr lang="en-US" sz="1400" b="1" i="0" u="none" strike="noStrike">
                        <a:solidFill>
                          <a:schemeClr val="bg1"/>
                        </a:solidFill>
                        <a:effectLst/>
                        <a:latin typeface="Calibri" panose="020F0502020204030204" pitchFamily="34" charset="0"/>
                      </a:endParaRPr>
                    </a:p>
                  </a:txBody>
                  <a:tcPr marL="7694" marR="7694" marT="7694" marB="0" anchor="b">
                    <a:solidFill>
                      <a:schemeClr val="accent1"/>
                    </a:solidFill>
                  </a:tcPr>
                </a:tc>
                <a:tc>
                  <a:txBody>
                    <a:bodyPr/>
                    <a:lstStyle/>
                    <a:p>
                      <a:pPr algn="l" fontAlgn="b"/>
                      <a:r>
                        <a:rPr lang="en-US" sz="1400" b="1" u="none" strike="noStrike" dirty="0">
                          <a:solidFill>
                            <a:schemeClr val="bg1"/>
                          </a:solidFill>
                          <a:effectLst/>
                        </a:rPr>
                        <a:t>LONG_TITLE</a:t>
                      </a:r>
                      <a:endParaRPr lang="en-US" sz="1400" b="1" i="0" u="none" strike="noStrike" dirty="0">
                        <a:solidFill>
                          <a:schemeClr val="bg1"/>
                        </a:solidFill>
                        <a:effectLst/>
                        <a:latin typeface="Calibri" panose="020F0502020204030204" pitchFamily="34" charset="0"/>
                      </a:endParaRPr>
                    </a:p>
                  </a:txBody>
                  <a:tcPr marL="7694" marR="7694" marT="7694" marB="0" anchor="b">
                    <a:lnR w="12700" cap="flat" cmpd="sng" algn="ctr">
                      <a:solidFill>
                        <a:schemeClr val="tx1"/>
                      </a:solidFill>
                      <a:prstDash val="solid"/>
                      <a:round/>
                      <a:headEnd type="none" w="med" len="med"/>
                      <a:tailEnd type="none" w="med" len="med"/>
                    </a:lnR>
                    <a:solidFill>
                      <a:schemeClr val="accent1"/>
                    </a:solidFill>
                  </a:tcPr>
                </a:tc>
                <a:tc>
                  <a:txBody>
                    <a:bodyPr/>
                    <a:lstStyle/>
                    <a:p>
                      <a:pPr algn="l" fontAlgn="b"/>
                      <a:endParaRPr lang="en-US" sz="1400" b="1" i="0" u="none" strike="noStrike" dirty="0">
                        <a:solidFill>
                          <a:schemeClr val="bg1"/>
                        </a:solidFill>
                        <a:effectLst/>
                        <a:latin typeface="Calibri" panose="020F0502020204030204" pitchFamily="34" charset="0"/>
                      </a:endParaRPr>
                    </a:p>
                  </a:txBody>
                  <a:tcPr marL="7694" marR="7694" marT="76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1" u="none" strike="noStrike" dirty="0">
                          <a:solidFill>
                            <a:schemeClr val="bg1"/>
                          </a:solidFill>
                          <a:effectLst/>
                        </a:rPr>
                        <a:t>EFFECTIVE_TERM</a:t>
                      </a:r>
                      <a:endParaRPr lang="en-US" sz="1400" b="1" i="0" u="none" strike="noStrike" dirty="0">
                        <a:solidFill>
                          <a:schemeClr val="bg1"/>
                        </a:solidFill>
                        <a:effectLst/>
                        <a:latin typeface="Calibri" panose="020F0502020204030204" pitchFamily="34" charset="0"/>
                      </a:endParaRPr>
                    </a:p>
                  </a:txBody>
                  <a:tcPr marL="7694" marR="7694" marT="7694" marB="0" anchor="b">
                    <a:lnL w="12700" cap="flat" cmpd="sng" algn="ctr">
                      <a:solidFill>
                        <a:schemeClr val="tx1"/>
                      </a:solidFill>
                      <a:prstDash val="solid"/>
                      <a:round/>
                      <a:headEnd type="none" w="med" len="med"/>
                      <a:tailEnd type="none" w="med" len="med"/>
                    </a:lnL>
                    <a:solidFill>
                      <a:schemeClr val="accent1"/>
                    </a:solidFill>
                  </a:tcPr>
                </a:tc>
                <a:extLst>
                  <a:ext uri="{0D108BD9-81ED-4DB2-BD59-A6C34878D82A}">
                    <a16:rowId xmlns:a16="http://schemas.microsoft.com/office/drawing/2014/main" val="3399585167"/>
                  </a:ext>
                </a:extLst>
              </a:tr>
              <a:tr h="631529">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0002</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202120</a:t>
                      </a:r>
                      <a:br>
                        <a:rPr lang="en-US" sz="1400" u="none" strike="noStrike" dirty="0">
                          <a:effectLst/>
                        </a:rPr>
                      </a:br>
                      <a:r>
                        <a:rPr lang="en-US" sz="1400" u="none" strike="noStrike" dirty="0">
                          <a:effectLst/>
                        </a:rPr>
                        <a:t>(Summer 2021)</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A</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Introduction to Sociology</a:t>
                      </a:r>
                      <a:endParaRPr lang="en-US" sz="1400" b="0" i="0" u="none" strike="noStrike" dirty="0">
                        <a:solidFill>
                          <a:srgbClr val="000000"/>
                        </a:solidFill>
                        <a:effectLst/>
                        <a:latin typeface="Calibri" panose="020F0502020204030204" pitchFamily="34" charset="0"/>
                      </a:endParaRPr>
                    </a:p>
                  </a:txBody>
                  <a:tcPr marL="7694" marR="7694" marT="7694" marB="0" anchor="b">
                    <a:lnR w="12700" cap="flat" cmpd="sng" algn="ctr">
                      <a:solidFill>
                        <a:schemeClr val="tx1"/>
                      </a:solidFill>
                      <a:prstDash val="solid"/>
                      <a:round/>
                      <a:headEnd type="none" w="med" len="med"/>
                      <a:tailEnd type="none" w="med" len="med"/>
                    </a:lnR>
                  </a:tcPr>
                </a:tc>
                <a:tc rowSpan="2">
                  <a:txBody>
                    <a:bodyPr/>
                    <a:lstStyle/>
                    <a:p>
                      <a:pPr algn="l" fontAlgn="ctr"/>
                      <a:r>
                        <a:rPr lang="en-US" sz="1400" u="none" strike="noStrike" dirty="0">
                          <a:effectLst/>
                        </a:rPr>
                        <a:t>Everything about these first two records is exactly the same, except the TERM. We will have a record for every possible TERM that this definition is in effect.</a:t>
                      </a:r>
                      <a:endParaRPr lang="en-US" sz="1400" b="0" i="0" u="none" strike="noStrike" dirty="0">
                        <a:solidFill>
                          <a:srgbClr val="000000"/>
                        </a:solidFill>
                        <a:effectLst/>
                        <a:latin typeface="Calibri" panose="020F0502020204030204" pitchFamily="34" charset="0"/>
                      </a:endParaRPr>
                    </a:p>
                  </a:txBody>
                  <a:tcPr marL="7694" marR="7694" marT="7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a:effectLst/>
                        </a:rPr>
                        <a:t>202120</a:t>
                      </a:r>
                      <a:br>
                        <a:rPr lang="en-US" sz="1400" u="none" strike="noStrike">
                          <a:effectLst/>
                        </a:rPr>
                      </a:br>
                      <a:r>
                        <a:rPr lang="en-US" sz="1400" u="none" strike="noStrike">
                          <a:effectLst/>
                        </a:rPr>
                        <a:t>(Summer 2021)</a:t>
                      </a:r>
                      <a:endParaRPr lang="en-US" sz="1400" b="0" i="0" u="none" strike="noStrike">
                        <a:solidFill>
                          <a:srgbClr val="000000"/>
                        </a:solidFill>
                        <a:effectLst/>
                        <a:latin typeface="Calibri" panose="020F0502020204030204" pitchFamily="34" charset="0"/>
                      </a:endParaRPr>
                    </a:p>
                  </a:txBody>
                  <a:tcPr marL="7694" marR="7694" marT="7694"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61725446"/>
                  </a:ext>
                </a:extLst>
              </a:tr>
              <a:tr h="631529">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0002</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202130</a:t>
                      </a:r>
                      <a:br>
                        <a:rPr lang="en-US" sz="1400" u="none" strike="noStrike" dirty="0">
                          <a:effectLst/>
                        </a:rPr>
                      </a:br>
                      <a:r>
                        <a:rPr lang="en-US" sz="1400" u="none" strike="noStrike" dirty="0">
                          <a:effectLst/>
                        </a:rPr>
                        <a:t>(Fall 2021)</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A</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Introduction to Sociology</a:t>
                      </a:r>
                      <a:endParaRPr lang="en-US" sz="1400" b="0" i="0" u="none" strike="noStrike" dirty="0">
                        <a:solidFill>
                          <a:srgbClr val="000000"/>
                        </a:solidFill>
                        <a:effectLst/>
                        <a:latin typeface="Calibri" panose="020F0502020204030204" pitchFamily="34" charset="0"/>
                      </a:endParaRPr>
                    </a:p>
                  </a:txBody>
                  <a:tcPr marL="7694" marR="7694" marT="7694" marB="0" anchor="b">
                    <a:lnR w="12700" cap="flat" cmpd="sng" algn="ctr">
                      <a:solidFill>
                        <a:schemeClr val="tx1"/>
                      </a:solidFill>
                      <a:prstDash val="solid"/>
                      <a:round/>
                      <a:headEnd type="none" w="med" len="med"/>
                      <a:tailEnd type="none" w="med" len="med"/>
                    </a:lnR>
                  </a:tcPr>
                </a:tc>
                <a:tc vMerge="1">
                  <a:txBody>
                    <a:bodyPr/>
                    <a:lstStyle/>
                    <a:p>
                      <a:endParaRPr lang="en-US"/>
                    </a:p>
                  </a:txBody>
                  <a:tcPr/>
                </a:tc>
                <a:tc>
                  <a:txBody>
                    <a:bodyPr/>
                    <a:lstStyle/>
                    <a:p>
                      <a:pPr algn="l" fontAlgn="b"/>
                      <a:r>
                        <a:rPr lang="en-US" sz="1400" u="none" strike="noStrike">
                          <a:effectLst/>
                        </a:rPr>
                        <a:t>202120</a:t>
                      </a:r>
                      <a:br>
                        <a:rPr lang="en-US" sz="1400" u="none" strike="noStrike">
                          <a:effectLst/>
                        </a:rPr>
                      </a:br>
                      <a:r>
                        <a:rPr lang="en-US" sz="1400" u="none" strike="noStrike">
                          <a:effectLst/>
                        </a:rPr>
                        <a:t>(Summer 2021)</a:t>
                      </a:r>
                      <a:endParaRPr lang="en-US" sz="1400" b="0" i="0" u="none" strike="noStrike">
                        <a:solidFill>
                          <a:srgbClr val="000000"/>
                        </a:solidFill>
                        <a:effectLst/>
                        <a:latin typeface="Calibri" panose="020F0502020204030204" pitchFamily="34" charset="0"/>
                      </a:endParaRPr>
                    </a:p>
                  </a:txBody>
                  <a:tcPr marL="7694" marR="7694" marT="7694"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72737207"/>
                  </a:ext>
                </a:extLst>
              </a:tr>
              <a:tr h="605752">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0002</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202210</a:t>
                      </a:r>
                      <a:br>
                        <a:rPr lang="en-US" sz="1400" u="none" strike="noStrike" dirty="0">
                          <a:effectLst/>
                        </a:rPr>
                      </a:br>
                      <a:r>
                        <a:rPr lang="en-US" sz="1400" u="none" strike="noStrike" dirty="0">
                          <a:effectLst/>
                        </a:rPr>
                        <a:t>(Spring 2022)</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a:effectLst/>
                        </a:rPr>
                        <a:t>A</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a:effectLst/>
                        </a:rPr>
                        <a:t>Introduction to Sociology and Culture</a:t>
                      </a:r>
                      <a:endParaRPr lang="en-US" sz="1400" b="0" i="0" u="none" strike="noStrike">
                        <a:solidFill>
                          <a:srgbClr val="000000"/>
                        </a:solidFill>
                        <a:effectLst/>
                        <a:latin typeface="Calibri" panose="020F0502020204030204" pitchFamily="34" charset="0"/>
                      </a:endParaRPr>
                    </a:p>
                  </a:txBody>
                  <a:tcPr marL="7694" marR="7694" marT="7694" marB="0" anchor="b">
                    <a:lnR w="12700" cap="flat" cmpd="sng" algn="ctr">
                      <a:solidFill>
                        <a:schemeClr val="tx1"/>
                      </a:solidFill>
                      <a:prstDash val="solid"/>
                      <a:round/>
                      <a:headEnd type="none" w="med" len="med"/>
                      <a:tailEnd type="none" w="med" len="med"/>
                    </a:lnR>
                  </a:tcPr>
                </a:tc>
                <a:tc rowSpan="3">
                  <a:txBody>
                    <a:bodyPr/>
                    <a:lstStyle/>
                    <a:p>
                      <a:pPr algn="l" fontAlgn="ctr"/>
                      <a:r>
                        <a:rPr lang="en-US" sz="1400" u="none" strike="noStrike" dirty="0">
                          <a:effectLst/>
                        </a:rPr>
                        <a:t>As soon as something changes, we get a new Effective Term.</a:t>
                      </a:r>
                      <a:br>
                        <a:rPr lang="en-US" sz="1400" u="none" strike="noStrike" dirty="0">
                          <a:effectLst/>
                        </a:rPr>
                      </a:br>
                      <a:br>
                        <a:rPr lang="en-US" sz="1400" u="none" strike="noStrike" dirty="0">
                          <a:effectLst/>
                        </a:rPr>
                      </a:br>
                      <a:r>
                        <a:rPr lang="en-US" sz="1400" u="none" strike="noStrike" dirty="0">
                          <a:effectLst/>
                        </a:rPr>
                        <a:t>From then on everything is the same except the TERM. We will have a record for every possible TERM that this definition is in effect.</a:t>
                      </a:r>
                      <a:endParaRPr lang="en-US" sz="1400" b="0" i="0" u="none" strike="noStrike" dirty="0">
                        <a:solidFill>
                          <a:srgbClr val="000000"/>
                        </a:solidFill>
                        <a:effectLst/>
                        <a:latin typeface="Calibri" panose="020F0502020204030204" pitchFamily="34" charset="0"/>
                      </a:endParaRPr>
                    </a:p>
                  </a:txBody>
                  <a:tcPr marL="7694" marR="7694" marT="7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a:effectLst/>
                        </a:rPr>
                        <a:t>202210</a:t>
                      </a:r>
                      <a:br>
                        <a:rPr lang="en-US" sz="1400" u="none" strike="noStrike">
                          <a:effectLst/>
                        </a:rPr>
                      </a:br>
                      <a:r>
                        <a:rPr lang="en-US" sz="1400" u="none" strike="noStrike">
                          <a:effectLst/>
                        </a:rPr>
                        <a:t>(Spring 2022)</a:t>
                      </a:r>
                      <a:endParaRPr lang="en-US" sz="1400" b="0" i="0" u="none" strike="noStrike">
                        <a:solidFill>
                          <a:srgbClr val="000000"/>
                        </a:solidFill>
                        <a:effectLst/>
                        <a:latin typeface="Calibri" panose="020F0502020204030204" pitchFamily="34" charset="0"/>
                      </a:endParaRPr>
                    </a:p>
                  </a:txBody>
                  <a:tcPr marL="7694" marR="7694" marT="7694"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86555720"/>
                  </a:ext>
                </a:extLst>
              </a:tr>
              <a:tr h="708859">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202220</a:t>
                      </a:r>
                      <a:br>
                        <a:rPr lang="en-US" sz="1400" u="none" strike="noStrike" dirty="0">
                          <a:effectLst/>
                        </a:rPr>
                      </a:br>
                      <a:r>
                        <a:rPr lang="en-US" sz="1400" u="none" strike="noStrike" dirty="0">
                          <a:effectLst/>
                        </a:rPr>
                        <a:t>(Summer  2022)</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A</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Introduction to Sociology and Culture</a:t>
                      </a:r>
                      <a:endParaRPr lang="en-US" sz="1400" b="0" i="0" u="none" strike="noStrike" dirty="0">
                        <a:solidFill>
                          <a:srgbClr val="000000"/>
                        </a:solidFill>
                        <a:effectLst/>
                        <a:latin typeface="Calibri" panose="020F0502020204030204" pitchFamily="34" charset="0"/>
                      </a:endParaRPr>
                    </a:p>
                  </a:txBody>
                  <a:tcPr marL="7694" marR="7694" marT="7694" marB="0" anchor="b">
                    <a:lnR w="12700" cap="flat" cmpd="sng" algn="ctr">
                      <a:solidFill>
                        <a:schemeClr val="tx1"/>
                      </a:solidFill>
                      <a:prstDash val="solid"/>
                      <a:round/>
                      <a:headEnd type="none" w="med" len="med"/>
                      <a:tailEnd type="none" w="med" len="med"/>
                    </a:lnR>
                  </a:tcPr>
                </a:tc>
                <a:tc vMerge="1">
                  <a:txBody>
                    <a:bodyPr/>
                    <a:lstStyle/>
                    <a:p>
                      <a:endParaRPr lang="en-US"/>
                    </a:p>
                  </a:txBody>
                  <a:tcPr/>
                </a:tc>
                <a:tc>
                  <a:txBody>
                    <a:bodyPr/>
                    <a:lstStyle/>
                    <a:p>
                      <a:pPr algn="l" fontAlgn="b"/>
                      <a:r>
                        <a:rPr lang="en-US" sz="1400" u="none" strike="noStrike">
                          <a:effectLst/>
                        </a:rPr>
                        <a:t>202210</a:t>
                      </a:r>
                      <a:br>
                        <a:rPr lang="en-US" sz="1400" u="none" strike="noStrike">
                          <a:effectLst/>
                        </a:rPr>
                      </a:br>
                      <a:r>
                        <a:rPr lang="en-US" sz="1400" u="none" strike="noStrike">
                          <a:effectLst/>
                        </a:rPr>
                        <a:t>(Spring 2022)</a:t>
                      </a:r>
                      <a:endParaRPr lang="en-US" sz="1400" b="0" i="0" u="none" strike="noStrike">
                        <a:solidFill>
                          <a:srgbClr val="000000"/>
                        </a:solidFill>
                        <a:effectLst/>
                        <a:latin typeface="Calibri" panose="020F0502020204030204" pitchFamily="34" charset="0"/>
                      </a:endParaRPr>
                    </a:p>
                  </a:txBody>
                  <a:tcPr marL="7694" marR="7694" marT="7694"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50469067"/>
                  </a:ext>
                </a:extLst>
              </a:tr>
              <a:tr h="515534">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a:effectLst/>
                        </a:rPr>
                        <a:t>202230</a:t>
                      </a:r>
                      <a:br>
                        <a:rPr lang="en-US" sz="1400" u="none" strike="noStrike">
                          <a:effectLst/>
                        </a:rPr>
                      </a:br>
                      <a:r>
                        <a:rPr lang="en-US" sz="1400" u="none" strike="noStrike">
                          <a:effectLst/>
                        </a:rPr>
                        <a:t>(Fall 2022)</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a:effectLst/>
                        </a:rPr>
                        <a:t>A</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7694" marR="7694" marT="7694" marB="0" anchor="b"/>
                </a:tc>
                <a:tc>
                  <a:txBody>
                    <a:bodyPr/>
                    <a:lstStyle/>
                    <a:p>
                      <a:pPr algn="l" fontAlgn="b"/>
                      <a:r>
                        <a:rPr lang="en-US" sz="1400" u="none" strike="noStrike" dirty="0">
                          <a:effectLst/>
                        </a:rPr>
                        <a:t>Introduction to Sociology and Culture</a:t>
                      </a:r>
                      <a:endParaRPr lang="en-US" sz="1400" b="0" i="0" u="none" strike="noStrike" dirty="0">
                        <a:solidFill>
                          <a:srgbClr val="000000"/>
                        </a:solidFill>
                        <a:effectLst/>
                        <a:latin typeface="Calibri" panose="020F0502020204030204" pitchFamily="34" charset="0"/>
                      </a:endParaRPr>
                    </a:p>
                  </a:txBody>
                  <a:tcPr marL="7694" marR="7694" marT="7694" marB="0" anchor="b">
                    <a:lnR w="12700" cap="flat" cmpd="sng" algn="ctr">
                      <a:solidFill>
                        <a:schemeClr val="tx1"/>
                      </a:solidFill>
                      <a:prstDash val="solid"/>
                      <a:round/>
                      <a:headEnd type="none" w="med" len="med"/>
                      <a:tailEnd type="none" w="med" len="med"/>
                    </a:lnR>
                  </a:tcPr>
                </a:tc>
                <a:tc vMerge="1">
                  <a:txBody>
                    <a:bodyPr/>
                    <a:lstStyle/>
                    <a:p>
                      <a:endParaRPr lang="en-US"/>
                    </a:p>
                  </a:txBody>
                  <a:tcPr/>
                </a:tc>
                <a:tc>
                  <a:txBody>
                    <a:bodyPr/>
                    <a:lstStyle/>
                    <a:p>
                      <a:pPr algn="l" fontAlgn="b"/>
                      <a:r>
                        <a:rPr lang="en-US" sz="1400" u="none" strike="noStrike" dirty="0">
                          <a:effectLst/>
                        </a:rPr>
                        <a:t>202210</a:t>
                      </a:r>
                      <a:br>
                        <a:rPr lang="en-US" sz="1400" u="none" strike="noStrike" dirty="0">
                          <a:effectLst/>
                        </a:rPr>
                      </a:br>
                      <a:r>
                        <a:rPr lang="en-US" sz="1400" u="none" strike="noStrike" dirty="0">
                          <a:effectLst/>
                        </a:rPr>
                        <a:t>(Spring 2022)</a:t>
                      </a:r>
                      <a:endParaRPr lang="en-US" sz="1400" b="0" i="0" u="none" strike="noStrike" dirty="0">
                        <a:solidFill>
                          <a:srgbClr val="000000"/>
                        </a:solidFill>
                        <a:effectLst/>
                        <a:latin typeface="Calibri" panose="020F0502020204030204" pitchFamily="34" charset="0"/>
                      </a:endParaRPr>
                    </a:p>
                  </a:txBody>
                  <a:tcPr marL="7694" marR="7694" marT="7694"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73686724"/>
                  </a:ext>
                </a:extLst>
              </a:tr>
            </a:tbl>
          </a:graphicData>
        </a:graphic>
      </p:graphicFrame>
      <p:sp>
        <p:nvSpPr>
          <p:cNvPr id="4" name="TextBox 3">
            <a:extLst>
              <a:ext uri="{FF2B5EF4-FFF2-40B4-BE49-F238E27FC236}">
                <a16:creationId xmlns:a16="http://schemas.microsoft.com/office/drawing/2014/main" id="{40675348-1B52-4D8A-ACDF-4C8449D252B2}"/>
              </a:ext>
            </a:extLst>
          </p:cNvPr>
          <p:cNvSpPr txBox="1"/>
          <p:nvPr/>
        </p:nvSpPr>
        <p:spPr>
          <a:xfrm>
            <a:off x="929590" y="6248231"/>
            <a:ext cx="10172700" cy="646331"/>
          </a:xfrm>
          <a:prstGeom prst="rect">
            <a:avLst/>
          </a:prstGeom>
          <a:noFill/>
        </p:spPr>
        <p:txBody>
          <a:bodyPr wrap="square" rtlCol="0">
            <a:spAutoFit/>
          </a:bodyPr>
          <a:lstStyle/>
          <a:p>
            <a:r>
              <a:rPr lang="en-US" dirty="0"/>
              <a:t>So instead, in the warehouse, we will store all Course related tables with one row per course per term, making it easy to join together everything that was happening for any given course in any given term.</a:t>
            </a:r>
          </a:p>
        </p:txBody>
      </p:sp>
    </p:spTree>
    <p:extLst>
      <p:ext uri="{BB962C8B-B14F-4D97-AF65-F5344CB8AC3E}">
        <p14:creationId xmlns:p14="http://schemas.microsoft.com/office/powerpoint/2010/main" val="2708970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92FA1-72A8-46BB-914E-3F4865072DC9}"/>
              </a:ext>
            </a:extLst>
          </p:cNvPr>
          <p:cNvSpPr>
            <a:spLocks noGrp="1"/>
          </p:cNvSpPr>
          <p:nvPr>
            <p:ph type="title"/>
          </p:nvPr>
        </p:nvSpPr>
        <p:spPr/>
        <p:txBody>
          <a:bodyPr/>
          <a:lstStyle/>
          <a:p>
            <a:r>
              <a:rPr lang="en-US" dirty="0"/>
              <a:t>CRSE_GRADE_MODE term-by-term</a:t>
            </a:r>
          </a:p>
        </p:txBody>
      </p:sp>
      <p:graphicFrame>
        <p:nvGraphicFramePr>
          <p:cNvPr id="3" name="Table 2">
            <a:extLst>
              <a:ext uri="{FF2B5EF4-FFF2-40B4-BE49-F238E27FC236}">
                <a16:creationId xmlns:a16="http://schemas.microsoft.com/office/drawing/2014/main" id="{2EB75027-4FD0-428C-A718-EE1B055CE1B1}"/>
              </a:ext>
            </a:extLst>
          </p:cNvPr>
          <p:cNvGraphicFramePr>
            <a:graphicFrameLocks noGrp="1"/>
          </p:cNvGraphicFramePr>
          <p:nvPr>
            <p:extLst>
              <p:ext uri="{D42A27DB-BD31-4B8C-83A1-F6EECF244321}">
                <p14:modId xmlns:p14="http://schemas.microsoft.com/office/powerpoint/2010/main" val="2651127811"/>
              </p:ext>
            </p:extLst>
          </p:nvPr>
        </p:nvGraphicFramePr>
        <p:xfrm>
          <a:off x="1554480" y="1916907"/>
          <a:ext cx="8229600" cy="3595686"/>
        </p:xfrm>
        <a:graphic>
          <a:graphicData uri="http://schemas.openxmlformats.org/drawingml/2006/table">
            <a:tbl>
              <a:tblPr>
                <a:tableStyleId>{5C22544A-7EE6-4342-B048-85BDC9FD1C3A}</a:tableStyleId>
              </a:tblPr>
              <a:tblGrid>
                <a:gridCol w="1000052">
                  <a:extLst>
                    <a:ext uri="{9D8B030D-6E8A-4147-A177-3AD203B41FA5}">
                      <a16:colId xmlns:a16="http://schemas.microsoft.com/office/drawing/2014/main" val="75583482"/>
                    </a:ext>
                  </a:extLst>
                </a:gridCol>
                <a:gridCol w="1000052">
                  <a:extLst>
                    <a:ext uri="{9D8B030D-6E8A-4147-A177-3AD203B41FA5}">
                      <a16:colId xmlns:a16="http://schemas.microsoft.com/office/drawing/2014/main" val="385618281"/>
                    </a:ext>
                  </a:extLst>
                </a:gridCol>
                <a:gridCol w="1895934">
                  <a:extLst>
                    <a:ext uri="{9D8B030D-6E8A-4147-A177-3AD203B41FA5}">
                      <a16:colId xmlns:a16="http://schemas.microsoft.com/office/drawing/2014/main" val="2925486830"/>
                    </a:ext>
                  </a:extLst>
                </a:gridCol>
                <a:gridCol w="2250119">
                  <a:extLst>
                    <a:ext uri="{9D8B030D-6E8A-4147-A177-3AD203B41FA5}">
                      <a16:colId xmlns:a16="http://schemas.microsoft.com/office/drawing/2014/main" val="3916428061"/>
                    </a:ext>
                  </a:extLst>
                </a:gridCol>
                <a:gridCol w="2083443">
                  <a:extLst>
                    <a:ext uri="{9D8B030D-6E8A-4147-A177-3AD203B41FA5}">
                      <a16:colId xmlns:a16="http://schemas.microsoft.com/office/drawing/2014/main" val="340460064"/>
                    </a:ext>
                  </a:extLst>
                </a:gridCol>
              </a:tblGrid>
              <a:tr h="599281">
                <a:tc>
                  <a:txBody>
                    <a:bodyPr/>
                    <a:lstStyle/>
                    <a:p>
                      <a:pPr algn="l" fontAlgn="b"/>
                      <a:r>
                        <a:rPr lang="en-US" sz="1400" b="1" u="none" strike="noStrike" dirty="0">
                          <a:solidFill>
                            <a:schemeClr val="bg1"/>
                          </a:solidFill>
                          <a:effectLst/>
                        </a:rPr>
                        <a:t>SUBJECT</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COURSE_NUM</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TERM  </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GRADE_MODE_CODE</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dirty="0">
                          <a:solidFill>
                            <a:schemeClr val="bg1"/>
                          </a:solidFill>
                          <a:effectLst/>
                        </a:rPr>
                        <a:t>EFFECTIVE_TERM</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extLst>
                  <a:ext uri="{0D108BD9-81ED-4DB2-BD59-A6C34878D82A}">
                    <a16:rowId xmlns:a16="http://schemas.microsoft.com/office/drawing/2014/main" val="1619235875"/>
                  </a:ext>
                </a:extLst>
              </a:tr>
              <a:tr h="599281">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202120</a:t>
                      </a:r>
                      <a:br>
                        <a:rPr lang="en-US" sz="1400" u="none" strike="noStrike">
                          <a:effectLst/>
                        </a:rPr>
                      </a:br>
                      <a:r>
                        <a:rPr lang="en-US" sz="1400" u="none" strike="noStrike">
                          <a:effectLst/>
                        </a:rPr>
                        <a:t>(Summer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a:t>
                      </a:r>
                      <a:br>
                        <a:rPr lang="en-US" sz="1400" u="none" strike="noStrike">
                          <a:effectLst/>
                        </a:rPr>
                      </a:br>
                      <a:r>
                        <a:rPr lang="en-US" sz="1400" u="none" strike="noStrike">
                          <a:effectLst/>
                        </a:rPr>
                        <a:t>(standard grade)</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202120</a:t>
                      </a:r>
                      <a:br>
                        <a:rPr lang="en-US" sz="1400" u="none" strike="noStrike">
                          <a:effectLst/>
                        </a:rPr>
                      </a:br>
                      <a:r>
                        <a:rPr lang="en-US" sz="1400" u="none" strike="noStrike">
                          <a:effectLst/>
                        </a:rPr>
                        <a:t>(Summer 2021)</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5029943"/>
                  </a:ext>
                </a:extLst>
              </a:tr>
              <a:tr h="599281">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202130</a:t>
                      </a:r>
                      <a:br>
                        <a:rPr lang="en-US" sz="1400" u="none" strike="noStrike">
                          <a:effectLst/>
                        </a:rPr>
                      </a:br>
                      <a:r>
                        <a:rPr lang="en-US" sz="1400" u="none" strike="noStrike">
                          <a:effectLst/>
                        </a:rPr>
                        <a:t>(Fall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P</a:t>
                      </a:r>
                      <a:br>
                        <a:rPr lang="en-US" sz="1400" u="none" strike="noStrike">
                          <a:effectLst/>
                        </a:rPr>
                      </a:br>
                      <a:r>
                        <a:rPr lang="en-US" sz="1400" u="none" strike="noStrike">
                          <a:effectLst/>
                        </a:rPr>
                        <a:t>(pass/fail)</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202130</a:t>
                      </a:r>
                      <a:br>
                        <a:rPr lang="en-US" sz="1400" u="none" strike="noStrike">
                          <a:effectLst/>
                        </a:rPr>
                      </a:br>
                      <a:r>
                        <a:rPr lang="en-US" sz="1400" u="none" strike="noStrike">
                          <a:effectLst/>
                        </a:rPr>
                        <a:t>(Fall 2021)</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10122969"/>
                  </a:ext>
                </a:extLst>
              </a:tr>
              <a:tr h="599281">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202130</a:t>
                      </a:r>
                      <a:br>
                        <a:rPr lang="en-US" sz="1400" u="none" strike="noStrike">
                          <a:effectLst/>
                        </a:rPr>
                      </a:br>
                      <a:r>
                        <a:rPr lang="en-US" sz="1400" u="none" strike="noStrike">
                          <a:effectLst/>
                        </a:rPr>
                        <a:t>(Fall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a:t>
                      </a:r>
                      <a:br>
                        <a:rPr lang="en-US" sz="1400" u="none" strike="noStrike">
                          <a:effectLst/>
                        </a:rPr>
                      </a:br>
                      <a:r>
                        <a:rPr lang="en-US" sz="1400" u="none" strike="noStrike">
                          <a:effectLst/>
                        </a:rPr>
                        <a:t>(standard grade)</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202130</a:t>
                      </a:r>
                      <a:br>
                        <a:rPr lang="en-US" sz="1400" u="none" strike="noStrike">
                          <a:effectLst/>
                        </a:rPr>
                      </a:br>
                      <a:r>
                        <a:rPr lang="en-US" sz="1400" u="none" strike="noStrike">
                          <a:effectLst/>
                        </a:rPr>
                        <a:t>(Fall 2021)</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27158839"/>
                  </a:ext>
                </a:extLst>
              </a:tr>
              <a:tr h="599281">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202210</a:t>
                      </a:r>
                      <a:br>
                        <a:rPr lang="en-US" sz="1400" u="none" strike="noStrike">
                          <a:effectLst/>
                        </a:rPr>
                      </a:br>
                      <a:r>
                        <a:rPr lang="en-US" sz="1400" u="none" strike="noStrike">
                          <a:effectLst/>
                        </a:rPr>
                        <a:t>(Spring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P</a:t>
                      </a:r>
                      <a:br>
                        <a:rPr lang="en-US" sz="1400" u="none" strike="noStrike">
                          <a:effectLst/>
                        </a:rPr>
                      </a:br>
                      <a:r>
                        <a:rPr lang="en-US" sz="1400" u="none" strike="noStrike">
                          <a:effectLst/>
                        </a:rPr>
                        <a:t>(pass/fail)</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202130</a:t>
                      </a:r>
                      <a:br>
                        <a:rPr lang="en-US" sz="1400" u="none" strike="noStrike">
                          <a:effectLst/>
                        </a:rPr>
                      </a:br>
                      <a:r>
                        <a:rPr lang="en-US" sz="1400" u="none" strike="noStrike">
                          <a:effectLst/>
                        </a:rPr>
                        <a:t>(Fall 2021)</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88773205"/>
                  </a:ext>
                </a:extLst>
              </a:tr>
              <a:tr h="599281">
                <a:tc>
                  <a:txBody>
                    <a:bodyPr/>
                    <a:lstStyle/>
                    <a:p>
                      <a:pPr algn="l" fontAlgn="b"/>
                      <a:r>
                        <a:rPr lang="en-US" sz="1400" u="none" strike="noStrike">
                          <a:effectLst/>
                        </a:rPr>
                        <a:t>AFRC</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0002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202210</a:t>
                      </a:r>
                      <a:br>
                        <a:rPr lang="en-US" sz="1400" u="none" strike="noStrike">
                          <a:effectLst/>
                        </a:rPr>
                      </a:br>
                      <a:r>
                        <a:rPr lang="en-US" sz="1400" u="none" strike="noStrike">
                          <a:effectLst/>
                        </a:rPr>
                        <a:t>(Spring 2021)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a:t>
                      </a:r>
                      <a:br>
                        <a:rPr lang="en-US" sz="1400" u="none" strike="noStrike">
                          <a:effectLst/>
                        </a:rPr>
                      </a:br>
                      <a:r>
                        <a:rPr lang="en-US" sz="1400" u="none" strike="noStrike">
                          <a:effectLst/>
                        </a:rPr>
                        <a:t>(standard grade)</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202130</a:t>
                      </a:r>
                      <a:br>
                        <a:rPr lang="en-US" sz="1400" u="none" strike="noStrike" dirty="0">
                          <a:effectLst/>
                        </a:rPr>
                      </a:br>
                      <a:r>
                        <a:rPr lang="en-US" sz="1400" u="none" strike="noStrike" dirty="0">
                          <a:effectLst/>
                        </a:rPr>
                        <a:t>(Fall 2021)</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9812042"/>
                  </a:ext>
                </a:extLst>
              </a:tr>
            </a:tbl>
          </a:graphicData>
        </a:graphic>
      </p:graphicFrame>
      <p:sp>
        <p:nvSpPr>
          <p:cNvPr id="4" name="TextBox 3">
            <a:extLst>
              <a:ext uri="{FF2B5EF4-FFF2-40B4-BE49-F238E27FC236}">
                <a16:creationId xmlns:a16="http://schemas.microsoft.com/office/drawing/2014/main" id="{740FB692-3EC0-4DFC-9E98-9F9DFEC47B8A}"/>
              </a:ext>
            </a:extLst>
          </p:cNvPr>
          <p:cNvSpPr txBox="1"/>
          <p:nvPr/>
        </p:nvSpPr>
        <p:spPr>
          <a:xfrm>
            <a:off x="1040130" y="5692140"/>
            <a:ext cx="9258300" cy="584775"/>
          </a:xfrm>
          <a:prstGeom prst="rect">
            <a:avLst/>
          </a:prstGeom>
          <a:noFill/>
        </p:spPr>
        <p:txBody>
          <a:bodyPr wrap="square" rtlCol="0">
            <a:spAutoFit/>
          </a:bodyPr>
          <a:lstStyle/>
          <a:p>
            <a:r>
              <a:rPr lang="en-US" sz="1600" dirty="0"/>
              <a:t>The tables that are all related to COURSE can have multiple rows per term. For example, in the Grade Mode table, you will see one row for each allowable grade mode for each course in every term.</a:t>
            </a:r>
          </a:p>
        </p:txBody>
      </p:sp>
    </p:spTree>
    <p:extLst>
      <p:ext uri="{BB962C8B-B14F-4D97-AF65-F5344CB8AC3E}">
        <p14:creationId xmlns:p14="http://schemas.microsoft.com/office/powerpoint/2010/main" val="2396145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6D40B-9AA9-417F-B238-F8126B16DC81}"/>
              </a:ext>
            </a:extLst>
          </p:cNvPr>
          <p:cNvSpPr>
            <a:spLocks noGrp="1"/>
          </p:cNvSpPr>
          <p:nvPr>
            <p:ph type="title"/>
          </p:nvPr>
        </p:nvSpPr>
        <p:spPr/>
        <p:txBody>
          <a:bodyPr/>
          <a:lstStyle/>
          <a:p>
            <a:r>
              <a:rPr lang="en-US" dirty="0"/>
              <a:t>CRSE_XLIST term-by-term</a:t>
            </a:r>
          </a:p>
        </p:txBody>
      </p:sp>
      <p:graphicFrame>
        <p:nvGraphicFramePr>
          <p:cNvPr id="3" name="Table 2">
            <a:extLst>
              <a:ext uri="{FF2B5EF4-FFF2-40B4-BE49-F238E27FC236}">
                <a16:creationId xmlns:a16="http://schemas.microsoft.com/office/drawing/2014/main" id="{6063C6F9-C9BE-47A8-8981-1544B86B540F}"/>
              </a:ext>
            </a:extLst>
          </p:cNvPr>
          <p:cNvGraphicFramePr>
            <a:graphicFrameLocks noGrp="1"/>
          </p:cNvGraphicFramePr>
          <p:nvPr>
            <p:extLst>
              <p:ext uri="{D42A27DB-BD31-4B8C-83A1-F6EECF244321}">
                <p14:modId xmlns:p14="http://schemas.microsoft.com/office/powerpoint/2010/main" val="2469830667"/>
              </p:ext>
            </p:extLst>
          </p:nvPr>
        </p:nvGraphicFramePr>
        <p:xfrm>
          <a:off x="972604" y="1802903"/>
          <a:ext cx="9121015" cy="4802182"/>
        </p:xfrm>
        <a:graphic>
          <a:graphicData uri="http://schemas.openxmlformats.org/drawingml/2006/table">
            <a:tbl>
              <a:tblPr>
                <a:tableStyleId>{5C22544A-7EE6-4342-B048-85BDC9FD1C3A}</a:tableStyleId>
              </a:tblPr>
              <a:tblGrid>
                <a:gridCol w="825919">
                  <a:extLst>
                    <a:ext uri="{9D8B030D-6E8A-4147-A177-3AD203B41FA5}">
                      <a16:colId xmlns:a16="http://schemas.microsoft.com/office/drawing/2014/main" val="2465157712"/>
                    </a:ext>
                  </a:extLst>
                </a:gridCol>
                <a:gridCol w="706220">
                  <a:extLst>
                    <a:ext uri="{9D8B030D-6E8A-4147-A177-3AD203B41FA5}">
                      <a16:colId xmlns:a16="http://schemas.microsoft.com/office/drawing/2014/main" val="295852887"/>
                    </a:ext>
                  </a:extLst>
                </a:gridCol>
                <a:gridCol w="945617">
                  <a:extLst>
                    <a:ext uri="{9D8B030D-6E8A-4147-A177-3AD203B41FA5}">
                      <a16:colId xmlns:a16="http://schemas.microsoft.com/office/drawing/2014/main" val="4045062622"/>
                    </a:ext>
                  </a:extLst>
                </a:gridCol>
                <a:gridCol w="646371">
                  <a:extLst>
                    <a:ext uri="{9D8B030D-6E8A-4147-A177-3AD203B41FA5}">
                      <a16:colId xmlns:a16="http://schemas.microsoft.com/office/drawing/2014/main" val="3417559415"/>
                    </a:ext>
                  </a:extLst>
                </a:gridCol>
                <a:gridCol w="885768">
                  <a:extLst>
                    <a:ext uri="{9D8B030D-6E8A-4147-A177-3AD203B41FA5}">
                      <a16:colId xmlns:a16="http://schemas.microsoft.com/office/drawing/2014/main" val="2224185941"/>
                    </a:ext>
                  </a:extLst>
                </a:gridCol>
                <a:gridCol w="837889">
                  <a:extLst>
                    <a:ext uri="{9D8B030D-6E8A-4147-A177-3AD203B41FA5}">
                      <a16:colId xmlns:a16="http://schemas.microsoft.com/office/drawing/2014/main" val="2760329587"/>
                    </a:ext>
                  </a:extLst>
                </a:gridCol>
                <a:gridCol w="1220923">
                  <a:extLst>
                    <a:ext uri="{9D8B030D-6E8A-4147-A177-3AD203B41FA5}">
                      <a16:colId xmlns:a16="http://schemas.microsoft.com/office/drawing/2014/main" val="4086595943"/>
                    </a:ext>
                  </a:extLst>
                </a:gridCol>
                <a:gridCol w="1007233">
                  <a:extLst>
                    <a:ext uri="{9D8B030D-6E8A-4147-A177-3AD203B41FA5}">
                      <a16:colId xmlns:a16="http://schemas.microsoft.com/office/drawing/2014/main" val="3904089436"/>
                    </a:ext>
                  </a:extLst>
                </a:gridCol>
                <a:gridCol w="1087488">
                  <a:extLst>
                    <a:ext uri="{9D8B030D-6E8A-4147-A177-3AD203B41FA5}">
                      <a16:colId xmlns:a16="http://schemas.microsoft.com/office/drawing/2014/main" val="3466901740"/>
                    </a:ext>
                  </a:extLst>
                </a:gridCol>
                <a:gridCol w="957587">
                  <a:extLst>
                    <a:ext uri="{9D8B030D-6E8A-4147-A177-3AD203B41FA5}">
                      <a16:colId xmlns:a16="http://schemas.microsoft.com/office/drawing/2014/main" val="1218767117"/>
                    </a:ext>
                  </a:extLst>
                </a:gridCol>
              </a:tblGrid>
              <a:tr h="373714">
                <a:tc>
                  <a:txBody>
                    <a:bodyPr/>
                    <a:lstStyle/>
                    <a:p>
                      <a:pPr algn="l" fontAlgn="b"/>
                      <a:r>
                        <a:rPr lang="en-US" sz="1000" b="1" u="none" strike="noStrike" dirty="0">
                          <a:solidFill>
                            <a:schemeClr val="bg1"/>
                          </a:solidFill>
                          <a:effectLst/>
                        </a:rPr>
                        <a:t>COURSE_ID</a:t>
                      </a:r>
                      <a:endParaRPr lang="en-US" sz="1000" b="1" i="0" u="none" strike="noStrike" dirty="0">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a:solidFill>
                            <a:schemeClr val="bg1"/>
                          </a:solidFill>
                          <a:effectLst/>
                        </a:rPr>
                        <a:t>SUBJECT</a:t>
                      </a:r>
                      <a:endParaRPr lang="en-US" sz="1000" b="1" i="0" u="none" strike="noStrike">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dirty="0">
                          <a:solidFill>
                            <a:schemeClr val="bg1"/>
                          </a:solidFill>
                          <a:effectLst/>
                        </a:rPr>
                        <a:t>COURSE_NUM</a:t>
                      </a:r>
                      <a:endParaRPr lang="en-US" sz="1000" b="1" i="0" u="none" strike="noStrike" dirty="0">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a:solidFill>
                            <a:schemeClr val="bg1"/>
                          </a:solidFill>
                          <a:effectLst/>
                        </a:rPr>
                        <a:t>TERM  </a:t>
                      </a:r>
                      <a:endParaRPr lang="en-US" sz="1000" b="1" i="0" u="none" strike="noStrike">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a:solidFill>
                            <a:schemeClr val="bg1"/>
                          </a:solidFill>
                          <a:effectLst/>
                        </a:rPr>
                        <a:t>XLIST_FAMILY</a:t>
                      </a:r>
                      <a:endParaRPr lang="en-US" sz="1000" b="1" i="0" u="none" strike="noStrike">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a:solidFill>
                            <a:schemeClr val="bg1"/>
                          </a:solidFill>
                          <a:effectLst/>
                        </a:rPr>
                        <a:t>PRI_SEC_IND</a:t>
                      </a:r>
                      <a:endParaRPr lang="en-US" sz="1000" b="1" i="0" u="none" strike="noStrike">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a:solidFill>
                            <a:schemeClr val="bg1"/>
                          </a:solidFill>
                          <a:effectLst/>
                        </a:rPr>
                        <a:t>XLIST_PRI_SUBJECT</a:t>
                      </a:r>
                      <a:endParaRPr lang="en-US" sz="1000" b="1" i="0" u="none" strike="noStrike">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a:solidFill>
                            <a:schemeClr val="bg1"/>
                          </a:solidFill>
                          <a:effectLst/>
                        </a:rPr>
                        <a:t>XLIST_PRI_COURSE_NUM</a:t>
                      </a:r>
                      <a:endParaRPr lang="en-US" sz="1000" b="1" i="0" u="none" strike="noStrike">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a:solidFill>
                            <a:schemeClr val="bg1"/>
                          </a:solidFill>
                          <a:effectLst/>
                        </a:rPr>
                        <a:t>EFFECTIVE_TERM</a:t>
                      </a:r>
                      <a:endParaRPr lang="en-US" sz="1000" b="1" i="0" u="none" strike="noStrike">
                        <a:solidFill>
                          <a:schemeClr val="bg1"/>
                        </a:solidFill>
                        <a:effectLst/>
                        <a:latin typeface="Calibri" panose="020F0502020204030204" pitchFamily="34" charset="0"/>
                      </a:endParaRPr>
                    </a:p>
                  </a:txBody>
                  <a:tcPr marL="5147" marR="5147" marT="5147" marB="0" anchor="b">
                    <a:solidFill>
                      <a:schemeClr val="accent1"/>
                    </a:solidFill>
                  </a:tcPr>
                </a:tc>
                <a:tc>
                  <a:txBody>
                    <a:bodyPr/>
                    <a:lstStyle/>
                    <a:p>
                      <a:pPr algn="l" fontAlgn="b"/>
                      <a:r>
                        <a:rPr lang="en-US" sz="1000" b="1" u="none" strike="noStrike" dirty="0">
                          <a:solidFill>
                            <a:schemeClr val="bg1"/>
                          </a:solidFill>
                          <a:effectLst/>
                        </a:rPr>
                        <a:t>ACTIVITY_DATE</a:t>
                      </a:r>
                      <a:endParaRPr lang="en-US" sz="1000" b="1" i="0" u="none" strike="noStrike" dirty="0">
                        <a:solidFill>
                          <a:schemeClr val="bg1"/>
                        </a:solidFill>
                        <a:effectLst/>
                        <a:latin typeface="Calibri" panose="020F0502020204030204" pitchFamily="34" charset="0"/>
                      </a:endParaRPr>
                    </a:p>
                  </a:txBody>
                  <a:tcPr marL="5147" marR="5147" marT="5147" marB="0" anchor="b">
                    <a:solidFill>
                      <a:schemeClr val="accent1"/>
                    </a:solidFill>
                  </a:tcPr>
                </a:tc>
                <a:extLst>
                  <a:ext uri="{0D108BD9-81ED-4DB2-BD59-A6C34878D82A}">
                    <a16:rowId xmlns:a16="http://schemas.microsoft.com/office/drawing/2014/main" val="1413257308"/>
                  </a:ext>
                </a:extLst>
              </a:tr>
              <a:tr h="402588">
                <a:tc>
                  <a:txBody>
                    <a:bodyPr/>
                    <a:lstStyle/>
                    <a:p>
                      <a:pPr algn="l" fontAlgn="b"/>
                      <a:r>
                        <a:rPr lang="en-US" sz="1000" u="none" strike="noStrike">
                          <a:effectLst/>
                        </a:rPr>
                        <a:t>AFRC002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P</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1323516760"/>
                  </a:ext>
                </a:extLst>
              </a:tr>
              <a:tr h="402588">
                <a:tc>
                  <a:txBody>
                    <a:bodyPr/>
                    <a:lstStyle/>
                    <a:p>
                      <a:pPr algn="l" fontAlgn="b"/>
                      <a:r>
                        <a:rPr lang="en-US" sz="1000" u="none" strike="noStrike">
                          <a:effectLst/>
                        </a:rPr>
                        <a:t>SOCI0001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SOCI</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1470891112"/>
                  </a:ext>
                </a:extLst>
              </a:tr>
              <a:tr h="402588">
                <a:tc>
                  <a:txBody>
                    <a:bodyPr/>
                    <a:lstStyle/>
                    <a:p>
                      <a:pPr algn="l" fontAlgn="b"/>
                      <a:r>
                        <a:rPr lang="en-US" sz="1000" u="none" strike="noStrike">
                          <a:effectLst/>
                        </a:rPr>
                        <a:t>AFRC002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AFRC</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202130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P</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3888893770"/>
                  </a:ext>
                </a:extLst>
              </a:tr>
              <a:tr h="402588">
                <a:tc>
                  <a:txBody>
                    <a:bodyPr/>
                    <a:lstStyle/>
                    <a:p>
                      <a:pPr algn="l" fontAlgn="b"/>
                      <a:r>
                        <a:rPr lang="en-US" sz="1000" u="none" strike="noStrike">
                          <a:effectLst/>
                        </a:rPr>
                        <a:t>SOCI0001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SOCI</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202130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1832420259"/>
                  </a:ext>
                </a:extLst>
              </a:tr>
              <a:tr h="402588">
                <a:tc>
                  <a:txBody>
                    <a:bodyPr/>
                    <a:lstStyle/>
                    <a:p>
                      <a:pPr algn="l" fontAlgn="b"/>
                      <a:r>
                        <a:rPr lang="en-US" sz="1000" u="none" strike="noStrike">
                          <a:effectLst/>
                        </a:rPr>
                        <a:t>AFRC002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AFRC</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202210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P</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4127611392"/>
                  </a:ext>
                </a:extLst>
              </a:tr>
              <a:tr h="402588">
                <a:tc>
                  <a:txBody>
                    <a:bodyPr/>
                    <a:lstStyle/>
                    <a:p>
                      <a:pPr algn="l" fontAlgn="b"/>
                      <a:r>
                        <a:rPr lang="en-US" sz="1000" u="none" strike="noStrike">
                          <a:effectLst/>
                        </a:rPr>
                        <a:t>SOCI0001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SOCI</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202210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2933104270"/>
                  </a:ext>
                </a:extLst>
              </a:tr>
              <a:tr h="402588">
                <a:tc>
                  <a:txBody>
                    <a:bodyPr/>
                    <a:lstStyle/>
                    <a:p>
                      <a:pPr algn="l" fontAlgn="b"/>
                      <a:r>
                        <a:rPr lang="en-US" sz="1000" u="none" strike="noStrike">
                          <a:effectLst/>
                        </a:rPr>
                        <a:t>AFRC002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AFRC</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P</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3563899194"/>
                  </a:ext>
                </a:extLst>
              </a:tr>
              <a:tr h="402588">
                <a:tc>
                  <a:txBody>
                    <a:bodyPr/>
                    <a:lstStyle/>
                    <a:p>
                      <a:pPr algn="l" fontAlgn="b"/>
                      <a:r>
                        <a:rPr lang="en-US" sz="1000" u="none" strike="noStrike">
                          <a:effectLst/>
                        </a:rPr>
                        <a:t>SOCI0001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SOCI</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202120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1459163980"/>
                  </a:ext>
                </a:extLst>
              </a:tr>
              <a:tr h="402588">
                <a:tc>
                  <a:txBody>
                    <a:bodyPr/>
                    <a:lstStyle/>
                    <a:p>
                      <a:pPr algn="l" fontAlgn="b"/>
                      <a:r>
                        <a:rPr lang="en-US" sz="1000" u="none" strike="noStrike">
                          <a:effectLst/>
                        </a:rPr>
                        <a:t>AFRC002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AFRC</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0002</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202230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P</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202230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4213223527"/>
                  </a:ext>
                </a:extLst>
              </a:tr>
              <a:tr h="402588">
                <a:tc>
                  <a:txBody>
                    <a:bodyPr/>
                    <a:lstStyle/>
                    <a:p>
                      <a:pPr algn="l" fontAlgn="b"/>
                      <a:r>
                        <a:rPr lang="en-US" sz="1000" u="none" strike="noStrike">
                          <a:effectLst/>
                        </a:rPr>
                        <a:t>SOCI0001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SOCI</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0001</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202230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202230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11/8/2019 14:48</a:t>
                      </a:r>
                      <a:endParaRPr lang="en-US" sz="1000" b="0" i="0" u="none" strike="noStrike">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3908794633"/>
                  </a:ext>
                </a:extLst>
              </a:tr>
              <a:tr h="402588">
                <a:tc>
                  <a:txBody>
                    <a:bodyPr/>
                    <a:lstStyle/>
                    <a:p>
                      <a:pPr algn="l" fontAlgn="b"/>
                      <a:r>
                        <a:rPr lang="en-US" sz="1000" u="none" strike="noStrike">
                          <a:effectLst/>
                        </a:rPr>
                        <a:t>ANTH0003</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ANTH</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0003</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202230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7140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a:effectLst/>
                        </a:rPr>
                        <a:t>S</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AFRC</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l" fontAlgn="b"/>
                      <a:r>
                        <a:rPr lang="en-US" sz="1000" u="none" strike="noStrike" dirty="0">
                          <a:effectLst/>
                        </a:rPr>
                        <a:t>0002</a:t>
                      </a:r>
                      <a:endParaRPr lang="en-US" sz="1000" b="0" i="0" u="none" strike="noStrike" dirty="0">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a:effectLst/>
                        </a:rPr>
                        <a:t>202230</a:t>
                      </a:r>
                      <a:endParaRPr lang="en-US" sz="1000" b="0" i="0" u="none" strike="noStrike">
                        <a:solidFill>
                          <a:srgbClr val="000000"/>
                        </a:solidFill>
                        <a:effectLst/>
                        <a:latin typeface="Calibri" panose="020F0502020204030204" pitchFamily="34" charset="0"/>
                      </a:endParaRPr>
                    </a:p>
                  </a:txBody>
                  <a:tcPr marL="5147" marR="5147" marT="5147" marB="0" anchor="b"/>
                </a:tc>
                <a:tc>
                  <a:txBody>
                    <a:bodyPr/>
                    <a:lstStyle/>
                    <a:p>
                      <a:pPr algn="r" fontAlgn="b"/>
                      <a:r>
                        <a:rPr lang="en-US" sz="1000" u="none" strike="noStrike" dirty="0">
                          <a:effectLst/>
                        </a:rPr>
                        <a:t>11/8/2019 14:48</a:t>
                      </a:r>
                      <a:endParaRPr lang="en-US" sz="1000" b="0" i="0" u="none" strike="noStrike" dirty="0">
                        <a:solidFill>
                          <a:srgbClr val="000000"/>
                        </a:solidFill>
                        <a:effectLst/>
                        <a:latin typeface="Calibri" panose="020F0502020204030204" pitchFamily="34" charset="0"/>
                      </a:endParaRPr>
                    </a:p>
                  </a:txBody>
                  <a:tcPr marL="5147" marR="5147" marT="5147" marB="0" anchor="b"/>
                </a:tc>
                <a:extLst>
                  <a:ext uri="{0D108BD9-81ED-4DB2-BD59-A6C34878D82A}">
                    <a16:rowId xmlns:a16="http://schemas.microsoft.com/office/drawing/2014/main" val="3788505801"/>
                  </a:ext>
                </a:extLst>
              </a:tr>
            </a:tbl>
          </a:graphicData>
        </a:graphic>
      </p:graphicFrame>
      <p:sp>
        <p:nvSpPr>
          <p:cNvPr id="4" name="TextBox 3">
            <a:extLst>
              <a:ext uri="{FF2B5EF4-FFF2-40B4-BE49-F238E27FC236}">
                <a16:creationId xmlns:a16="http://schemas.microsoft.com/office/drawing/2014/main" id="{9478B269-56D9-4E17-BE3D-4BC1CA884D2A}"/>
              </a:ext>
            </a:extLst>
          </p:cNvPr>
          <p:cNvSpPr txBox="1"/>
          <p:nvPr/>
        </p:nvSpPr>
        <p:spPr>
          <a:xfrm>
            <a:off x="6581876" y="3678376"/>
            <a:ext cx="4171950" cy="2585323"/>
          </a:xfrm>
          <a:prstGeom prst="rect">
            <a:avLst/>
          </a:prstGeom>
          <a:solidFill>
            <a:schemeClr val="bg1"/>
          </a:solidFill>
          <a:ln>
            <a:solidFill>
              <a:schemeClr val="accent1"/>
            </a:solidFill>
          </a:ln>
        </p:spPr>
        <p:txBody>
          <a:bodyPr wrap="square" rtlCol="0">
            <a:spAutoFit/>
          </a:bodyPr>
          <a:lstStyle/>
          <a:p>
            <a:r>
              <a:rPr lang="en-US" dirty="0"/>
              <a:t>An example of what the course </a:t>
            </a:r>
            <a:r>
              <a:rPr lang="en-US" dirty="0" err="1"/>
              <a:t>Crosslist</a:t>
            </a:r>
            <a:r>
              <a:rPr lang="en-US" dirty="0"/>
              <a:t> table will look like.</a:t>
            </a:r>
          </a:p>
          <a:p>
            <a:r>
              <a:rPr lang="en-US" dirty="0"/>
              <a:t>Notice that this table will tell you:</a:t>
            </a:r>
          </a:p>
          <a:p>
            <a:pPr marL="285750" indent="-285750">
              <a:buFontTx/>
              <a:buChar char="-"/>
            </a:pPr>
            <a:r>
              <a:rPr lang="en-US" dirty="0"/>
              <a:t>The </a:t>
            </a:r>
            <a:r>
              <a:rPr lang="en-US" dirty="0" err="1"/>
              <a:t>crosslist</a:t>
            </a:r>
            <a:r>
              <a:rPr lang="en-US" dirty="0"/>
              <a:t> “family” id</a:t>
            </a:r>
          </a:p>
          <a:p>
            <a:pPr marL="285750" indent="-285750">
              <a:buFontTx/>
              <a:buChar char="-"/>
            </a:pPr>
            <a:r>
              <a:rPr lang="en-US" dirty="0"/>
              <a:t>Whether the course is the Primary, or one of the Secondary members of the family</a:t>
            </a:r>
          </a:p>
          <a:p>
            <a:pPr marL="285750" indent="-285750">
              <a:buFontTx/>
              <a:buChar char="-"/>
            </a:pPr>
            <a:r>
              <a:rPr lang="en-US" dirty="0"/>
              <a:t>References back to the primary from each of the secondaries.</a:t>
            </a:r>
          </a:p>
        </p:txBody>
      </p:sp>
    </p:spTree>
    <p:extLst>
      <p:ext uri="{BB962C8B-B14F-4D97-AF65-F5344CB8AC3E}">
        <p14:creationId xmlns:p14="http://schemas.microsoft.com/office/powerpoint/2010/main" val="2099635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352DE-401B-44BA-88FE-166022EC8E82}"/>
              </a:ext>
            </a:extLst>
          </p:cNvPr>
          <p:cNvSpPr>
            <a:spLocks noGrp="1"/>
          </p:cNvSpPr>
          <p:nvPr>
            <p:ph type="title"/>
          </p:nvPr>
        </p:nvSpPr>
        <p:spPr>
          <a:xfrm>
            <a:off x="838200" y="365125"/>
            <a:ext cx="10515600" cy="1325563"/>
          </a:xfrm>
        </p:spPr>
        <p:txBody>
          <a:bodyPr>
            <a:normAutofit/>
          </a:bodyPr>
          <a:lstStyle/>
          <a:p>
            <a:r>
              <a:rPr lang="en-US" dirty="0"/>
              <a:t>CRSE_SECTION</a:t>
            </a:r>
          </a:p>
        </p:txBody>
      </p:sp>
      <p:graphicFrame>
        <p:nvGraphicFramePr>
          <p:cNvPr id="3" name="Table 2">
            <a:extLst>
              <a:ext uri="{FF2B5EF4-FFF2-40B4-BE49-F238E27FC236}">
                <a16:creationId xmlns:a16="http://schemas.microsoft.com/office/drawing/2014/main" id="{01189609-CA9D-4C7D-A255-514D6C57F3E8}"/>
              </a:ext>
            </a:extLst>
          </p:cNvPr>
          <p:cNvGraphicFramePr>
            <a:graphicFrameLocks noGrp="1"/>
          </p:cNvGraphicFramePr>
          <p:nvPr>
            <p:extLst>
              <p:ext uri="{D42A27DB-BD31-4B8C-83A1-F6EECF244321}">
                <p14:modId xmlns:p14="http://schemas.microsoft.com/office/powerpoint/2010/main" val="2709223957"/>
              </p:ext>
            </p:extLst>
          </p:nvPr>
        </p:nvGraphicFramePr>
        <p:xfrm>
          <a:off x="480060" y="1809549"/>
          <a:ext cx="10786857" cy="4324600"/>
        </p:xfrm>
        <a:graphic>
          <a:graphicData uri="http://schemas.openxmlformats.org/drawingml/2006/table">
            <a:tbl>
              <a:tblPr firstRow="1" bandRow="1">
                <a:tableStyleId>{5C22544A-7EE6-4342-B048-85BDC9FD1C3A}</a:tableStyleId>
              </a:tblPr>
              <a:tblGrid>
                <a:gridCol w="694440">
                  <a:extLst>
                    <a:ext uri="{9D8B030D-6E8A-4147-A177-3AD203B41FA5}">
                      <a16:colId xmlns:a16="http://schemas.microsoft.com/office/drawing/2014/main" val="2995777037"/>
                    </a:ext>
                  </a:extLst>
                </a:gridCol>
                <a:gridCol w="1042920">
                  <a:extLst>
                    <a:ext uri="{9D8B030D-6E8A-4147-A177-3AD203B41FA5}">
                      <a16:colId xmlns:a16="http://schemas.microsoft.com/office/drawing/2014/main" val="3982531446"/>
                    </a:ext>
                  </a:extLst>
                </a:gridCol>
                <a:gridCol w="457200">
                  <a:extLst>
                    <a:ext uri="{9D8B030D-6E8A-4147-A177-3AD203B41FA5}">
                      <a16:colId xmlns:a16="http://schemas.microsoft.com/office/drawing/2014/main" val="4216465591"/>
                    </a:ext>
                  </a:extLst>
                </a:gridCol>
                <a:gridCol w="571500">
                  <a:extLst>
                    <a:ext uri="{9D8B030D-6E8A-4147-A177-3AD203B41FA5}">
                      <a16:colId xmlns:a16="http://schemas.microsoft.com/office/drawing/2014/main" val="2360337308"/>
                    </a:ext>
                  </a:extLst>
                </a:gridCol>
                <a:gridCol w="521880">
                  <a:extLst>
                    <a:ext uri="{9D8B030D-6E8A-4147-A177-3AD203B41FA5}">
                      <a16:colId xmlns:a16="http://schemas.microsoft.com/office/drawing/2014/main" val="304414840"/>
                    </a:ext>
                  </a:extLst>
                </a:gridCol>
                <a:gridCol w="432594">
                  <a:extLst>
                    <a:ext uri="{9D8B030D-6E8A-4147-A177-3AD203B41FA5}">
                      <a16:colId xmlns:a16="http://schemas.microsoft.com/office/drawing/2014/main" val="190932693"/>
                    </a:ext>
                  </a:extLst>
                </a:gridCol>
                <a:gridCol w="536027">
                  <a:extLst>
                    <a:ext uri="{9D8B030D-6E8A-4147-A177-3AD203B41FA5}">
                      <a16:colId xmlns:a16="http://schemas.microsoft.com/office/drawing/2014/main" val="322324314"/>
                    </a:ext>
                  </a:extLst>
                </a:gridCol>
                <a:gridCol w="680195">
                  <a:extLst>
                    <a:ext uri="{9D8B030D-6E8A-4147-A177-3AD203B41FA5}">
                      <a16:colId xmlns:a16="http://schemas.microsoft.com/office/drawing/2014/main" val="3394426425"/>
                    </a:ext>
                  </a:extLst>
                </a:gridCol>
                <a:gridCol w="776106">
                  <a:extLst>
                    <a:ext uri="{9D8B030D-6E8A-4147-A177-3AD203B41FA5}">
                      <a16:colId xmlns:a16="http://schemas.microsoft.com/office/drawing/2014/main" val="2479477024"/>
                    </a:ext>
                  </a:extLst>
                </a:gridCol>
                <a:gridCol w="927495">
                  <a:extLst>
                    <a:ext uri="{9D8B030D-6E8A-4147-A177-3AD203B41FA5}">
                      <a16:colId xmlns:a16="http://schemas.microsoft.com/office/drawing/2014/main" val="3093503260"/>
                    </a:ext>
                  </a:extLst>
                </a:gridCol>
                <a:gridCol w="849412">
                  <a:extLst>
                    <a:ext uri="{9D8B030D-6E8A-4147-A177-3AD203B41FA5}">
                      <a16:colId xmlns:a16="http://schemas.microsoft.com/office/drawing/2014/main" val="2767235537"/>
                    </a:ext>
                  </a:extLst>
                </a:gridCol>
                <a:gridCol w="691027">
                  <a:extLst>
                    <a:ext uri="{9D8B030D-6E8A-4147-A177-3AD203B41FA5}">
                      <a16:colId xmlns:a16="http://schemas.microsoft.com/office/drawing/2014/main" val="2276311215"/>
                    </a:ext>
                  </a:extLst>
                </a:gridCol>
                <a:gridCol w="821203">
                  <a:extLst>
                    <a:ext uri="{9D8B030D-6E8A-4147-A177-3AD203B41FA5}">
                      <a16:colId xmlns:a16="http://schemas.microsoft.com/office/drawing/2014/main" val="3977441497"/>
                    </a:ext>
                  </a:extLst>
                </a:gridCol>
                <a:gridCol w="795551">
                  <a:extLst>
                    <a:ext uri="{9D8B030D-6E8A-4147-A177-3AD203B41FA5}">
                      <a16:colId xmlns:a16="http://schemas.microsoft.com/office/drawing/2014/main" val="417228282"/>
                    </a:ext>
                  </a:extLst>
                </a:gridCol>
                <a:gridCol w="459862">
                  <a:extLst>
                    <a:ext uri="{9D8B030D-6E8A-4147-A177-3AD203B41FA5}">
                      <a16:colId xmlns:a16="http://schemas.microsoft.com/office/drawing/2014/main" val="1008116115"/>
                    </a:ext>
                  </a:extLst>
                </a:gridCol>
                <a:gridCol w="529445">
                  <a:extLst>
                    <a:ext uri="{9D8B030D-6E8A-4147-A177-3AD203B41FA5}">
                      <a16:colId xmlns:a16="http://schemas.microsoft.com/office/drawing/2014/main" val="3520292470"/>
                    </a:ext>
                  </a:extLst>
                </a:gridCol>
              </a:tblGrid>
              <a:tr h="617800">
                <a:tc>
                  <a:txBody>
                    <a:bodyPr/>
                    <a:lstStyle/>
                    <a:p>
                      <a:pPr algn="l" fontAlgn="b"/>
                      <a:r>
                        <a:rPr lang="en-US" sz="1200" b="1" u="none" strike="noStrike" dirty="0">
                          <a:solidFill>
                            <a:schemeClr val="bg1"/>
                          </a:solidFill>
                          <a:effectLst/>
                        </a:rPr>
                        <a:t>TERM</a:t>
                      </a:r>
                      <a:endParaRPr lang="en-US" sz="1200" b="1" i="0" u="none" strike="noStrike" dirty="0">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SECTION_ID</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SUBJECT</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COURSE_NUM</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SECTION_NUM</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dirty="0">
                          <a:solidFill>
                            <a:schemeClr val="bg1"/>
                          </a:solidFill>
                          <a:effectLst/>
                        </a:rPr>
                        <a:t>SCHOOL</a:t>
                      </a:r>
                      <a:endParaRPr lang="en-US" sz="1200" b="1" i="0" u="none" strike="noStrike" dirty="0">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DIVISION</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DEPARTMENT</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PART_OF_TERM</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PTRM_START_DATE</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PTRM_END_DATE</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PTRM_WEEKS</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SECTION_STATUS</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SCHEDULE_TYPE</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CAMPUS</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tc>
                  <a:txBody>
                    <a:bodyPr/>
                    <a:lstStyle/>
                    <a:p>
                      <a:pPr algn="l" fontAlgn="b"/>
                      <a:r>
                        <a:rPr lang="en-US" sz="1200" b="1" u="none" strike="noStrike">
                          <a:solidFill>
                            <a:schemeClr val="bg1"/>
                          </a:solidFill>
                          <a:effectLst/>
                        </a:rPr>
                        <a:t>TITLE</a:t>
                      </a:r>
                      <a:endParaRPr lang="en-US" sz="1200" b="1" i="0" u="none" strike="noStrike">
                        <a:solidFill>
                          <a:schemeClr val="bg1"/>
                        </a:solidFill>
                        <a:effectLst/>
                        <a:latin typeface="Calibri" panose="020F0502020204030204" pitchFamily="34" charset="0"/>
                      </a:endParaRPr>
                    </a:p>
                  </a:txBody>
                  <a:tcPr marL="4638" marR="4638" marT="4638" marB="0" anchor="b">
                    <a:solidFill>
                      <a:schemeClr val="accent1"/>
                    </a:solidFill>
                  </a:tcPr>
                </a:tc>
                <a:extLst>
                  <a:ext uri="{0D108BD9-81ED-4DB2-BD59-A6C34878D82A}">
                    <a16:rowId xmlns:a16="http://schemas.microsoft.com/office/drawing/2014/main" val="3023101826"/>
                  </a:ext>
                </a:extLst>
              </a:tr>
              <a:tr h="617800">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AFRC0002001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0002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001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AU</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1/12/2022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5/10/2022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16</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LEC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PHL</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638" marR="4638" marT="4638" marB="0" anchor="b"/>
                </a:tc>
                <a:extLst>
                  <a:ext uri="{0D108BD9-81ED-4DB2-BD59-A6C34878D82A}">
                    <a16:rowId xmlns:a16="http://schemas.microsoft.com/office/drawing/2014/main" val="3343414115"/>
                  </a:ext>
                </a:extLst>
              </a:tr>
              <a:tr h="617800">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AFRC0002011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0002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011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AU</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1/12/2022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5/10/2022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16</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REC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PHL</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638" marR="4638" marT="4638" marB="0" anchor="b"/>
                </a:tc>
                <a:extLst>
                  <a:ext uri="{0D108BD9-81ED-4DB2-BD59-A6C34878D82A}">
                    <a16:rowId xmlns:a16="http://schemas.microsoft.com/office/drawing/2014/main" val="3144942561"/>
                  </a:ext>
                </a:extLst>
              </a:tr>
              <a:tr h="617800">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AFRC0002012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0002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012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AU</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AFRC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1/12/2022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5/10/2022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16</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SEM</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PHL</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638" marR="4638" marT="4638" marB="0" anchor="b"/>
                </a:tc>
                <a:extLst>
                  <a:ext uri="{0D108BD9-81ED-4DB2-BD59-A6C34878D82A}">
                    <a16:rowId xmlns:a16="http://schemas.microsoft.com/office/drawing/2014/main" val="3913628216"/>
                  </a:ext>
                </a:extLst>
              </a:tr>
              <a:tr h="617800">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SOCI0001001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0001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001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AU</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1/12/2022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5/10/2022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16</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LEC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PHL</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638" marR="4638" marT="4638" marB="0" anchor="b"/>
                </a:tc>
                <a:extLst>
                  <a:ext uri="{0D108BD9-81ED-4DB2-BD59-A6C34878D82A}">
                    <a16:rowId xmlns:a16="http://schemas.microsoft.com/office/drawing/2014/main" val="1215523645"/>
                  </a:ext>
                </a:extLst>
              </a:tr>
              <a:tr h="617800">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SOCI0001011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0001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011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AU</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1/12/2022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5/10/2022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16</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REC</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PHL</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Intro to Sociology</a:t>
                      </a:r>
                      <a:endParaRPr lang="en-US" sz="1200" b="0" i="0" u="none" strike="noStrike">
                        <a:solidFill>
                          <a:srgbClr val="000000"/>
                        </a:solidFill>
                        <a:effectLst/>
                        <a:latin typeface="Calibri" panose="020F0502020204030204" pitchFamily="34" charset="0"/>
                      </a:endParaRPr>
                    </a:p>
                  </a:txBody>
                  <a:tcPr marL="4638" marR="4638" marT="4638" marB="0" anchor="b"/>
                </a:tc>
                <a:extLst>
                  <a:ext uri="{0D108BD9-81ED-4DB2-BD59-A6C34878D82A}">
                    <a16:rowId xmlns:a16="http://schemas.microsoft.com/office/drawing/2014/main" val="4063776904"/>
                  </a:ext>
                </a:extLst>
              </a:tr>
              <a:tr h="617800">
                <a:tc>
                  <a:txBody>
                    <a:bodyPr/>
                    <a:lstStyle/>
                    <a:p>
                      <a:pPr algn="r" fontAlgn="b"/>
                      <a:r>
                        <a:rPr lang="en-US" sz="1200" u="none" strike="noStrike">
                          <a:effectLst/>
                        </a:rPr>
                        <a:t>202210</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SOCI0001012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0001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012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AU</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SOCI</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1/12/2022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5/10/2022</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r" fontAlgn="b"/>
                      <a:r>
                        <a:rPr lang="en-US" sz="1200" u="none" strike="noStrike">
                          <a:effectLst/>
                        </a:rPr>
                        <a:t>16</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A</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SEM</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a:effectLst/>
                        </a:rPr>
                        <a:t>PHL</a:t>
                      </a:r>
                      <a:endParaRPr lang="en-US" sz="1200" b="0" i="0" u="none" strike="noStrike">
                        <a:solidFill>
                          <a:srgbClr val="000000"/>
                        </a:solidFill>
                        <a:effectLst/>
                        <a:latin typeface="Calibri" panose="020F0502020204030204" pitchFamily="34" charset="0"/>
                      </a:endParaRPr>
                    </a:p>
                  </a:txBody>
                  <a:tcPr marL="4638" marR="4638" marT="4638" marB="0" anchor="b"/>
                </a:tc>
                <a:tc>
                  <a:txBody>
                    <a:bodyPr/>
                    <a:lstStyle/>
                    <a:p>
                      <a:pPr algn="l" fontAlgn="b"/>
                      <a:r>
                        <a:rPr lang="en-US" sz="1200" u="none" strike="noStrike" dirty="0">
                          <a:effectLst/>
                        </a:rPr>
                        <a:t>Intro to Sociology</a:t>
                      </a:r>
                      <a:endParaRPr lang="en-US" sz="1200" b="0" i="0" u="none" strike="noStrike" dirty="0">
                        <a:solidFill>
                          <a:srgbClr val="000000"/>
                        </a:solidFill>
                        <a:effectLst/>
                        <a:latin typeface="Calibri" panose="020F0502020204030204" pitchFamily="34" charset="0"/>
                      </a:endParaRPr>
                    </a:p>
                  </a:txBody>
                  <a:tcPr marL="4638" marR="4638" marT="4638" marB="0" anchor="b"/>
                </a:tc>
                <a:extLst>
                  <a:ext uri="{0D108BD9-81ED-4DB2-BD59-A6C34878D82A}">
                    <a16:rowId xmlns:a16="http://schemas.microsoft.com/office/drawing/2014/main" val="1086408005"/>
                  </a:ext>
                </a:extLst>
              </a:tr>
            </a:tbl>
          </a:graphicData>
        </a:graphic>
      </p:graphicFrame>
      <p:sp>
        <p:nvSpPr>
          <p:cNvPr id="4" name="TextBox 3">
            <a:extLst>
              <a:ext uri="{FF2B5EF4-FFF2-40B4-BE49-F238E27FC236}">
                <a16:creationId xmlns:a16="http://schemas.microsoft.com/office/drawing/2014/main" id="{B617DB7A-97BE-4EA7-8BF5-07ED47B3FE77}"/>
              </a:ext>
            </a:extLst>
          </p:cNvPr>
          <p:cNvSpPr txBox="1"/>
          <p:nvPr/>
        </p:nvSpPr>
        <p:spPr>
          <a:xfrm>
            <a:off x="409780" y="6492875"/>
            <a:ext cx="11302160" cy="338554"/>
          </a:xfrm>
          <a:prstGeom prst="rect">
            <a:avLst/>
          </a:prstGeom>
          <a:noFill/>
        </p:spPr>
        <p:txBody>
          <a:bodyPr wrap="square" rtlCol="0">
            <a:spAutoFit/>
          </a:bodyPr>
          <a:lstStyle/>
          <a:p>
            <a:r>
              <a:rPr lang="en-US" sz="1600" dirty="0"/>
              <a:t>The Course Section table has one row per scheduled section offering of a course (each schedule type is a separate section) per term.</a:t>
            </a:r>
          </a:p>
        </p:txBody>
      </p:sp>
    </p:spTree>
    <p:extLst>
      <p:ext uri="{BB962C8B-B14F-4D97-AF65-F5344CB8AC3E}">
        <p14:creationId xmlns:p14="http://schemas.microsoft.com/office/powerpoint/2010/main" val="52293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2A5A4-950C-40B8-9EA7-169FE2A10736}"/>
              </a:ext>
            </a:extLst>
          </p:cNvPr>
          <p:cNvSpPr>
            <a:spLocks noGrp="1"/>
          </p:cNvSpPr>
          <p:nvPr>
            <p:ph type="title"/>
          </p:nvPr>
        </p:nvSpPr>
        <p:spPr/>
        <p:txBody>
          <a:bodyPr/>
          <a:lstStyle/>
          <a:p>
            <a:r>
              <a:rPr lang="en-US" dirty="0"/>
              <a:t>CRSE_SCHED_WITH (for an </a:t>
            </a:r>
            <a:r>
              <a:rPr lang="en-US" dirty="0" err="1"/>
              <a:t>xlist</a:t>
            </a:r>
            <a:r>
              <a:rPr lang="en-US" dirty="0"/>
              <a:t> family)</a:t>
            </a:r>
          </a:p>
        </p:txBody>
      </p:sp>
      <p:graphicFrame>
        <p:nvGraphicFramePr>
          <p:cNvPr id="3" name="Table 2">
            <a:extLst>
              <a:ext uri="{FF2B5EF4-FFF2-40B4-BE49-F238E27FC236}">
                <a16:creationId xmlns:a16="http://schemas.microsoft.com/office/drawing/2014/main" id="{BB654F55-D88E-4FD8-B4A7-A31B8C5D759B}"/>
              </a:ext>
            </a:extLst>
          </p:cNvPr>
          <p:cNvGraphicFramePr>
            <a:graphicFrameLocks noGrp="1"/>
          </p:cNvGraphicFramePr>
          <p:nvPr>
            <p:extLst>
              <p:ext uri="{D42A27DB-BD31-4B8C-83A1-F6EECF244321}">
                <p14:modId xmlns:p14="http://schemas.microsoft.com/office/powerpoint/2010/main" val="1029066599"/>
              </p:ext>
            </p:extLst>
          </p:nvPr>
        </p:nvGraphicFramePr>
        <p:xfrm>
          <a:off x="838200" y="1737360"/>
          <a:ext cx="8780070" cy="4351339"/>
        </p:xfrm>
        <a:graphic>
          <a:graphicData uri="http://schemas.openxmlformats.org/drawingml/2006/table">
            <a:tbl>
              <a:tblPr>
                <a:tableStyleId>{5C22544A-7EE6-4342-B048-85BDC9FD1C3A}</a:tableStyleId>
              </a:tblPr>
              <a:tblGrid>
                <a:gridCol w="710491">
                  <a:extLst>
                    <a:ext uri="{9D8B030D-6E8A-4147-A177-3AD203B41FA5}">
                      <a16:colId xmlns:a16="http://schemas.microsoft.com/office/drawing/2014/main" val="4081996739"/>
                    </a:ext>
                  </a:extLst>
                </a:gridCol>
                <a:gridCol w="1520190">
                  <a:extLst>
                    <a:ext uri="{9D8B030D-6E8A-4147-A177-3AD203B41FA5}">
                      <a16:colId xmlns:a16="http://schemas.microsoft.com/office/drawing/2014/main" val="3759890531"/>
                    </a:ext>
                  </a:extLst>
                </a:gridCol>
                <a:gridCol w="617220">
                  <a:extLst>
                    <a:ext uri="{9D8B030D-6E8A-4147-A177-3AD203B41FA5}">
                      <a16:colId xmlns:a16="http://schemas.microsoft.com/office/drawing/2014/main" val="1792545779"/>
                    </a:ext>
                  </a:extLst>
                </a:gridCol>
                <a:gridCol w="1028700">
                  <a:extLst>
                    <a:ext uri="{9D8B030D-6E8A-4147-A177-3AD203B41FA5}">
                      <a16:colId xmlns:a16="http://schemas.microsoft.com/office/drawing/2014/main" val="133771608"/>
                    </a:ext>
                  </a:extLst>
                </a:gridCol>
                <a:gridCol w="628650">
                  <a:extLst>
                    <a:ext uri="{9D8B030D-6E8A-4147-A177-3AD203B41FA5}">
                      <a16:colId xmlns:a16="http://schemas.microsoft.com/office/drawing/2014/main" val="523408147"/>
                    </a:ext>
                  </a:extLst>
                </a:gridCol>
                <a:gridCol w="994410">
                  <a:extLst>
                    <a:ext uri="{9D8B030D-6E8A-4147-A177-3AD203B41FA5}">
                      <a16:colId xmlns:a16="http://schemas.microsoft.com/office/drawing/2014/main" val="2177380502"/>
                    </a:ext>
                  </a:extLst>
                </a:gridCol>
                <a:gridCol w="1074420">
                  <a:extLst>
                    <a:ext uri="{9D8B030D-6E8A-4147-A177-3AD203B41FA5}">
                      <a16:colId xmlns:a16="http://schemas.microsoft.com/office/drawing/2014/main" val="3817087968"/>
                    </a:ext>
                  </a:extLst>
                </a:gridCol>
                <a:gridCol w="1060207">
                  <a:extLst>
                    <a:ext uri="{9D8B030D-6E8A-4147-A177-3AD203B41FA5}">
                      <a16:colId xmlns:a16="http://schemas.microsoft.com/office/drawing/2014/main" val="187436767"/>
                    </a:ext>
                  </a:extLst>
                </a:gridCol>
                <a:gridCol w="1145782">
                  <a:extLst>
                    <a:ext uri="{9D8B030D-6E8A-4147-A177-3AD203B41FA5}">
                      <a16:colId xmlns:a16="http://schemas.microsoft.com/office/drawing/2014/main" val="1071618813"/>
                    </a:ext>
                  </a:extLst>
                </a:gridCol>
              </a:tblGrid>
              <a:tr h="952153">
                <a:tc>
                  <a:txBody>
                    <a:bodyPr/>
                    <a:lstStyle/>
                    <a:p>
                      <a:pPr algn="l" fontAlgn="b"/>
                      <a:r>
                        <a:rPr lang="en-US" sz="1400" b="1" u="none" strike="noStrike" dirty="0">
                          <a:solidFill>
                            <a:schemeClr val="bg1"/>
                          </a:solidFill>
                          <a:effectLst/>
                        </a:rPr>
                        <a:t>TERM</a:t>
                      </a:r>
                      <a:endParaRPr lang="en-US" sz="1400" b="1" i="0" u="none" strike="noStrike" dirty="0">
                        <a:solidFill>
                          <a:schemeClr val="bg1"/>
                        </a:solidFill>
                        <a:effectLst/>
                        <a:latin typeface="Calibri" panose="020F0502020204030204" pitchFamily="34" charset="0"/>
                      </a:endParaRPr>
                    </a:p>
                  </a:txBody>
                  <a:tcPr marL="7935" marR="7935" marT="7935" marB="0" anchor="b">
                    <a:solidFill>
                      <a:schemeClr val="accent1"/>
                    </a:solidFill>
                  </a:tcPr>
                </a:tc>
                <a:tc>
                  <a:txBody>
                    <a:bodyPr/>
                    <a:lstStyle/>
                    <a:p>
                      <a:pPr algn="l" fontAlgn="b"/>
                      <a:r>
                        <a:rPr lang="en-US" sz="1400" b="1" u="none" strike="noStrike" dirty="0">
                          <a:solidFill>
                            <a:schemeClr val="bg1"/>
                          </a:solidFill>
                          <a:effectLst/>
                        </a:rPr>
                        <a:t>SCHED_WITH_GROUP</a:t>
                      </a:r>
                      <a:endParaRPr lang="en-US" sz="1400" b="1" i="0" u="none" strike="noStrike" dirty="0">
                        <a:solidFill>
                          <a:schemeClr val="bg1"/>
                        </a:solidFill>
                        <a:effectLst/>
                        <a:latin typeface="Calibri" panose="020F0502020204030204" pitchFamily="34" charset="0"/>
                      </a:endParaRPr>
                    </a:p>
                  </a:txBody>
                  <a:tcPr marL="7935" marR="7935" marT="7935" marB="0" anchor="b">
                    <a:solidFill>
                      <a:schemeClr val="accent1"/>
                    </a:solidFill>
                  </a:tcPr>
                </a:tc>
                <a:tc>
                  <a:txBody>
                    <a:bodyPr/>
                    <a:lstStyle/>
                    <a:p>
                      <a:pPr algn="l" fontAlgn="b"/>
                      <a:r>
                        <a:rPr lang="en-US" sz="1400" b="1" u="none" strike="noStrike">
                          <a:solidFill>
                            <a:schemeClr val="bg1"/>
                          </a:solidFill>
                          <a:effectLst/>
                        </a:rPr>
                        <a:t>COURSE_REF_NUM</a:t>
                      </a:r>
                      <a:endParaRPr lang="en-US" sz="1400" b="1" i="0" u="none" strike="noStrike">
                        <a:solidFill>
                          <a:schemeClr val="bg1"/>
                        </a:solidFill>
                        <a:effectLst/>
                        <a:latin typeface="Calibri" panose="020F0502020204030204" pitchFamily="34" charset="0"/>
                      </a:endParaRPr>
                    </a:p>
                  </a:txBody>
                  <a:tcPr marL="7935" marR="7935" marT="7935" marB="0" anchor="b">
                    <a:solidFill>
                      <a:schemeClr val="accent1"/>
                    </a:solidFill>
                  </a:tcPr>
                </a:tc>
                <a:tc>
                  <a:txBody>
                    <a:bodyPr/>
                    <a:lstStyle/>
                    <a:p>
                      <a:pPr algn="l" fontAlgn="b"/>
                      <a:r>
                        <a:rPr lang="en-US" sz="1400" b="1" u="none" strike="noStrike">
                          <a:solidFill>
                            <a:schemeClr val="bg1"/>
                          </a:solidFill>
                          <a:effectLst/>
                        </a:rPr>
                        <a:t>SECTION_ID</a:t>
                      </a:r>
                      <a:endParaRPr lang="en-US" sz="1400" b="1" i="0" u="none" strike="noStrike">
                        <a:solidFill>
                          <a:schemeClr val="bg1"/>
                        </a:solidFill>
                        <a:effectLst/>
                        <a:latin typeface="Calibri" panose="020F0502020204030204" pitchFamily="34" charset="0"/>
                      </a:endParaRPr>
                    </a:p>
                  </a:txBody>
                  <a:tcPr marL="7935" marR="7935" marT="7935" marB="0" anchor="b">
                    <a:solidFill>
                      <a:schemeClr val="accent1"/>
                    </a:solidFill>
                  </a:tcPr>
                </a:tc>
                <a:tc>
                  <a:txBody>
                    <a:bodyPr/>
                    <a:lstStyle/>
                    <a:p>
                      <a:pPr algn="l" fontAlgn="b"/>
                      <a:r>
                        <a:rPr lang="en-US" sz="1400" b="1" u="none" strike="noStrike">
                          <a:solidFill>
                            <a:schemeClr val="bg1"/>
                          </a:solidFill>
                          <a:effectLst/>
                        </a:rPr>
                        <a:t>SUBJECT</a:t>
                      </a:r>
                      <a:endParaRPr lang="en-US" sz="1400" b="1" i="0" u="none" strike="noStrike">
                        <a:solidFill>
                          <a:schemeClr val="bg1"/>
                        </a:solidFill>
                        <a:effectLst/>
                        <a:latin typeface="Calibri" panose="020F0502020204030204" pitchFamily="34" charset="0"/>
                      </a:endParaRPr>
                    </a:p>
                  </a:txBody>
                  <a:tcPr marL="7935" marR="7935" marT="7935" marB="0" anchor="b">
                    <a:solidFill>
                      <a:schemeClr val="accent1"/>
                    </a:solidFill>
                  </a:tcPr>
                </a:tc>
                <a:tc>
                  <a:txBody>
                    <a:bodyPr/>
                    <a:lstStyle/>
                    <a:p>
                      <a:pPr algn="l" fontAlgn="b"/>
                      <a:r>
                        <a:rPr lang="en-US" sz="1400" b="1" u="none" strike="noStrike">
                          <a:solidFill>
                            <a:schemeClr val="bg1"/>
                          </a:solidFill>
                          <a:effectLst/>
                        </a:rPr>
                        <a:t>COURSE_NUM</a:t>
                      </a:r>
                      <a:endParaRPr lang="en-US" sz="1400" b="1" i="0" u="none" strike="noStrike">
                        <a:solidFill>
                          <a:schemeClr val="bg1"/>
                        </a:solidFill>
                        <a:effectLst/>
                        <a:latin typeface="Calibri" panose="020F0502020204030204" pitchFamily="34" charset="0"/>
                      </a:endParaRPr>
                    </a:p>
                  </a:txBody>
                  <a:tcPr marL="7935" marR="7935" marT="7935" marB="0" anchor="b">
                    <a:solidFill>
                      <a:schemeClr val="accent1"/>
                    </a:solidFill>
                  </a:tcPr>
                </a:tc>
                <a:tc>
                  <a:txBody>
                    <a:bodyPr/>
                    <a:lstStyle/>
                    <a:p>
                      <a:pPr algn="l" fontAlgn="b"/>
                      <a:r>
                        <a:rPr lang="en-US" sz="1400" b="1" u="none" strike="noStrike" dirty="0">
                          <a:solidFill>
                            <a:schemeClr val="bg1"/>
                          </a:solidFill>
                          <a:effectLst/>
                        </a:rPr>
                        <a:t>SECTION_NUM</a:t>
                      </a:r>
                      <a:endParaRPr lang="en-US" sz="1400" b="1" i="0" u="none" strike="noStrike" dirty="0">
                        <a:solidFill>
                          <a:schemeClr val="bg1"/>
                        </a:solidFill>
                        <a:effectLst/>
                        <a:latin typeface="Calibri" panose="020F0502020204030204" pitchFamily="34" charset="0"/>
                      </a:endParaRPr>
                    </a:p>
                  </a:txBody>
                  <a:tcPr marL="7935" marR="7935" marT="7935" marB="0" anchor="b">
                    <a:solidFill>
                      <a:schemeClr val="accent1"/>
                    </a:solidFill>
                  </a:tcPr>
                </a:tc>
                <a:tc>
                  <a:txBody>
                    <a:bodyPr/>
                    <a:lstStyle/>
                    <a:p>
                      <a:pPr algn="l" fontAlgn="b"/>
                      <a:r>
                        <a:rPr lang="en-US" sz="1400" b="1" u="none" strike="noStrike">
                          <a:solidFill>
                            <a:schemeClr val="bg1"/>
                          </a:solidFill>
                          <a:effectLst/>
                        </a:rPr>
                        <a:t>XLIST_FAMILY</a:t>
                      </a:r>
                      <a:endParaRPr lang="en-US" sz="1400" b="1" i="0" u="none" strike="noStrike">
                        <a:solidFill>
                          <a:schemeClr val="bg1"/>
                        </a:solidFill>
                        <a:effectLst/>
                        <a:latin typeface="Calibri" panose="020F0502020204030204" pitchFamily="34" charset="0"/>
                      </a:endParaRPr>
                    </a:p>
                  </a:txBody>
                  <a:tcPr marL="7935" marR="7935" marT="7935" marB="0" anchor="b">
                    <a:solidFill>
                      <a:schemeClr val="accent1"/>
                    </a:solidFill>
                  </a:tcPr>
                </a:tc>
                <a:tc>
                  <a:txBody>
                    <a:bodyPr/>
                    <a:lstStyle/>
                    <a:p>
                      <a:pPr algn="l" fontAlgn="b"/>
                      <a:r>
                        <a:rPr lang="en-US" sz="1400" b="1" u="none" strike="noStrike" dirty="0">
                          <a:solidFill>
                            <a:schemeClr val="bg1"/>
                          </a:solidFill>
                          <a:effectLst/>
                        </a:rPr>
                        <a:t>PRI_SEC_IND</a:t>
                      </a:r>
                      <a:endParaRPr lang="en-US" sz="1400" b="1" i="0" u="none" strike="noStrike" dirty="0">
                        <a:solidFill>
                          <a:schemeClr val="bg1"/>
                        </a:solidFill>
                        <a:effectLst/>
                        <a:latin typeface="Calibri" panose="020F0502020204030204" pitchFamily="34" charset="0"/>
                      </a:endParaRPr>
                    </a:p>
                  </a:txBody>
                  <a:tcPr marL="7935" marR="7935" marT="7935" marB="0" anchor="b">
                    <a:solidFill>
                      <a:schemeClr val="accent1"/>
                    </a:solidFill>
                  </a:tcPr>
                </a:tc>
                <a:extLst>
                  <a:ext uri="{0D108BD9-81ED-4DB2-BD59-A6C34878D82A}">
                    <a16:rowId xmlns:a16="http://schemas.microsoft.com/office/drawing/2014/main" val="291485036"/>
                  </a:ext>
                </a:extLst>
              </a:tr>
              <a:tr h="566531">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r" fontAlgn="b"/>
                      <a:r>
                        <a:rPr lang="en-US" sz="1400" u="none" strike="noStrike" dirty="0">
                          <a:effectLst/>
                        </a:rPr>
                        <a:t>9786</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r" fontAlgn="b"/>
                      <a:r>
                        <a:rPr lang="en-US" sz="1400" u="none" strike="noStrike">
                          <a:effectLst/>
                        </a:rPr>
                        <a:t>34567</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l" fontAlgn="b"/>
                      <a:r>
                        <a:rPr lang="en-US" sz="1400" u="none" strike="noStrike" dirty="0">
                          <a:effectLst/>
                        </a:rPr>
                        <a:t>AFRC0002001</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l" fontAlgn="b"/>
                      <a:r>
                        <a:rPr lang="en-US" sz="1400" u="none" strike="noStrike" dirty="0">
                          <a:effectLst/>
                        </a:rPr>
                        <a:t>0002</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l" fontAlgn="b"/>
                      <a:r>
                        <a:rPr lang="en-US" sz="1400" u="none" strike="noStrike">
                          <a:effectLst/>
                        </a:rPr>
                        <a:t>001</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r" fontAlgn="b"/>
                      <a:r>
                        <a:rPr lang="en-US" sz="1400" u="none" strike="noStrike" dirty="0">
                          <a:effectLst/>
                        </a:rPr>
                        <a:t>7140</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ctr" fontAlgn="b"/>
                      <a:r>
                        <a:rPr lang="en-US" sz="1400" u="none" strike="noStrike" dirty="0">
                          <a:effectLst/>
                        </a:rPr>
                        <a:t>P</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extLst>
                  <a:ext uri="{0D108BD9-81ED-4DB2-BD59-A6C34878D82A}">
                    <a16:rowId xmlns:a16="http://schemas.microsoft.com/office/drawing/2014/main" val="1745040908"/>
                  </a:ext>
                </a:extLst>
              </a:tr>
              <a:tr h="566531">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r" fontAlgn="b"/>
                      <a:r>
                        <a:rPr lang="en-US" sz="1400" u="none" strike="noStrike" dirty="0">
                          <a:effectLst/>
                        </a:rPr>
                        <a:t>657</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r" fontAlgn="b"/>
                      <a:r>
                        <a:rPr lang="en-US" sz="1400" u="none" strike="noStrike" dirty="0">
                          <a:effectLst/>
                        </a:rPr>
                        <a:t>54387</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l" fontAlgn="b"/>
                      <a:r>
                        <a:rPr lang="en-US" sz="1400" u="none" strike="noStrike" dirty="0">
                          <a:effectLst/>
                        </a:rPr>
                        <a:t>AFRC0002011</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l" fontAlgn="b"/>
                      <a:r>
                        <a:rPr lang="en-US" sz="1400" u="none" strike="noStrike" dirty="0">
                          <a:effectLst/>
                        </a:rPr>
                        <a:t>0002</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l" fontAlgn="b"/>
                      <a:r>
                        <a:rPr lang="en-US" sz="1400" u="none" strike="noStrike" dirty="0">
                          <a:effectLst/>
                        </a:rPr>
                        <a:t>011</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r" fontAlgn="b"/>
                      <a:r>
                        <a:rPr lang="en-US" sz="1400" u="none" strike="noStrike" dirty="0">
                          <a:effectLst/>
                        </a:rPr>
                        <a:t>7140</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ctr" fontAlgn="b"/>
                      <a:r>
                        <a:rPr lang="en-US" sz="1400" u="none" strike="noStrike" dirty="0">
                          <a:effectLst/>
                        </a:rPr>
                        <a:t>P</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extLst>
                  <a:ext uri="{0D108BD9-81ED-4DB2-BD59-A6C34878D82A}">
                    <a16:rowId xmlns:a16="http://schemas.microsoft.com/office/drawing/2014/main" val="2275423832"/>
                  </a:ext>
                </a:extLst>
              </a:tr>
              <a:tr h="566531">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r" fontAlgn="b"/>
                      <a:r>
                        <a:rPr lang="en-US" sz="1400" u="none" strike="noStrike" dirty="0">
                          <a:effectLst/>
                        </a:rPr>
                        <a:t>658</a:t>
                      </a:r>
                      <a:endParaRPr lang="en-US" sz="1400" b="0" i="0" u="none" strike="noStrike" dirty="0">
                        <a:solidFill>
                          <a:srgbClr val="000000"/>
                        </a:solidFill>
                        <a:effectLst/>
                        <a:latin typeface="Calibri" panose="020F0502020204030204" pitchFamily="34" charset="0"/>
                      </a:endParaRPr>
                    </a:p>
                  </a:txBody>
                  <a:tcPr marL="7935" marR="7935" marT="7935" marB="0" anchor="b"/>
                </a:tc>
                <a:tc>
                  <a:txBody>
                    <a:bodyPr/>
                    <a:lstStyle/>
                    <a:p>
                      <a:pPr algn="r" fontAlgn="b"/>
                      <a:r>
                        <a:rPr lang="en-US" sz="1400" u="none" strike="noStrike">
                          <a:effectLst/>
                        </a:rPr>
                        <a:t>14790</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l" fontAlgn="b"/>
                      <a:r>
                        <a:rPr lang="en-US" sz="1400" u="none" strike="noStrike" dirty="0">
                          <a:effectLst/>
                        </a:rPr>
                        <a:t>AFRC0002012</a:t>
                      </a:r>
                      <a:endParaRPr lang="en-US" sz="1400" b="0" i="0" u="none" strike="noStrike" dirty="0">
                        <a:solidFill>
                          <a:srgbClr val="000000"/>
                        </a:solidFill>
                        <a:effectLst/>
                        <a:latin typeface="Calibri" panose="020F0502020204030204" pitchFamily="34" charset="0"/>
                      </a:endParaRPr>
                    </a:p>
                  </a:txBody>
                  <a:tcPr marL="7935" marR="7935" marT="7935" marB="0" anchor="b"/>
                </a:tc>
                <a:tc>
                  <a:txBody>
                    <a:bodyPr/>
                    <a:lstStyle/>
                    <a:p>
                      <a:pPr algn="l" fontAlgn="b"/>
                      <a:r>
                        <a:rPr lang="en-US" sz="1400" u="none" strike="noStrike" dirty="0">
                          <a:effectLst/>
                        </a:rPr>
                        <a:t>AFRC</a:t>
                      </a:r>
                      <a:endParaRPr lang="en-US" sz="1400" b="0" i="0" u="none" strike="noStrike" dirty="0">
                        <a:solidFill>
                          <a:srgbClr val="000000"/>
                        </a:solidFill>
                        <a:effectLst/>
                        <a:latin typeface="Calibri" panose="020F0502020204030204" pitchFamily="34" charset="0"/>
                      </a:endParaRPr>
                    </a:p>
                  </a:txBody>
                  <a:tcPr marL="7935" marR="7935" marT="7935" marB="0" anchor="b"/>
                </a:tc>
                <a:tc>
                  <a:txBody>
                    <a:bodyPr/>
                    <a:lstStyle/>
                    <a:p>
                      <a:pPr algn="l" fontAlgn="b"/>
                      <a:r>
                        <a:rPr lang="en-US" sz="1400" u="none" strike="noStrike" dirty="0">
                          <a:effectLst/>
                        </a:rPr>
                        <a:t>0002</a:t>
                      </a:r>
                      <a:endParaRPr lang="en-US" sz="1400" b="0" i="0" u="none" strike="noStrike" dirty="0">
                        <a:solidFill>
                          <a:srgbClr val="000000"/>
                        </a:solidFill>
                        <a:effectLst/>
                        <a:latin typeface="Calibri" panose="020F0502020204030204" pitchFamily="34" charset="0"/>
                      </a:endParaRPr>
                    </a:p>
                  </a:txBody>
                  <a:tcPr marL="7935" marR="7935" marT="7935" marB="0" anchor="b"/>
                </a:tc>
                <a:tc>
                  <a:txBody>
                    <a:bodyPr/>
                    <a:lstStyle/>
                    <a:p>
                      <a:pPr algn="l" fontAlgn="b"/>
                      <a:r>
                        <a:rPr lang="en-US" sz="1400" u="none" strike="noStrike" dirty="0">
                          <a:effectLst/>
                        </a:rPr>
                        <a:t>012</a:t>
                      </a:r>
                      <a:endParaRPr lang="en-US" sz="1400" b="0" i="0" u="none" strike="noStrike" dirty="0">
                        <a:solidFill>
                          <a:srgbClr val="000000"/>
                        </a:solidFill>
                        <a:effectLst/>
                        <a:latin typeface="Calibri" panose="020F0502020204030204" pitchFamily="34" charset="0"/>
                      </a:endParaRPr>
                    </a:p>
                  </a:txBody>
                  <a:tcPr marL="7935" marR="7935" marT="7935" marB="0" anchor="b"/>
                </a:tc>
                <a:tc>
                  <a:txBody>
                    <a:bodyPr/>
                    <a:lstStyle/>
                    <a:p>
                      <a:pPr algn="r" fontAlgn="b"/>
                      <a:r>
                        <a:rPr lang="en-US" sz="1400" u="none" strike="noStrike" dirty="0">
                          <a:effectLst/>
                        </a:rPr>
                        <a:t>7140</a:t>
                      </a:r>
                      <a:endParaRPr lang="en-US" sz="1400" b="0" i="0" u="none" strike="noStrike" dirty="0">
                        <a:solidFill>
                          <a:srgbClr val="000000"/>
                        </a:solidFill>
                        <a:effectLst/>
                        <a:latin typeface="Calibri" panose="020F0502020204030204" pitchFamily="34" charset="0"/>
                      </a:endParaRPr>
                    </a:p>
                  </a:txBody>
                  <a:tcPr marL="7935" marR="7935" marT="7935" marB="0" anchor="b"/>
                </a:tc>
                <a:tc>
                  <a:txBody>
                    <a:bodyPr/>
                    <a:lstStyle/>
                    <a:p>
                      <a:pPr algn="ctr" fontAlgn="b"/>
                      <a:r>
                        <a:rPr lang="en-US" sz="1400" u="none" strike="noStrike" dirty="0">
                          <a:effectLst/>
                        </a:rPr>
                        <a:t>P</a:t>
                      </a:r>
                      <a:endParaRPr lang="en-US" sz="1400" b="0" i="0" u="none" strike="noStrike" dirty="0">
                        <a:solidFill>
                          <a:srgbClr val="000000"/>
                        </a:solidFill>
                        <a:effectLst/>
                        <a:latin typeface="Calibri" panose="020F0502020204030204" pitchFamily="34" charset="0"/>
                      </a:endParaRPr>
                    </a:p>
                  </a:txBody>
                  <a:tcPr marL="7935" marR="7935" marT="7935" marB="0" anchor="b"/>
                </a:tc>
                <a:extLst>
                  <a:ext uri="{0D108BD9-81ED-4DB2-BD59-A6C34878D82A}">
                    <a16:rowId xmlns:a16="http://schemas.microsoft.com/office/drawing/2014/main" val="764029809"/>
                  </a:ext>
                </a:extLst>
              </a:tr>
              <a:tr h="566531">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r" fontAlgn="b"/>
                      <a:r>
                        <a:rPr lang="en-US" sz="1400" u="none" strike="noStrike" dirty="0">
                          <a:effectLst/>
                        </a:rPr>
                        <a:t>9786</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r" fontAlgn="b"/>
                      <a:r>
                        <a:rPr lang="en-US" sz="1400" u="none" strike="noStrike">
                          <a:effectLst/>
                        </a:rPr>
                        <a:t>5432</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l" fontAlgn="b"/>
                      <a:r>
                        <a:rPr lang="en-US" sz="1400" u="none" strike="noStrike">
                          <a:effectLst/>
                        </a:rPr>
                        <a:t>SOCI0001001</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l" fontAlgn="b"/>
                      <a:r>
                        <a:rPr lang="en-US" sz="1400" u="none" strike="noStrike">
                          <a:effectLst/>
                        </a:rPr>
                        <a:t>SOCI</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l" fontAlgn="b"/>
                      <a:r>
                        <a:rPr lang="en-US" sz="1400" u="none" strike="noStrike">
                          <a:effectLst/>
                        </a:rPr>
                        <a:t>0001</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l" fontAlgn="b"/>
                      <a:r>
                        <a:rPr lang="en-US" sz="1400" u="none" strike="noStrike">
                          <a:effectLst/>
                        </a:rPr>
                        <a:t>001</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r" fontAlgn="b"/>
                      <a:r>
                        <a:rPr lang="en-US" sz="1400" u="none" strike="noStrike" dirty="0">
                          <a:effectLst/>
                        </a:rPr>
                        <a:t>7140</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tc>
                  <a:txBody>
                    <a:bodyPr/>
                    <a:lstStyle/>
                    <a:p>
                      <a:pPr algn="ctr" fontAlgn="b"/>
                      <a:r>
                        <a:rPr lang="en-US" sz="1400" u="none" strike="noStrike" dirty="0">
                          <a:effectLst/>
                        </a:rPr>
                        <a:t>S</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1">
                        <a:lumMod val="40000"/>
                        <a:lumOff val="60000"/>
                      </a:schemeClr>
                    </a:solidFill>
                  </a:tcPr>
                </a:tc>
                <a:extLst>
                  <a:ext uri="{0D108BD9-81ED-4DB2-BD59-A6C34878D82A}">
                    <a16:rowId xmlns:a16="http://schemas.microsoft.com/office/drawing/2014/main" val="623171766"/>
                  </a:ext>
                </a:extLst>
              </a:tr>
              <a:tr h="566531">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r" fontAlgn="b"/>
                      <a:r>
                        <a:rPr lang="en-US" sz="1400" u="none" strike="noStrike" dirty="0">
                          <a:effectLst/>
                        </a:rPr>
                        <a:t>657</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r" fontAlgn="b"/>
                      <a:r>
                        <a:rPr lang="en-US" sz="1400" u="none" strike="noStrike" dirty="0">
                          <a:effectLst/>
                        </a:rPr>
                        <a:t>87432</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l" fontAlgn="b"/>
                      <a:r>
                        <a:rPr lang="en-US" sz="1400" u="none" strike="noStrike" dirty="0">
                          <a:effectLst/>
                        </a:rPr>
                        <a:t>SOCI0001011</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l" fontAlgn="b"/>
                      <a:r>
                        <a:rPr lang="en-US" sz="1400" u="none" strike="noStrike" dirty="0">
                          <a:effectLst/>
                        </a:rPr>
                        <a:t>SOCI</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l" fontAlgn="b"/>
                      <a:r>
                        <a:rPr lang="en-US" sz="1400" u="none" strike="noStrike" dirty="0">
                          <a:effectLst/>
                        </a:rPr>
                        <a:t>0001</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l" fontAlgn="b"/>
                      <a:r>
                        <a:rPr lang="en-US" sz="1400" u="none" strike="noStrike" dirty="0">
                          <a:effectLst/>
                        </a:rPr>
                        <a:t>011</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r" fontAlgn="b"/>
                      <a:r>
                        <a:rPr lang="en-US" sz="1400" u="none" strike="noStrike" dirty="0">
                          <a:effectLst/>
                        </a:rPr>
                        <a:t>7140</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tc>
                  <a:txBody>
                    <a:bodyPr/>
                    <a:lstStyle/>
                    <a:p>
                      <a:pPr algn="ctr" fontAlgn="b"/>
                      <a:r>
                        <a:rPr lang="en-US" sz="1400" u="none" strike="noStrike" dirty="0">
                          <a:effectLst/>
                        </a:rPr>
                        <a:t>S</a:t>
                      </a:r>
                      <a:endParaRPr lang="en-US" sz="1400" b="0" i="0" u="none" strike="noStrike" dirty="0">
                        <a:solidFill>
                          <a:srgbClr val="000000"/>
                        </a:solidFill>
                        <a:effectLst/>
                        <a:latin typeface="Calibri" panose="020F0502020204030204" pitchFamily="34" charset="0"/>
                      </a:endParaRPr>
                    </a:p>
                  </a:txBody>
                  <a:tcPr marL="7935" marR="7935" marT="7935" marB="0" anchor="b">
                    <a:solidFill>
                      <a:schemeClr val="accent5">
                        <a:lumMod val="40000"/>
                        <a:lumOff val="60000"/>
                      </a:schemeClr>
                    </a:solidFill>
                  </a:tcPr>
                </a:tc>
                <a:extLst>
                  <a:ext uri="{0D108BD9-81ED-4DB2-BD59-A6C34878D82A}">
                    <a16:rowId xmlns:a16="http://schemas.microsoft.com/office/drawing/2014/main" val="1963311711"/>
                  </a:ext>
                </a:extLst>
              </a:tr>
              <a:tr h="566531">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r" fontAlgn="b"/>
                      <a:r>
                        <a:rPr lang="en-US" sz="1400" u="none" strike="noStrike" dirty="0">
                          <a:effectLst/>
                        </a:rPr>
                        <a:t>658</a:t>
                      </a:r>
                      <a:endParaRPr lang="en-US" sz="1400" b="0" i="0" u="none" strike="noStrike" dirty="0">
                        <a:solidFill>
                          <a:srgbClr val="000000"/>
                        </a:solidFill>
                        <a:effectLst/>
                        <a:latin typeface="Calibri" panose="020F0502020204030204" pitchFamily="34" charset="0"/>
                      </a:endParaRPr>
                    </a:p>
                  </a:txBody>
                  <a:tcPr marL="7935" marR="7935" marT="7935" marB="0" anchor="b"/>
                </a:tc>
                <a:tc>
                  <a:txBody>
                    <a:bodyPr/>
                    <a:lstStyle/>
                    <a:p>
                      <a:pPr algn="r" fontAlgn="b"/>
                      <a:r>
                        <a:rPr lang="en-US" sz="1400" u="none" strike="noStrike">
                          <a:effectLst/>
                        </a:rPr>
                        <a:t>9</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l" fontAlgn="b"/>
                      <a:r>
                        <a:rPr lang="en-US" sz="1400" u="none" strike="noStrike">
                          <a:effectLst/>
                        </a:rPr>
                        <a:t>SOCI0001012</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l" fontAlgn="b"/>
                      <a:r>
                        <a:rPr lang="en-US" sz="1400" u="none" strike="noStrike">
                          <a:effectLst/>
                        </a:rPr>
                        <a:t>SOCI</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l" fontAlgn="b"/>
                      <a:r>
                        <a:rPr lang="en-US" sz="1400" u="none" strike="noStrike">
                          <a:effectLst/>
                        </a:rPr>
                        <a:t>0001</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l" fontAlgn="b"/>
                      <a:r>
                        <a:rPr lang="en-US" sz="1400" u="none" strike="noStrike">
                          <a:effectLst/>
                        </a:rPr>
                        <a:t>012</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r" fontAlgn="b"/>
                      <a:r>
                        <a:rPr lang="en-US" sz="1400" u="none" strike="noStrike">
                          <a:effectLst/>
                        </a:rPr>
                        <a:t>7140</a:t>
                      </a:r>
                      <a:endParaRPr lang="en-US" sz="1400" b="0" i="0" u="none" strike="noStrike">
                        <a:solidFill>
                          <a:srgbClr val="000000"/>
                        </a:solidFill>
                        <a:effectLst/>
                        <a:latin typeface="Calibri" panose="020F0502020204030204" pitchFamily="34" charset="0"/>
                      </a:endParaRPr>
                    </a:p>
                  </a:txBody>
                  <a:tcPr marL="7935" marR="7935" marT="7935" marB="0" anchor="b"/>
                </a:tc>
                <a:tc>
                  <a:txBody>
                    <a:bodyPr/>
                    <a:lstStyle/>
                    <a:p>
                      <a:pPr algn="ctr" fontAlgn="b"/>
                      <a:r>
                        <a:rPr lang="en-US" sz="1400" u="none" strike="noStrike" dirty="0">
                          <a:effectLst/>
                        </a:rPr>
                        <a:t>S</a:t>
                      </a:r>
                      <a:endParaRPr lang="en-US" sz="1400" b="0" i="0" u="none" strike="noStrike" dirty="0">
                        <a:solidFill>
                          <a:srgbClr val="000000"/>
                        </a:solidFill>
                        <a:effectLst/>
                        <a:latin typeface="Calibri" panose="020F0502020204030204" pitchFamily="34" charset="0"/>
                      </a:endParaRPr>
                    </a:p>
                  </a:txBody>
                  <a:tcPr marL="7935" marR="7935" marT="7935" marB="0" anchor="b"/>
                </a:tc>
                <a:extLst>
                  <a:ext uri="{0D108BD9-81ED-4DB2-BD59-A6C34878D82A}">
                    <a16:rowId xmlns:a16="http://schemas.microsoft.com/office/drawing/2014/main" val="1424965034"/>
                  </a:ext>
                </a:extLst>
              </a:tr>
            </a:tbl>
          </a:graphicData>
        </a:graphic>
      </p:graphicFrame>
      <p:sp>
        <p:nvSpPr>
          <p:cNvPr id="4" name="TextBox 3">
            <a:extLst>
              <a:ext uri="{FF2B5EF4-FFF2-40B4-BE49-F238E27FC236}">
                <a16:creationId xmlns:a16="http://schemas.microsoft.com/office/drawing/2014/main" id="{3B8A02E0-CFCC-4AD9-9EEE-EE9207A9B4BF}"/>
              </a:ext>
            </a:extLst>
          </p:cNvPr>
          <p:cNvSpPr txBox="1"/>
          <p:nvPr/>
        </p:nvSpPr>
        <p:spPr>
          <a:xfrm>
            <a:off x="558265" y="6334780"/>
            <a:ext cx="10795535" cy="523220"/>
          </a:xfrm>
          <a:prstGeom prst="rect">
            <a:avLst/>
          </a:prstGeom>
          <a:noFill/>
        </p:spPr>
        <p:txBody>
          <a:bodyPr wrap="square" rtlCol="0">
            <a:spAutoFit/>
          </a:bodyPr>
          <a:lstStyle/>
          <a:p>
            <a:r>
              <a:rPr lang="en-US" sz="1400" dirty="0"/>
              <a:t>Course sections that are offered at the same time in the same room taught by the same instructors are “Scheduled With”.  Cross-listed courses are just one type of “scheduled with” sections.  Sections that are “scheduled with” each other are assigned to the same “</a:t>
            </a:r>
            <a:r>
              <a:rPr lang="en-US" sz="1400" b="1" dirty="0"/>
              <a:t>scheduled with group</a:t>
            </a:r>
            <a:r>
              <a:rPr lang="en-US" sz="1400" dirty="0"/>
              <a:t>”</a:t>
            </a:r>
          </a:p>
        </p:txBody>
      </p:sp>
    </p:spTree>
    <p:extLst>
      <p:ext uri="{BB962C8B-B14F-4D97-AF65-F5344CB8AC3E}">
        <p14:creationId xmlns:p14="http://schemas.microsoft.com/office/powerpoint/2010/main" val="24575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EA0ED-8D55-4B59-A123-25EF0CE51F09}"/>
              </a:ext>
            </a:extLst>
          </p:cNvPr>
          <p:cNvSpPr>
            <a:spLocks noGrp="1"/>
          </p:cNvSpPr>
          <p:nvPr>
            <p:ph type="title"/>
          </p:nvPr>
        </p:nvSpPr>
        <p:spPr/>
        <p:txBody>
          <a:bodyPr/>
          <a:lstStyle/>
          <a:p>
            <a:r>
              <a:rPr lang="en-US" dirty="0"/>
              <a:t>CRSE_SCHED_WITH_GRP</a:t>
            </a:r>
          </a:p>
        </p:txBody>
      </p:sp>
      <p:graphicFrame>
        <p:nvGraphicFramePr>
          <p:cNvPr id="3" name="Table 2">
            <a:extLst>
              <a:ext uri="{FF2B5EF4-FFF2-40B4-BE49-F238E27FC236}">
                <a16:creationId xmlns:a16="http://schemas.microsoft.com/office/drawing/2014/main" id="{618DFB47-46A8-4DB9-8302-E4D630FEEF6F}"/>
              </a:ext>
            </a:extLst>
          </p:cNvPr>
          <p:cNvGraphicFramePr>
            <a:graphicFrameLocks noGrp="1"/>
          </p:cNvGraphicFramePr>
          <p:nvPr/>
        </p:nvGraphicFramePr>
        <p:xfrm>
          <a:off x="1022349" y="2386014"/>
          <a:ext cx="8907462" cy="2005272"/>
        </p:xfrm>
        <a:graphic>
          <a:graphicData uri="http://schemas.openxmlformats.org/drawingml/2006/table">
            <a:tbl>
              <a:tblPr>
                <a:tableStyleId>{5C22544A-7EE6-4342-B048-85BDC9FD1C3A}</a:tableStyleId>
              </a:tblPr>
              <a:tblGrid>
                <a:gridCol w="1125503">
                  <a:extLst>
                    <a:ext uri="{9D8B030D-6E8A-4147-A177-3AD203B41FA5}">
                      <a16:colId xmlns:a16="http://schemas.microsoft.com/office/drawing/2014/main" val="3353044238"/>
                    </a:ext>
                  </a:extLst>
                </a:gridCol>
                <a:gridCol w="2080043">
                  <a:extLst>
                    <a:ext uri="{9D8B030D-6E8A-4147-A177-3AD203B41FA5}">
                      <a16:colId xmlns:a16="http://schemas.microsoft.com/office/drawing/2014/main" val="2433637114"/>
                    </a:ext>
                  </a:extLst>
                </a:gridCol>
                <a:gridCol w="3422417">
                  <a:extLst>
                    <a:ext uri="{9D8B030D-6E8A-4147-A177-3AD203B41FA5}">
                      <a16:colId xmlns:a16="http://schemas.microsoft.com/office/drawing/2014/main" val="4020914955"/>
                    </a:ext>
                  </a:extLst>
                </a:gridCol>
                <a:gridCol w="759833">
                  <a:extLst>
                    <a:ext uri="{9D8B030D-6E8A-4147-A177-3AD203B41FA5}">
                      <a16:colId xmlns:a16="http://schemas.microsoft.com/office/drawing/2014/main" val="534734819"/>
                    </a:ext>
                  </a:extLst>
                </a:gridCol>
                <a:gridCol w="759833">
                  <a:extLst>
                    <a:ext uri="{9D8B030D-6E8A-4147-A177-3AD203B41FA5}">
                      <a16:colId xmlns:a16="http://schemas.microsoft.com/office/drawing/2014/main" val="1877615769"/>
                    </a:ext>
                  </a:extLst>
                </a:gridCol>
                <a:gridCol w="759833">
                  <a:extLst>
                    <a:ext uri="{9D8B030D-6E8A-4147-A177-3AD203B41FA5}">
                      <a16:colId xmlns:a16="http://schemas.microsoft.com/office/drawing/2014/main" val="2073808102"/>
                    </a:ext>
                  </a:extLst>
                </a:gridCol>
              </a:tblGrid>
              <a:tr h="1214436">
                <a:tc>
                  <a:txBody>
                    <a:bodyPr/>
                    <a:lstStyle/>
                    <a:p>
                      <a:pPr algn="l" fontAlgn="b"/>
                      <a:r>
                        <a:rPr lang="en-US" sz="1400" b="1" u="none" strike="noStrike" dirty="0">
                          <a:solidFill>
                            <a:schemeClr val="bg1"/>
                          </a:solidFill>
                          <a:effectLst/>
                        </a:rPr>
                        <a:t>TERM</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SCHED_WITH_GROUP</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SCHED_WITH_GROUP_DESC</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GROUP_MAX_ENRLMNT</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GROUP_ENROLLMENT</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dirty="0">
                          <a:solidFill>
                            <a:schemeClr val="bg1"/>
                          </a:solidFill>
                          <a:effectLst/>
                        </a:rPr>
                        <a:t>GROUP_SEATS_AVAIL</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extLst>
                  <a:ext uri="{0D108BD9-81ED-4DB2-BD59-A6C34878D82A}">
                    <a16:rowId xmlns:a16="http://schemas.microsoft.com/office/drawing/2014/main" val="917236828"/>
                  </a:ext>
                </a:extLst>
              </a:tr>
              <a:tr h="395418">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9786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Intro Sociology cross-lists </a:t>
                      </a:r>
                      <a:r>
                        <a:rPr lang="en-US" sz="1400" u="none" strike="noStrike" dirty="0" err="1">
                          <a:effectLst/>
                        </a:rPr>
                        <a:t>Lec</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3900584"/>
                  </a:ext>
                </a:extLst>
              </a:tr>
              <a:tr h="395418">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2435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Modern Architecture</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11316279"/>
                  </a:ext>
                </a:extLst>
              </a:tr>
            </a:tbl>
          </a:graphicData>
        </a:graphic>
      </p:graphicFrame>
      <p:sp>
        <p:nvSpPr>
          <p:cNvPr id="4" name="TextBox 3">
            <a:extLst>
              <a:ext uri="{FF2B5EF4-FFF2-40B4-BE49-F238E27FC236}">
                <a16:creationId xmlns:a16="http://schemas.microsoft.com/office/drawing/2014/main" id="{4884AA24-9844-4ABA-B5DB-3A40A274D381}"/>
              </a:ext>
            </a:extLst>
          </p:cNvPr>
          <p:cNvSpPr txBox="1"/>
          <p:nvPr/>
        </p:nvSpPr>
        <p:spPr>
          <a:xfrm>
            <a:off x="1782761" y="6488668"/>
            <a:ext cx="7386638" cy="369332"/>
          </a:xfrm>
          <a:prstGeom prst="rect">
            <a:avLst/>
          </a:prstGeom>
          <a:noFill/>
        </p:spPr>
        <p:txBody>
          <a:bodyPr wrap="square" rtlCol="0">
            <a:spAutoFit/>
          </a:bodyPr>
          <a:lstStyle/>
          <a:p>
            <a:r>
              <a:rPr lang="en-US" dirty="0"/>
              <a:t>The “scheduled with group” controls the number of students that can enroll.</a:t>
            </a:r>
          </a:p>
        </p:txBody>
      </p:sp>
    </p:spTree>
    <p:extLst>
      <p:ext uri="{BB962C8B-B14F-4D97-AF65-F5344CB8AC3E}">
        <p14:creationId xmlns:p14="http://schemas.microsoft.com/office/powerpoint/2010/main" val="2767147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838200" y="365125"/>
            <a:ext cx="10515600" cy="655153"/>
          </a:xfrm>
        </p:spPr>
        <p:txBody>
          <a:bodyPr>
            <a:normAutofit/>
          </a:bodyPr>
          <a:lstStyle/>
          <a:p>
            <a:r>
              <a:rPr lang="en-US" sz="40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197620"/>
            <a:ext cx="10168156" cy="5447645"/>
          </a:xfrm>
          <a:prstGeom prst="rect">
            <a:avLst/>
          </a:prstGeom>
        </p:spPr>
        <p:txBody>
          <a:bodyPr wrap="square">
            <a:spAutoFit/>
          </a:bodyPr>
          <a:lstStyle/>
          <a:p>
            <a:pPr fontAlgn="base"/>
            <a:r>
              <a:rPr lang="en-US" sz="2400" dirty="0">
                <a:solidFill>
                  <a:srgbClr val="000000"/>
                </a:solidFill>
                <a:latin typeface="Verdana" panose="020B0604030504040204" pitchFamily="34" charset="0"/>
              </a:rPr>
              <a:t>New Student data warehouse collection </a:t>
            </a:r>
          </a:p>
          <a:p>
            <a:pPr fontAlgn="base"/>
            <a:endParaRPr lang="en-US" sz="2400" dirty="0">
              <a:solidFill>
                <a:srgbClr val="000000"/>
              </a:solidFill>
              <a:latin typeface="Verdana" panose="020B0604030504040204" pitchFamily="34" charset="0"/>
            </a:endParaRPr>
          </a:p>
          <a:p>
            <a:pPr fontAlgn="base"/>
            <a:r>
              <a:rPr lang="en-US" dirty="0">
                <a:solidFill>
                  <a:srgbClr val="000000"/>
                </a:solidFill>
                <a:latin typeface="Verdana" panose="020B0604030504040204" pitchFamily="34" charset="0"/>
              </a:rPr>
              <a:t>​</a:t>
            </a:r>
            <a:endParaRPr lang="en-US" sz="2400" dirty="0">
              <a:solidFill>
                <a:srgbClr val="000000"/>
              </a:solidFill>
              <a:latin typeface="Verdana" panose="020B0604030504040204" pitchFamily="34" charset="0"/>
            </a:endParaRPr>
          </a:p>
          <a:p>
            <a:pPr marL="457200" indent="-457200" fontAlgn="base">
              <a:buFont typeface="Arial" panose="020B0604020202020204" pitchFamily="34" charset="0"/>
              <a:buChar char="•"/>
            </a:pPr>
            <a:r>
              <a:rPr lang="en-US" sz="2400" dirty="0">
                <a:solidFill>
                  <a:srgbClr val="000000"/>
                </a:solidFill>
                <a:latin typeface="Verdana" panose="020B0604030504040204" pitchFamily="34" charset="0"/>
              </a:rPr>
              <a:t>Timeline  - Design, Development, Testing</a:t>
            </a:r>
          </a:p>
          <a:p>
            <a:pPr marL="457200" indent="-457200" fontAlgn="base">
              <a:buFont typeface="Arial" panose="020B0604020202020204" pitchFamily="34" charset="0"/>
              <a:buChar char="•"/>
            </a:pPr>
            <a:endParaRPr lang="en-US" sz="2400" dirty="0">
              <a:solidFill>
                <a:srgbClr val="000000"/>
              </a:solidFill>
              <a:latin typeface="Verdana" panose="020B0604030504040204" pitchFamily="34" charset="0"/>
            </a:endParaRPr>
          </a:p>
          <a:p>
            <a:pPr marL="342900" indent="-342900" fontAlgn="base">
              <a:buFont typeface="Arial" panose="020B0604020202020204" pitchFamily="34" charset="0"/>
              <a:buChar char="•"/>
            </a:pPr>
            <a:r>
              <a:rPr lang="en-US" sz="2400" dirty="0">
                <a:solidFill>
                  <a:srgbClr val="000000"/>
                </a:solidFill>
                <a:latin typeface="Verdana" panose="020B0604030504040204" pitchFamily="34" charset="0"/>
              </a:rPr>
              <a:t>Timing for Production data – into NGSS, in new DW tables​</a:t>
            </a:r>
          </a:p>
          <a:p>
            <a:pPr marL="342900" indent="-342900" fontAlgn="base">
              <a:buFont typeface="Arial" panose="020B0604020202020204" pitchFamily="34" charset="0"/>
              <a:buChar char="•"/>
            </a:pPr>
            <a:endParaRPr lang="en-US" sz="2400" dirty="0">
              <a:solidFill>
                <a:srgbClr val="000000"/>
              </a:solidFill>
              <a:latin typeface="Arial" panose="020B0604020202020204" pitchFamily="34" charset="0"/>
            </a:endParaRPr>
          </a:p>
          <a:p>
            <a:pPr marL="342900" indent="-342900" fontAlgn="base">
              <a:buFont typeface="Arial" panose="020B0604020202020204" pitchFamily="34" charset="0"/>
              <a:buChar char="•"/>
            </a:pPr>
            <a:r>
              <a:rPr lang="en-US" sz="2400" dirty="0">
                <a:solidFill>
                  <a:srgbClr val="000000"/>
                </a:solidFill>
                <a:latin typeface="Verdana" panose="020B0604030504040204" pitchFamily="34" charset="0"/>
              </a:rPr>
              <a:t>Transition planning​</a:t>
            </a:r>
          </a:p>
          <a:p>
            <a:pPr marL="342900" indent="-342900" fontAlgn="base">
              <a:buFont typeface="Arial" panose="020B0604020202020204" pitchFamily="34" charset="0"/>
              <a:buChar char="•"/>
            </a:pPr>
            <a:endParaRPr lang="en-US" sz="2400" dirty="0">
              <a:solidFill>
                <a:srgbClr val="000000"/>
              </a:solidFill>
              <a:latin typeface="Arial" panose="020B0604020202020204" pitchFamily="34" charset="0"/>
            </a:endParaRPr>
          </a:p>
          <a:p>
            <a:pPr marL="342900" indent="-342900" fontAlgn="base">
              <a:buFont typeface="Arial" panose="020B0604020202020204" pitchFamily="34" charset="0"/>
              <a:buChar char="•"/>
            </a:pPr>
            <a:r>
              <a:rPr lang="en-US" sz="2400" dirty="0">
                <a:solidFill>
                  <a:srgbClr val="000000"/>
                </a:solidFill>
                <a:latin typeface="Verdana" panose="020B0604030504040204" pitchFamily="34" charset="0"/>
              </a:rPr>
              <a:t>Deep Dive – new tables for Course data​</a:t>
            </a:r>
          </a:p>
          <a:p>
            <a:pPr marL="800100" lvl="1" indent="-342900" fontAlgn="base">
              <a:buFont typeface="Arial" panose="020B0604020202020204" pitchFamily="34" charset="0"/>
              <a:buChar char="•"/>
            </a:pPr>
            <a:r>
              <a:rPr lang="en-US" sz="2400" dirty="0"/>
              <a:t>COURSE, COURSE _GRADE_MODE, COURSE_XLIST </a:t>
            </a:r>
          </a:p>
          <a:p>
            <a:pPr marL="800100" lvl="1" indent="-342900" fontAlgn="base">
              <a:buFont typeface="Arial" panose="020B0604020202020204" pitchFamily="34" charset="0"/>
              <a:buChar char="•"/>
            </a:pPr>
            <a:r>
              <a:rPr lang="en-US" sz="2400" dirty="0"/>
              <a:t>CRSE_SECTION, CRSE_SECT_SCHED_WITH_GRP, CRSE_SECT_SCHED_WITH </a:t>
            </a:r>
          </a:p>
          <a:p>
            <a:pPr fontAlgn="base"/>
            <a:endParaRPr lang="en-US" sz="2400" dirty="0">
              <a:solidFill>
                <a:srgbClr val="000000"/>
              </a:solidFill>
              <a:latin typeface="Arial" panose="020B0604020202020204" pitchFamily="34" charset="0"/>
            </a:endParaRPr>
          </a:p>
          <a:p>
            <a:pPr marL="342900" indent="-342900" fontAlgn="base">
              <a:buFont typeface="Arial" panose="020B0604020202020204" pitchFamily="34" charset="0"/>
              <a:buChar char="•"/>
            </a:pPr>
            <a:r>
              <a:rPr lang="en-US" sz="2400" dirty="0">
                <a:solidFill>
                  <a:srgbClr val="000000"/>
                </a:solidFill>
                <a:latin typeface="Verdana" panose="020B0604030504040204" pitchFamily="34" charset="0"/>
              </a:rPr>
              <a:t>News items​</a:t>
            </a:r>
            <a:endParaRPr lang="en-US" sz="2400" dirty="0">
              <a:solidFill>
                <a:srgbClr val="000000"/>
              </a:solidFill>
              <a:latin typeface="Arial" panose="020B0604020202020204" pitchFamily="34" charset="0"/>
            </a:endParaRPr>
          </a:p>
          <a:p>
            <a:pPr fontAlgn="base"/>
            <a:endParaRPr lang="en-US" dirty="0">
              <a:solidFill>
                <a:srgbClr val="000000"/>
              </a:solidFill>
              <a:latin typeface="Arial" panose="020B0604020202020204" pitchFamily="34" charset="0"/>
            </a:endParaRPr>
          </a:p>
        </p:txBody>
      </p:sp>
      <p:sp>
        <p:nvSpPr>
          <p:cNvPr id="4" name="Footer Placeholder 2">
            <a:extLst>
              <a:ext uri="{FF2B5EF4-FFF2-40B4-BE49-F238E27FC236}">
                <a16:creationId xmlns:a16="http://schemas.microsoft.com/office/drawing/2014/main" id="{FF549653-9D54-4E2B-A6B3-7B780F076DD5}"/>
              </a:ext>
            </a:extLst>
          </p:cNvPr>
          <p:cNvSpPr>
            <a:spLocks noGrp="1"/>
          </p:cNvSpPr>
          <p:nvPr>
            <p:ph type="ftr" sz="quarter" idx="11"/>
          </p:nvPr>
        </p:nvSpPr>
        <p:spPr>
          <a:xfrm>
            <a:off x="3840480" y="6583679"/>
            <a:ext cx="3070458" cy="223853"/>
          </a:xfrm>
        </p:spPr>
        <p:txBody>
          <a:bodyPr/>
          <a:lstStyle/>
          <a:p>
            <a:r>
              <a:rPr lang="en-US" dirty="0"/>
              <a:t>Student Data User Group – NOVEMBER 13, 2019</a:t>
            </a:r>
          </a:p>
        </p:txBody>
      </p:sp>
    </p:spTree>
    <p:extLst>
      <p:ext uri="{BB962C8B-B14F-4D97-AF65-F5344CB8AC3E}">
        <p14:creationId xmlns:p14="http://schemas.microsoft.com/office/powerpoint/2010/main" val="1599784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03E3B-EA00-4479-895C-CDB2CECF22A4}"/>
              </a:ext>
            </a:extLst>
          </p:cNvPr>
          <p:cNvSpPr>
            <a:spLocks noGrp="1"/>
          </p:cNvSpPr>
          <p:nvPr>
            <p:ph type="title"/>
          </p:nvPr>
        </p:nvSpPr>
        <p:spPr/>
        <p:txBody>
          <a:bodyPr/>
          <a:lstStyle/>
          <a:p>
            <a:r>
              <a:rPr lang="en-US" dirty="0"/>
              <a:t>CRSE_SCHED_WITH (non </a:t>
            </a:r>
            <a:r>
              <a:rPr lang="en-US" dirty="0" err="1"/>
              <a:t>xlist</a:t>
            </a:r>
            <a:r>
              <a:rPr lang="en-US" dirty="0"/>
              <a:t> example)</a:t>
            </a:r>
          </a:p>
        </p:txBody>
      </p:sp>
      <p:graphicFrame>
        <p:nvGraphicFramePr>
          <p:cNvPr id="3" name="Table 2">
            <a:extLst>
              <a:ext uri="{FF2B5EF4-FFF2-40B4-BE49-F238E27FC236}">
                <a16:creationId xmlns:a16="http://schemas.microsoft.com/office/drawing/2014/main" id="{A044A218-31A1-4DA0-8690-69A35F9417BD}"/>
              </a:ext>
            </a:extLst>
          </p:cNvPr>
          <p:cNvGraphicFramePr>
            <a:graphicFrameLocks noGrp="1"/>
          </p:cNvGraphicFramePr>
          <p:nvPr/>
        </p:nvGraphicFramePr>
        <p:xfrm>
          <a:off x="754380" y="2222818"/>
          <a:ext cx="9434710" cy="1634490"/>
        </p:xfrm>
        <a:graphic>
          <a:graphicData uri="http://schemas.openxmlformats.org/drawingml/2006/table">
            <a:tbl>
              <a:tblPr>
                <a:tableStyleId>{5C22544A-7EE6-4342-B048-85BDC9FD1C3A}</a:tableStyleId>
              </a:tblPr>
              <a:tblGrid>
                <a:gridCol w="882780">
                  <a:extLst>
                    <a:ext uri="{9D8B030D-6E8A-4147-A177-3AD203B41FA5}">
                      <a16:colId xmlns:a16="http://schemas.microsoft.com/office/drawing/2014/main" val="1088231104"/>
                    </a:ext>
                  </a:extLst>
                </a:gridCol>
                <a:gridCol w="882780">
                  <a:extLst>
                    <a:ext uri="{9D8B030D-6E8A-4147-A177-3AD203B41FA5}">
                      <a16:colId xmlns:a16="http://schemas.microsoft.com/office/drawing/2014/main" val="3269065579"/>
                    </a:ext>
                  </a:extLst>
                </a:gridCol>
                <a:gridCol w="882780">
                  <a:extLst>
                    <a:ext uri="{9D8B030D-6E8A-4147-A177-3AD203B41FA5}">
                      <a16:colId xmlns:a16="http://schemas.microsoft.com/office/drawing/2014/main" val="2900661847"/>
                    </a:ext>
                  </a:extLst>
                </a:gridCol>
                <a:gridCol w="1231388">
                  <a:extLst>
                    <a:ext uri="{9D8B030D-6E8A-4147-A177-3AD203B41FA5}">
                      <a16:colId xmlns:a16="http://schemas.microsoft.com/office/drawing/2014/main" val="1807998989"/>
                    </a:ext>
                  </a:extLst>
                </a:gridCol>
                <a:gridCol w="742950">
                  <a:extLst>
                    <a:ext uri="{9D8B030D-6E8A-4147-A177-3AD203B41FA5}">
                      <a16:colId xmlns:a16="http://schemas.microsoft.com/office/drawing/2014/main" val="4285288529"/>
                    </a:ext>
                  </a:extLst>
                </a:gridCol>
                <a:gridCol w="1200150">
                  <a:extLst>
                    <a:ext uri="{9D8B030D-6E8A-4147-A177-3AD203B41FA5}">
                      <a16:colId xmlns:a16="http://schemas.microsoft.com/office/drawing/2014/main" val="1907027208"/>
                    </a:ext>
                  </a:extLst>
                </a:gridCol>
                <a:gridCol w="1143000">
                  <a:extLst>
                    <a:ext uri="{9D8B030D-6E8A-4147-A177-3AD203B41FA5}">
                      <a16:colId xmlns:a16="http://schemas.microsoft.com/office/drawing/2014/main" val="112077342"/>
                    </a:ext>
                  </a:extLst>
                </a:gridCol>
                <a:gridCol w="571500">
                  <a:extLst>
                    <a:ext uri="{9D8B030D-6E8A-4147-A177-3AD203B41FA5}">
                      <a16:colId xmlns:a16="http://schemas.microsoft.com/office/drawing/2014/main" val="308314725"/>
                    </a:ext>
                  </a:extLst>
                </a:gridCol>
                <a:gridCol w="1211580">
                  <a:extLst>
                    <a:ext uri="{9D8B030D-6E8A-4147-A177-3AD203B41FA5}">
                      <a16:colId xmlns:a16="http://schemas.microsoft.com/office/drawing/2014/main" val="1129388000"/>
                    </a:ext>
                  </a:extLst>
                </a:gridCol>
                <a:gridCol w="685802">
                  <a:extLst>
                    <a:ext uri="{9D8B030D-6E8A-4147-A177-3AD203B41FA5}">
                      <a16:colId xmlns:a16="http://schemas.microsoft.com/office/drawing/2014/main" val="2251438916"/>
                    </a:ext>
                  </a:extLst>
                </a:gridCol>
              </a:tblGrid>
              <a:tr h="762000">
                <a:tc>
                  <a:txBody>
                    <a:bodyPr/>
                    <a:lstStyle/>
                    <a:p>
                      <a:pPr algn="l" fontAlgn="b"/>
                      <a:r>
                        <a:rPr lang="en-US" sz="1400" b="1" u="none" strike="noStrike" dirty="0">
                          <a:solidFill>
                            <a:schemeClr val="bg1"/>
                          </a:solidFill>
                          <a:effectLst/>
                        </a:rPr>
                        <a:t>TERM</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SCHED_WITH_GROUP</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COURSE_REF_NUM</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SECTION_ID</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SUBJECT</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COURSE_NUM</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SECTION_NUM</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dirty="0">
                          <a:solidFill>
                            <a:schemeClr val="bg1"/>
                          </a:solidFill>
                          <a:effectLst/>
                        </a:rPr>
                        <a:t>XLIST_ FAMILY</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a:solidFill>
                            <a:schemeClr val="bg1"/>
                          </a:solidFill>
                          <a:effectLst/>
                        </a:rPr>
                        <a:t>PRI_SEC_IND</a:t>
                      </a:r>
                      <a:endParaRPr lang="en-US" sz="1400" b="1" i="0" u="none" strike="noStrike">
                        <a:solidFill>
                          <a:schemeClr val="bg1"/>
                        </a:solidFill>
                        <a:effectLst/>
                        <a:latin typeface="Calibri" panose="020F0502020204030204" pitchFamily="34" charset="0"/>
                      </a:endParaRPr>
                    </a:p>
                  </a:txBody>
                  <a:tcPr marL="9525" marR="9525" marT="9525" marB="0" anchor="b">
                    <a:solidFill>
                      <a:schemeClr val="accent1"/>
                    </a:solidFill>
                  </a:tcPr>
                </a:tc>
                <a:tc>
                  <a:txBody>
                    <a:bodyPr/>
                    <a:lstStyle/>
                    <a:p>
                      <a:pPr algn="l" fontAlgn="b"/>
                      <a:r>
                        <a:rPr lang="en-US" sz="1400" b="1" u="none" strike="noStrike" dirty="0">
                          <a:solidFill>
                            <a:schemeClr val="bg1"/>
                          </a:solidFill>
                          <a:effectLst/>
                        </a:rPr>
                        <a:t>SECT_ACTIVITY_DATE</a:t>
                      </a:r>
                      <a:endParaRPr lang="en-US" sz="140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extLst>
                  <a:ext uri="{0D108BD9-81ED-4DB2-BD59-A6C34878D82A}">
                    <a16:rowId xmlns:a16="http://schemas.microsoft.com/office/drawing/2014/main" val="3440952833"/>
                  </a:ext>
                </a:extLst>
              </a:tr>
              <a:tr h="190500">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2435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456709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ARTH0271001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ARTH</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0271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4681192"/>
                  </a:ext>
                </a:extLst>
              </a:tr>
              <a:tr h="190500">
                <a:tc>
                  <a:txBody>
                    <a:bodyPr/>
                    <a:lstStyle/>
                    <a:p>
                      <a:pPr algn="r" fontAlgn="b"/>
                      <a:r>
                        <a:rPr lang="en-US" sz="1400" u="none" strike="noStrike">
                          <a:effectLst/>
                        </a:rPr>
                        <a:t>202210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2435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243761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ARTH6710001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ARTH</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6710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001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2171018"/>
                  </a:ext>
                </a:extLst>
              </a:tr>
            </a:tbl>
          </a:graphicData>
        </a:graphic>
      </p:graphicFrame>
      <p:sp>
        <p:nvSpPr>
          <p:cNvPr id="4" name="TextBox 3">
            <a:extLst>
              <a:ext uri="{FF2B5EF4-FFF2-40B4-BE49-F238E27FC236}">
                <a16:creationId xmlns:a16="http://schemas.microsoft.com/office/drawing/2014/main" id="{1A6D1CDC-32D5-4716-9ACB-07F6CB8CD656}"/>
              </a:ext>
            </a:extLst>
          </p:cNvPr>
          <p:cNvSpPr txBox="1"/>
          <p:nvPr/>
        </p:nvSpPr>
        <p:spPr>
          <a:xfrm>
            <a:off x="985838" y="5372100"/>
            <a:ext cx="9329737" cy="646331"/>
          </a:xfrm>
          <a:prstGeom prst="rect">
            <a:avLst/>
          </a:prstGeom>
          <a:noFill/>
        </p:spPr>
        <p:txBody>
          <a:bodyPr wrap="square" rtlCol="0">
            <a:spAutoFit/>
          </a:bodyPr>
          <a:lstStyle/>
          <a:p>
            <a:r>
              <a:rPr lang="en-US" dirty="0"/>
              <a:t>Not all “scheduled with” sections are cross-listed.  Here is an example of a graduate course and an undergraduate course that are “scheduled with” each other, but they are not cross-listed.</a:t>
            </a:r>
          </a:p>
        </p:txBody>
      </p:sp>
    </p:spTree>
    <p:extLst>
      <p:ext uri="{BB962C8B-B14F-4D97-AF65-F5344CB8AC3E}">
        <p14:creationId xmlns:p14="http://schemas.microsoft.com/office/powerpoint/2010/main" val="10633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462F8-70F0-413D-8745-03A682217C5C}"/>
              </a:ext>
            </a:extLst>
          </p:cNvPr>
          <p:cNvSpPr>
            <a:spLocks noGrp="1"/>
          </p:cNvSpPr>
          <p:nvPr>
            <p:ph type="title"/>
          </p:nvPr>
        </p:nvSpPr>
        <p:spPr>
          <a:xfrm>
            <a:off x="838200" y="365125"/>
            <a:ext cx="10515600" cy="903605"/>
          </a:xfrm>
        </p:spPr>
        <p:txBody>
          <a:bodyPr>
            <a:normAutofit/>
          </a:bodyPr>
          <a:lstStyle/>
          <a:p>
            <a:r>
              <a:rPr lang="en-US" sz="4000" b="1" dirty="0"/>
              <a:t>COURSE data: key points to remember</a:t>
            </a:r>
          </a:p>
        </p:txBody>
      </p:sp>
      <p:sp>
        <p:nvSpPr>
          <p:cNvPr id="3" name="TextBox 2">
            <a:extLst>
              <a:ext uri="{FF2B5EF4-FFF2-40B4-BE49-F238E27FC236}">
                <a16:creationId xmlns:a16="http://schemas.microsoft.com/office/drawing/2014/main" id="{86EAD3EE-A309-43D5-A770-8FD23E29D690}"/>
              </a:ext>
            </a:extLst>
          </p:cNvPr>
          <p:cNvSpPr txBox="1"/>
          <p:nvPr/>
        </p:nvSpPr>
        <p:spPr>
          <a:xfrm>
            <a:off x="510940" y="1798118"/>
            <a:ext cx="10842860" cy="4770537"/>
          </a:xfrm>
          <a:prstGeom prst="rect">
            <a:avLst/>
          </a:prstGeom>
          <a:noFill/>
        </p:spPr>
        <p:txBody>
          <a:bodyPr wrap="square" rtlCol="0">
            <a:spAutoFit/>
          </a:bodyPr>
          <a:lstStyle/>
          <a:p>
            <a:pPr marL="285750" indent="-285750">
              <a:buFont typeface="Arial" panose="020B0604020202020204" pitchFamily="34" charset="0"/>
              <a:buChar char="•"/>
            </a:pPr>
            <a:r>
              <a:rPr lang="en-US" sz="2400" dirty="0"/>
              <a:t>COURSE is now connected to a cluster of tables with information related to the definition of a course – not everything about the course inventory is found in just one table anymore.</a:t>
            </a:r>
          </a:p>
          <a:p>
            <a:endParaRPr lang="en-US" sz="2400" dirty="0"/>
          </a:p>
          <a:p>
            <a:pPr marL="285750" indent="-285750">
              <a:buFont typeface="Arial" panose="020B0604020202020204" pitchFamily="34" charset="0"/>
              <a:buChar char="•"/>
            </a:pPr>
            <a:r>
              <a:rPr lang="en-US" sz="2400" dirty="0"/>
              <a:t>Even though the Banner source tables will be “term-effective” we will store COURSE data with a row for each term that course could potentially be used by a section record in CRSE_SECTION.</a:t>
            </a:r>
          </a:p>
          <a:p>
            <a:endParaRPr lang="en-US" sz="2400" dirty="0"/>
          </a:p>
          <a:p>
            <a:pPr marL="285750" indent="-285750">
              <a:buFont typeface="Arial" panose="020B0604020202020204" pitchFamily="34" charset="0"/>
              <a:buChar char="•"/>
            </a:pPr>
            <a:r>
              <a:rPr lang="en-US" sz="2400" dirty="0"/>
              <a:t>Section information -- CRSE_SECTION – is also connected to a cluster of tables with information about all the sections being offered in a specific term.  These can be joined to each other on the course section identifier and term.  These can  also be joined back to the related COURSE record on Subject, Course Number, and Term.</a:t>
            </a:r>
          </a:p>
          <a:p>
            <a:endParaRPr lang="en-US" sz="1600" dirty="0"/>
          </a:p>
        </p:txBody>
      </p:sp>
      <p:sp>
        <p:nvSpPr>
          <p:cNvPr id="4" name="Footer Placeholder 2">
            <a:extLst>
              <a:ext uri="{FF2B5EF4-FFF2-40B4-BE49-F238E27FC236}">
                <a16:creationId xmlns:a16="http://schemas.microsoft.com/office/drawing/2014/main" id="{BFDBA74F-E9E6-48A8-9E0E-E511F5DC3BDD}"/>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1097072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462F8-70F0-413D-8745-03A682217C5C}"/>
              </a:ext>
            </a:extLst>
          </p:cNvPr>
          <p:cNvSpPr>
            <a:spLocks noGrp="1"/>
          </p:cNvSpPr>
          <p:nvPr>
            <p:ph type="title"/>
          </p:nvPr>
        </p:nvSpPr>
        <p:spPr>
          <a:xfrm>
            <a:off x="838200" y="365125"/>
            <a:ext cx="10515600" cy="903605"/>
          </a:xfrm>
        </p:spPr>
        <p:txBody>
          <a:bodyPr>
            <a:normAutofit/>
          </a:bodyPr>
          <a:lstStyle/>
          <a:p>
            <a:r>
              <a:rPr lang="en-US" sz="4000" b="1" dirty="0"/>
              <a:t>COURSE data: key points to remember</a:t>
            </a:r>
          </a:p>
        </p:txBody>
      </p:sp>
      <p:sp>
        <p:nvSpPr>
          <p:cNvPr id="3" name="TextBox 2">
            <a:extLst>
              <a:ext uri="{FF2B5EF4-FFF2-40B4-BE49-F238E27FC236}">
                <a16:creationId xmlns:a16="http://schemas.microsoft.com/office/drawing/2014/main" id="{86EAD3EE-A309-43D5-A770-8FD23E29D690}"/>
              </a:ext>
            </a:extLst>
          </p:cNvPr>
          <p:cNvSpPr txBox="1"/>
          <p:nvPr/>
        </p:nvSpPr>
        <p:spPr>
          <a:xfrm>
            <a:off x="500513" y="1798118"/>
            <a:ext cx="10664791"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t>Cross-listing is defined in COURSE and used in the “scheduled with” relationships in CRSE_SECT*</a:t>
            </a:r>
          </a:p>
          <a:p>
            <a:endParaRPr lang="en-US" sz="2400" dirty="0"/>
          </a:p>
          <a:p>
            <a:pPr marL="285750" indent="-285750">
              <a:buFont typeface="Arial" panose="020B0604020202020204" pitchFamily="34" charset="0"/>
              <a:buChar char="•"/>
            </a:pPr>
            <a:r>
              <a:rPr lang="en-US" sz="2400" dirty="0"/>
              <a:t>“Scheduled with” are courses taught at the same day &amp; time, in the same room, by the same instructor. There can be things that are “scheduled with” that are not cross-listed.</a:t>
            </a:r>
          </a:p>
          <a:p>
            <a:endParaRPr lang="en-US" sz="2400" dirty="0"/>
          </a:p>
          <a:p>
            <a:pPr marL="285750" indent="-285750">
              <a:buFont typeface="Arial" panose="020B0604020202020204" pitchFamily="34" charset="0"/>
              <a:buChar char="•"/>
            </a:pPr>
            <a:r>
              <a:rPr lang="en-US" sz="2400" dirty="0"/>
              <a:t>You will be able to report on BOTH “scheduled with” and cross-listed courses. They can be identified separately, and they can be aggregated together, depending on your needs.</a:t>
            </a:r>
          </a:p>
          <a:p>
            <a:endParaRPr lang="en-US" sz="2400" dirty="0"/>
          </a:p>
          <a:p>
            <a:pPr marL="285750" indent="-285750">
              <a:buFont typeface="Arial" panose="020B0604020202020204" pitchFamily="34" charset="0"/>
              <a:buChar char="•"/>
            </a:pPr>
            <a:r>
              <a:rPr lang="en-US" sz="2400" dirty="0"/>
              <a:t>Credit currency (CU/SH/CR) is defined in COURSE and used in CRSE_SECT* tables.</a:t>
            </a:r>
          </a:p>
        </p:txBody>
      </p:sp>
      <p:sp>
        <p:nvSpPr>
          <p:cNvPr id="4" name="Footer Placeholder 2">
            <a:extLst>
              <a:ext uri="{FF2B5EF4-FFF2-40B4-BE49-F238E27FC236}">
                <a16:creationId xmlns:a16="http://schemas.microsoft.com/office/drawing/2014/main" id="{728C00F4-0D8C-47B0-9B2E-DE3A9FA42D58}"/>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3436536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838200" y="365125"/>
            <a:ext cx="10515600" cy="940217"/>
          </a:xfrm>
        </p:spPr>
        <p:txBody>
          <a:bodyPr>
            <a:normAutofit/>
          </a:bodyPr>
          <a:lstStyle/>
          <a:p>
            <a:r>
              <a:rPr lang="en-US" sz="4000" b="1" dirty="0"/>
              <a:t>News</a:t>
            </a:r>
          </a:p>
        </p:txBody>
      </p:sp>
      <p:sp>
        <p:nvSpPr>
          <p:cNvPr id="3" name="Rectangle 2">
            <a:extLst>
              <a:ext uri="{FF2B5EF4-FFF2-40B4-BE49-F238E27FC236}">
                <a16:creationId xmlns:a16="http://schemas.microsoft.com/office/drawing/2014/main" id="{7748E445-6CB6-4712-8E58-7D2A7F335B85}"/>
              </a:ext>
            </a:extLst>
          </p:cNvPr>
          <p:cNvSpPr/>
          <p:nvPr/>
        </p:nvSpPr>
        <p:spPr>
          <a:xfrm>
            <a:off x="838200" y="1497847"/>
            <a:ext cx="10168156" cy="5232202"/>
          </a:xfrm>
          <a:prstGeom prst="rect">
            <a:avLst/>
          </a:prstGeom>
        </p:spPr>
        <p:txBody>
          <a:bodyPr wrap="square">
            <a:spAutoFit/>
          </a:bodyPr>
          <a:lstStyle/>
          <a:p>
            <a:pPr fontAlgn="base"/>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sz="2000" dirty="0" err="1">
                <a:solidFill>
                  <a:srgbClr val="000000"/>
                </a:solidFill>
                <a:latin typeface="Verdana" panose="020B0604030504040204" pitchFamily="34" charset="0"/>
              </a:rPr>
              <a:t>Pennkey</a:t>
            </a:r>
            <a:r>
              <a:rPr lang="en-US" sz="2000" dirty="0">
                <a:solidFill>
                  <a:srgbClr val="000000"/>
                </a:solidFill>
                <a:latin typeface="Verdana" panose="020B0604030504040204" pitchFamily="34" charset="0"/>
              </a:rPr>
              <a:t> was added to PERSON_ALL_V. No longer need to select from PCOM tables.</a:t>
            </a:r>
          </a:p>
          <a:p>
            <a:pPr marL="285750" indent="-285750" fontAlgn="base">
              <a:buFont typeface="Arial" panose="020B0604020202020204" pitchFamily="34" charset="0"/>
              <a:buChar char="•"/>
            </a:pPr>
            <a:endParaRPr lang="en-US" sz="2000"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sz="2000" dirty="0">
                <a:solidFill>
                  <a:srgbClr val="000000"/>
                </a:solidFill>
                <a:latin typeface="Verdana" panose="020B0604030504040204" pitchFamily="34" charset="0"/>
              </a:rPr>
              <a:t>Reminder: It is possible for students added to SRS to </a:t>
            </a:r>
            <a:r>
              <a:rPr lang="en-US" sz="2000" b="1" i="1" dirty="0">
                <a:solidFill>
                  <a:srgbClr val="000000"/>
                </a:solidFill>
                <a:latin typeface="Verdana" panose="020B0604030504040204" pitchFamily="34" charset="0"/>
              </a:rPr>
              <a:t>not</a:t>
            </a:r>
            <a:r>
              <a:rPr lang="en-US" sz="2000" dirty="0">
                <a:solidFill>
                  <a:srgbClr val="000000"/>
                </a:solidFill>
                <a:latin typeface="Verdana" panose="020B0604030504040204" pitchFamily="34" charset="0"/>
              </a:rPr>
              <a:t> have a </a:t>
            </a:r>
            <a:r>
              <a:rPr lang="en-US" sz="2000" dirty="0" err="1">
                <a:solidFill>
                  <a:srgbClr val="000000"/>
                </a:solidFill>
                <a:latin typeface="Verdana" panose="020B0604030504040204" pitchFamily="34" charset="0"/>
              </a:rPr>
              <a:t>Penn_ID</a:t>
            </a:r>
            <a:r>
              <a:rPr lang="en-US" sz="2000" dirty="0">
                <a:solidFill>
                  <a:srgbClr val="000000"/>
                </a:solidFill>
                <a:latin typeface="Verdana" panose="020B0604030504040204" pitchFamily="34" charset="0"/>
              </a:rPr>
              <a:t> for 24 hours.  Downstream processes should account for this scenario.</a:t>
            </a:r>
          </a:p>
          <a:p>
            <a:pPr marL="285750" indent="-285750" fontAlgn="base">
              <a:buFont typeface="Arial" panose="020B0604020202020204" pitchFamily="34" charset="0"/>
              <a:buChar char="•"/>
            </a:pPr>
            <a:endParaRPr lang="en-US" sz="2000" dirty="0">
              <a:solidFill>
                <a:srgbClr val="000000"/>
              </a:solidFill>
              <a:latin typeface="Verdana" panose="020B0604030504040204" pitchFamily="34" charset="0"/>
            </a:endParaRPr>
          </a:p>
          <a:p>
            <a:pPr marL="285750" indent="-285750" fontAlgn="base">
              <a:buFont typeface="Arial" panose="020B0604020202020204" pitchFamily="34" charset="0"/>
              <a:buChar char="•"/>
            </a:pPr>
            <a:r>
              <a:rPr lang="en-US" sz="2000" dirty="0">
                <a:solidFill>
                  <a:srgbClr val="000000"/>
                </a:solidFill>
                <a:latin typeface="Verdana" panose="020B0604030504040204" pitchFamily="34" charset="0"/>
              </a:rPr>
              <a:t>Naming of NWCH New College House to </a:t>
            </a:r>
            <a:r>
              <a:rPr lang="en-US" sz="2000" b="1" dirty="0">
                <a:solidFill>
                  <a:srgbClr val="000000"/>
                </a:solidFill>
                <a:latin typeface="Verdana" panose="020B0604030504040204" pitchFamily="34" charset="0"/>
              </a:rPr>
              <a:t>Lauder College House</a:t>
            </a:r>
          </a:p>
          <a:p>
            <a:pPr marL="742950" lvl="1" indent="-285750" fontAlgn="base">
              <a:buFont typeface="Arial" panose="020B0604020202020204" pitchFamily="34" charset="0"/>
              <a:buChar char="•"/>
            </a:pPr>
            <a:r>
              <a:rPr lang="en-US" sz="2000" dirty="0">
                <a:solidFill>
                  <a:srgbClr val="000000"/>
                </a:solidFill>
                <a:latin typeface="Verdana" panose="020B0604030504040204" pitchFamily="34" charset="0"/>
              </a:rPr>
              <a:t>New record LDCH “Lauder College House”​ added to SRS tables </a:t>
            </a:r>
          </a:p>
          <a:p>
            <a:pPr marL="742950" lvl="1" indent="-285750" fontAlgn="base">
              <a:buFont typeface="Arial" panose="020B0604020202020204" pitchFamily="34" charset="0"/>
              <a:buChar char="•"/>
            </a:pPr>
            <a:r>
              <a:rPr lang="en-US" sz="2000" dirty="0">
                <a:solidFill>
                  <a:srgbClr val="000000"/>
                </a:solidFill>
                <a:latin typeface="Verdana" panose="020B0604030504040204" pitchFamily="34" charset="0"/>
              </a:rPr>
              <a:t>Both codes/names remain in </a:t>
            </a:r>
            <a:r>
              <a:rPr lang="en-US" sz="2000" dirty="0" err="1">
                <a:solidFill>
                  <a:srgbClr val="000000"/>
                </a:solidFill>
                <a:latin typeface="Verdana" panose="020B0604030504040204" pitchFamily="34" charset="0"/>
              </a:rPr>
              <a:t>dwadmin.BUILDING</a:t>
            </a:r>
            <a:r>
              <a:rPr lang="en-US" sz="2000" dirty="0">
                <a:solidFill>
                  <a:srgbClr val="000000"/>
                </a:solidFill>
                <a:latin typeface="Verdana" panose="020B0604030504040204" pitchFamily="34" charset="0"/>
              </a:rPr>
              <a:t>, COLLEGE_HOUSE tables.  </a:t>
            </a:r>
          </a:p>
          <a:p>
            <a:pPr marL="742950" lvl="1" indent="-285750" fontAlgn="base">
              <a:buFont typeface="Arial" panose="020B0604020202020204" pitchFamily="34" charset="0"/>
              <a:buChar char="•"/>
            </a:pPr>
            <a:endParaRPr lang="en-US" sz="2000" dirty="0">
              <a:solidFill>
                <a:srgbClr val="000000"/>
              </a:solidFill>
              <a:latin typeface="Verdana" panose="020B0604030504040204" pitchFamily="34" charset="0"/>
            </a:endParaRPr>
          </a:p>
          <a:p>
            <a:pPr marL="285750" indent="-285750" fontAlgn="base">
              <a:buFont typeface="Arial" panose="020B0604020202020204" pitchFamily="34" charset="0"/>
              <a:buChar char="•"/>
            </a:pPr>
            <a:r>
              <a:rPr lang="en-US" sz="2000" dirty="0">
                <a:solidFill>
                  <a:srgbClr val="000000"/>
                </a:solidFill>
                <a:latin typeface="Verdana" panose="020B0604030504040204" pitchFamily="34" charset="0"/>
              </a:rPr>
              <a:t>Naming of </a:t>
            </a:r>
            <a:r>
              <a:rPr lang="en-US" sz="2000" dirty="0" err="1">
                <a:solidFill>
                  <a:srgbClr val="000000"/>
                </a:solidFill>
                <a:latin typeface="Verdana" panose="020B0604030504040204" pitchFamily="34" charset="0"/>
              </a:rPr>
              <a:t>PennLaw</a:t>
            </a:r>
            <a:r>
              <a:rPr lang="en-US" sz="2000" dirty="0">
                <a:solidFill>
                  <a:srgbClr val="000000"/>
                </a:solidFill>
                <a:latin typeface="Verdana" panose="020B0604030504040204" pitchFamily="34" charset="0"/>
              </a:rPr>
              <a:t> to </a:t>
            </a:r>
            <a:r>
              <a:rPr lang="en-US" sz="2000" b="1" dirty="0">
                <a:solidFill>
                  <a:srgbClr val="000000"/>
                </a:solidFill>
                <a:latin typeface="Verdana" panose="020B0604030504040204" pitchFamily="34" charset="0"/>
              </a:rPr>
              <a:t>Carey Law School </a:t>
            </a:r>
            <a:endParaRPr lang="en-US" sz="2000" dirty="0">
              <a:solidFill>
                <a:srgbClr val="000000"/>
              </a:solidFill>
              <a:latin typeface="Verdana" panose="020B0604030504040204" pitchFamily="34" charset="0"/>
            </a:endParaRPr>
          </a:p>
          <a:p>
            <a:pPr marL="742950" lvl="1" indent="-285750" fontAlgn="base">
              <a:buFont typeface="Arial" panose="020B0604020202020204" pitchFamily="34" charset="0"/>
              <a:buChar char="•"/>
            </a:pPr>
            <a:r>
              <a:rPr lang="en-US" sz="2000" dirty="0">
                <a:solidFill>
                  <a:srgbClr val="000000"/>
                </a:solidFill>
                <a:latin typeface="Verdana" panose="020B0604030504040204" pitchFamily="34" charset="0"/>
              </a:rPr>
              <a:t>Not done in SRS yet </a:t>
            </a:r>
          </a:p>
          <a:p>
            <a:pPr marL="742950" lvl="1" indent="-285750" fontAlgn="base">
              <a:buFont typeface="Arial" panose="020B0604020202020204" pitchFamily="34" charset="0"/>
              <a:buChar char="•"/>
            </a:pPr>
            <a:r>
              <a:rPr lang="en-US" sz="2000" dirty="0">
                <a:solidFill>
                  <a:srgbClr val="000000"/>
                </a:solidFill>
                <a:latin typeface="Verdana" panose="020B0604030504040204" pitchFamily="34" charset="0"/>
              </a:rPr>
              <a:t>Change will update </a:t>
            </a:r>
            <a:r>
              <a:rPr lang="en-US" sz="2000" dirty="0" err="1">
                <a:solidFill>
                  <a:srgbClr val="000000"/>
                </a:solidFill>
                <a:latin typeface="Verdana" panose="020B0604030504040204" pitchFamily="34" charset="0"/>
              </a:rPr>
              <a:t>school_name</a:t>
            </a:r>
            <a:r>
              <a:rPr lang="en-US" sz="2000" dirty="0">
                <a:solidFill>
                  <a:srgbClr val="000000"/>
                </a:solidFill>
                <a:latin typeface="Verdana" panose="020B0604030504040204" pitchFamily="34" charset="0"/>
              </a:rPr>
              <a:t> in </a:t>
            </a:r>
            <a:r>
              <a:rPr lang="en-US" sz="2000" dirty="0" err="1">
                <a:solidFill>
                  <a:srgbClr val="000000"/>
                </a:solidFill>
                <a:latin typeface="Verdana" panose="020B0604030504040204" pitchFamily="34" charset="0"/>
              </a:rPr>
              <a:t>dwadmin.SCHOOL</a:t>
            </a:r>
            <a:endParaRPr lang="en-US" sz="2000" dirty="0">
              <a:solidFill>
                <a:srgbClr val="000000"/>
              </a:solidFill>
              <a:latin typeface="Verdana" panose="020B0604030504040204" pitchFamily="34" charset="0"/>
            </a:endParaRPr>
          </a:p>
          <a:p>
            <a:pPr marL="285750" indent="-285750" fontAlgn="base">
              <a:buFont typeface="Arial" panose="020B0604020202020204" pitchFamily="34" charset="0"/>
              <a:buChar char="•"/>
            </a:pPr>
            <a:endParaRPr lang="en-US" dirty="0">
              <a:solidFill>
                <a:srgbClr val="000000"/>
              </a:solidFill>
              <a:latin typeface="Verdana" panose="020B0604030504040204" pitchFamily="34" charset="0"/>
            </a:endParaRP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p:txBody>
      </p:sp>
      <p:sp>
        <p:nvSpPr>
          <p:cNvPr id="4" name="Footer Placeholder 2">
            <a:extLst>
              <a:ext uri="{FF2B5EF4-FFF2-40B4-BE49-F238E27FC236}">
                <a16:creationId xmlns:a16="http://schemas.microsoft.com/office/drawing/2014/main" id="{0C19B607-5DC0-4D9F-A30D-A48B8DE7DC62}"/>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117496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838200" y="365125"/>
            <a:ext cx="10515600" cy="940217"/>
          </a:xfrm>
        </p:spPr>
        <p:txBody>
          <a:bodyPr>
            <a:normAutofit/>
          </a:bodyPr>
          <a:lstStyle/>
          <a:p>
            <a:r>
              <a:rPr lang="en-US" sz="4000" b="1" dirty="0"/>
              <a:t>Student Data Warehouse Timeline</a:t>
            </a:r>
          </a:p>
        </p:txBody>
      </p:sp>
      <p:sp>
        <p:nvSpPr>
          <p:cNvPr id="3" name="Rectangle 2">
            <a:extLst>
              <a:ext uri="{FF2B5EF4-FFF2-40B4-BE49-F238E27FC236}">
                <a16:creationId xmlns:a16="http://schemas.microsoft.com/office/drawing/2014/main" id="{7748E445-6CB6-4712-8E58-7D2A7F335B85}"/>
              </a:ext>
            </a:extLst>
          </p:cNvPr>
          <p:cNvSpPr/>
          <p:nvPr/>
        </p:nvSpPr>
        <p:spPr>
          <a:xfrm>
            <a:off x="1098082" y="1305342"/>
            <a:ext cx="10168156" cy="3600986"/>
          </a:xfrm>
          <a:prstGeom prst="rect">
            <a:avLst/>
          </a:prstGeom>
        </p:spPr>
        <p:txBody>
          <a:bodyPr wrap="square">
            <a:spAutoFit/>
          </a:bodyPr>
          <a:lstStyle/>
          <a:p>
            <a:pPr fontAlgn="base"/>
            <a:r>
              <a:rPr lang="en-US" sz="2400" dirty="0">
                <a:solidFill>
                  <a:srgbClr val="000000"/>
                </a:solidFill>
                <a:latin typeface="Verdana" panose="020B0604030504040204" pitchFamily="34" charset="0"/>
              </a:rPr>
              <a:t>Design</a:t>
            </a:r>
          </a:p>
          <a:p>
            <a:pPr fontAlgn="base"/>
            <a:endParaRPr lang="en-US" sz="2400" dirty="0">
              <a:solidFill>
                <a:srgbClr val="000000"/>
              </a:solidFill>
              <a:latin typeface="Verdana" panose="020B0604030504040204" pitchFamily="34" charset="0"/>
            </a:endParaRPr>
          </a:p>
          <a:p>
            <a:pPr fontAlgn="base"/>
            <a:r>
              <a:rPr lang="en-US" dirty="0">
                <a:solidFill>
                  <a:srgbClr val="000000"/>
                </a:solidFill>
                <a:latin typeface="Verdana" panose="020B0604030504040204" pitchFamily="34" charset="0"/>
              </a:rPr>
              <a:t>​</a:t>
            </a: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New table structures definition complete​</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Initial set of corporate documents defined​</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err="1">
                <a:solidFill>
                  <a:srgbClr val="000000"/>
                </a:solidFill>
                <a:latin typeface="Verdana" panose="020B0604030504040204" pitchFamily="34" charset="0"/>
              </a:rPr>
              <a:t>WebI</a:t>
            </a:r>
            <a:r>
              <a:rPr lang="en-US" dirty="0">
                <a:solidFill>
                  <a:srgbClr val="000000"/>
                </a:solidFill>
                <a:latin typeface="Verdana" panose="020B0604030504040204" pitchFamily="34" charset="0"/>
              </a:rPr>
              <a:t> universe design will start </a:t>
            </a:r>
            <a:r>
              <a:rPr lang="en-US" dirty="0">
                <a:solidFill>
                  <a:srgbClr val="C00000"/>
                </a:solidFill>
                <a:latin typeface="Verdana" panose="020B0604030504040204" pitchFamily="34" charset="0"/>
              </a:rPr>
              <a:t>November 2019</a:t>
            </a:r>
            <a:r>
              <a:rPr lang="en-US" dirty="0">
                <a:solidFill>
                  <a:srgbClr val="000000"/>
                </a:solidFill>
                <a:latin typeface="Verdana" panose="020B0604030504040204" pitchFamily="34" charset="0"/>
              </a:rPr>
              <a:t>, scheduled to complete </a:t>
            </a:r>
            <a:r>
              <a:rPr lang="en-US" dirty="0">
                <a:solidFill>
                  <a:srgbClr val="C00000"/>
                </a:solidFill>
                <a:latin typeface="Verdana" panose="020B0604030504040204" pitchFamily="34" charset="0"/>
              </a:rPr>
              <a:t>February 2020</a:t>
            </a:r>
            <a:r>
              <a:rPr lang="en-US" dirty="0">
                <a:solidFill>
                  <a:srgbClr val="000000"/>
                </a:solidFill>
                <a:latin typeface="Verdana" panose="020B0604030504040204" pitchFamily="34" charset="0"/>
              </a:rPr>
              <a:t>.​</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Technical specifications approximately 75% complete​</a:t>
            </a:r>
            <a:endParaRPr lang="en-US" dirty="0">
              <a:solidFill>
                <a:srgbClr val="000000"/>
              </a:solidFill>
              <a:latin typeface="Arial" panose="020B0604020202020204" pitchFamily="34" charset="0"/>
            </a:endParaRPr>
          </a:p>
          <a:p>
            <a:pPr fontAlgn="base"/>
            <a:endParaRPr lang="en-US" dirty="0">
              <a:solidFill>
                <a:srgbClr val="000000"/>
              </a:solidFill>
              <a:latin typeface="Arial" panose="020B0604020202020204" pitchFamily="34" charset="0"/>
            </a:endParaRPr>
          </a:p>
        </p:txBody>
      </p:sp>
      <p:sp>
        <p:nvSpPr>
          <p:cNvPr id="4" name="Footer Placeholder 2">
            <a:extLst>
              <a:ext uri="{FF2B5EF4-FFF2-40B4-BE49-F238E27FC236}">
                <a16:creationId xmlns:a16="http://schemas.microsoft.com/office/drawing/2014/main" id="{7607E1F5-AA0F-49B3-8B72-12DE2386893C}"/>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3181597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838200" y="365125"/>
            <a:ext cx="10515600" cy="940217"/>
          </a:xfrm>
        </p:spPr>
        <p:txBody>
          <a:bodyPr>
            <a:normAutofit/>
          </a:bodyPr>
          <a:lstStyle/>
          <a:p>
            <a:r>
              <a:rPr lang="en-US" sz="4000" b="1" dirty="0"/>
              <a:t>Student Data Warehouse Timeline</a:t>
            </a:r>
          </a:p>
        </p:txBody>
      </p:sp>
      <p:sp>
        <p:nvSpPr>
          <p:cNvPr id="3" name="Rectangle 2">
            <a:extLst>
              <a:ext uri="{FF2B5EF4-FFF2-40B4-BE49-F238E27FC236}">
                <a16:creationId xmlns:a16="http://schemas.microsoft.com/office/drawing/2014/main" id="{7748E445-6CB6-4712-8E58-7D2A7F335B85}"/>
              </a:ext>
            </a:extLst>
          </p:cNvPr>
          <p:cNvSpPr/>
          <p:nvPr/>
        </p:nvSpPr>
        <p:spPr>
          <a:xfrm>
            <a:off x="1117333" y="1305342"/>
            <a:ext cx="10168156" cy="2400657"/>
          </a:xfrm>
          <a:prstGeom prst="rect">
            <a:avLst/>
          </a:prstGeom>
        </p:spPr>
        <p:txBody>
          <a:bodyPr wrap="square">
            <a:spAutoFit/>
          </a:bodyPr>
          <a:lstStyle/>
          <a:p>
            <a:pPr fontAlgn="base"/>
            <a:r>
              <a:rPr lang="en-US" sz="2400" dirty="0">
                <a:solidFill>
                  <a:srgbClr val="000000"/>
                </a:solidFill>
                <a:latin typeface="Verdana" panose="020B0604030504040204" pitchFamily="34" charset="0"/>
              </a:rPr>
              <a:t>Development</a:t>
            </a:r>
          </a:p>
          <a:p>
            <a:pPr fontAlgn="base"/>
            <a:r>
              <a:rPr lang="en-US" dirty="0">
                <a:solidFill>
                  <a:srgbClr val="000000"/>
                </a:solidFill>
                <a:latin typeface="Verdana" panose="020B0604030504040204" pitchFamily="34" charset="0"/>
              </a:rPr>
              <a:t>​</a:t>
            </a:r>
            <a:endParaRPr lang="en-US" dirty="0">
              <a:solidFill>
                <a:srgbClr val="000000"/>
              </a:solidFill>
              <a:latin typeface="Arial" panose="020B0604020202020204" pitchFamily="34" charset="0"/>
            </a:endParaRPr>
          </a:p>
          <a:p>
            <a:pPr fontAlgn="base"/>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Development started </a:t>
            </a:r>
            <a:r>
              <a:rPr lang="en-US" dirty="0">
                <a:solidFill>
                  <a:srgbClr val="C00000"/>
                </a:solidFill>
                <a:latin typeface="Verdana" panose="020B0604030504040204" pitchFamily="34" charset="0"/>
              </a:rPr>
              <a:t>August 2019</a:t>
            </a:r>
            <a:r>
              <a:rPr lang="en-US" dirty="0">
                <a:solidFill>
                  <a:srgbClr val="000000"/>
                </a:solidFill>
                <a:latin typeface="Verdana" panose="020B0604030504040204" pitchFamily="34" charset="0"/>
              </a:rPr>
              <a:t>​</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Estimated completion of table build and ETL processes </a:t>
            </a:r>
            <a:r>
              <a:rPr lang="en-US" dirty="0">
                <a:solidFill>
                  <a:srgbClr val="C00000"/>
                </a:solidFill>
                <a:latin typeface="Verdana" panose="020B0604030504040204" pitchFamily="34" charset="0"/>
              </a:rPr>
              <a:t>January 2020</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err="1">
                <a:solidFill>
                  <a:srgbClr val="000000"/>
                </a:solidFill>
                <a:latin typeface="Verdana" panose="020B0604030504040204" pitchFamily="34" charset="0"/>
              </a:rPr>
              <a:t>WebI</a:t>
            </a:r>
            <a:r>
              <a:rPr lang="en-US" dirty="0">
                <a:solidFill>
                  <a:srgbClr val="000000"/>
                </a:solidFill>
                <a:latin typeface="Verdana" panose="020B0604030504040204" pitchFamily="34" charset="0"/>
              </a:rPr>
              <a:t> universe development complete </a:t>
            </a:r>
            <a:r>
              <a:rPr lang="en-US" dirty="0">
                <a:solidFill>
                  <a:srgbClr val="C00000"/>
                </a:solidFill>
                <a:latin typeface="Verdana" panose="020B0604030504040204" pitchFamily="34" charset="0"/>
              </a:rPr>
              <a:t>March 2020</a:t>
            </a:r>
            <a:endParaRPr lang="en-US" b="0" i="0" dirty="0">
              <a:solidFill>
                <a:srgbClr val="000000"/>
              </a:solidFill>
              <a:effectLst/>
              <a:latin typeface="Arial" panose="020B0604020202020204" pitchFamily="34" charset="0"/>
            </a:endParaRPr>
          </a:p>
        </p:txBody>
      </p:sp>
      <p:sp>
        <p:nvSpPr>
          <p:cNvPr id="4" name="Footer Placeholder 2">
            <a:extLst>
              <a:ext uri="{FF2B5EF4-FFF2-40B4-BE49-F238E27FC236}">
                <a16:creationId xmlns:a16="http://schemas.microsoft.com/office/drawing/2014/main" id="{7C4AF2B8-12ED-49C1-A6B9-31FA6AA05CAE}"/>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1440948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838200" y="365125"/>
            <a:ext cx="10515600" cy="940217"/>
          </a:xfrm>
        </p:spPr>
        <p:txBody>
          <a:bodyPr>
            <a:normAutofit/>
          </a:bodyPr>
          <a:lstStyle/>
          <a:p>
            <a:r>
              <a:rPr lang="en-US" sz="4000" b="1" dirty="0"/>
              <a:t>Student Data Warehouse Timeline</a:t>
            </a:r>
          </a:p>
        </p:txBody>
      </p:sp>
      <p:sp>
        <p:nvSpPr>
          <p:cNvPr id="3" name="Rectangle 2">
            <a:extLst>
              <a:ext uri="{FF2B5EF4-FFF2-40B4-BE49-F238E27FC236}">
                <a16:creationId xmlns:a16="http://schemas.microsoft.com/office/drawing/2014/main" id="{7748E445-6CB6-4712-8E58-7D2A7F335B85}"/>
              </a:ext>
            </a:extLst>
          </p:cNvPr>
          <p:cNvSpPr/>
          <p:nvPr/>
        </p:nvSpPr>
        <p:spPr>
          <a:xfrm>
            <a:off x="1011922" y="1305342"/>
            <a:ext cx="10168156" cy="4062651"/>
          </a:xfrm>
          <a:prstGeom prst="rect">
            <a:avLst/>
          </a:prstGeom>
        </p:spPr>
        <p:txBody>
          <a:bodyPr wrap="square">
            <a:spAutoFit/>
          </a:bodyPr>
          <a:lstStyle/>
          <a:p>
            <a:pPr fontAlgn="base"/>
            <a:r>
              <a:rPr lang="en-US" sz="2400" dirty="0">
                <a:solidFill>
                  <a:srgbClr val="000000"/>
                </a:solidFill>
                <a:latin typeface="Verdana" panose="020B0604030504040204" pitchFamily="34" charset="0"/>
              </a:rPr>
              <a:t>Testing</a:t>
            </a:r>
          </a:p>
          <a:p>
            <a:pPr fontAlgn="base"/>
            <a:r>
              <a:rPr lang="en-US" dirty="0">
                <a:solidFill>
                  <a:srgbClr val="000000"/>
                </a:solidFill>
                <a:latin typeface="Verdana" panose="020B0604030504040204" pitchFamily="34" charset="0"/>
              </a:rPr>
              <a:t>​</a:t>
            </a:r>
            <a:endParaRPr lang="en-US" dirty="0">
              <a:solidFill>
                <a:srgbClr val="000000"/>
              </a:solidFill>
              <a:latin typeface="Arial" panose="020B0604020202020204" pitchFamily="34" charset="0"/>
            </a:endParaRPr>
          </a:p>
          <a:p>
            <a:pPr fontAlgn="base"/>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Initial test phase for internal project team and early adopters scheduled for </a:t>
            </a:r>
          </a:p>
          <a:p>
            <a:pPr fontAlgn="base"/>
            <a:r>
              <a:rPr lang="en-US" dirty="0">
                <a:solidFill>
                  <a:srgbClr val="000000"/>
                </a:solidFill>
                <a:latin typeface="Verdana" panose="020B0604030504040204" pitchFamily="34" charset="0"/>
              </a:rPr>
              <a:t>    </a:t>
            </a:r>
            <a:r>
              <a:rPr lang="en-US" dirty="0">
                <a:solidFill>
                  <a:srgbClr val="C00000"/>
                </a:solidFill>
                <a:latin typeface="Verdana" panose="020B0604030504040204" pitchFamily="34" charset="0"/>
              </a:rPr>
              <a:t>October 2019-March 2020</a:t>
            </a:r>
            <a:r>
              <a:rPr lang="en-US" dirty="0">
                <a:solidFill>
                  <a:srgbClr val="000000"/>
                </a:solidFill>
                <a:latin typeface="Verdana" panose="020B0604030504040204" pitchFamily="34" charset="0"/>
              </a:rPr>
              <a:t>​</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Availability of tables and </a:t>
            </a:r>
            <a:r>
              <a:rPr lang="en-US" dirty="0" err="1">
                <a:solidFill>
                  <a:srgbClr val="000000"/>
                </a:solidFill>
                <a:latin typeface="Verdana" panose="020B0604030504040204" pitchFamily="34" charset="0"/>
              </a:rPr>
              <a:t>WebI</a:t>
            </a:r>
            <a:r>
              <a:rPr lang="en-US" dirty="0">
                <a:solidFill>
                  <a:srgbClr val="000000"/>
                </a:solidFill>
                <a:latin typeface="Verdana" panose="020B0604030504040204" pitchFamily="34" charset="0"/>
              </a:rPr>
              <a:t> universe to wider Penn Community in </a:t>
            </a:r>
            <a:r>
              <a:rPr lang="en-US" dirty="0">
                <a:solidFill>
                  <a:srgbClr val="C00000"/>
                </a:solidFill>
                <a:latin typeface="Verdana" panose="020B0604030504040204" pitchFamily="34" charset="0"/>
              </a:rPr>
              <a:t>April 2020</a:t>
            </a:r>
            <a:r>
              <a:rPr lang="en-US" dirty="0">
                <a:solidFill>
                  <a:srgbClr val="000000"/>
                </a:solidFill>
                <a:latin typeface="Verdana" panose="020B0604030504040204" pitchFamily="34" charset="0"/>
              </a:rPr>
              <a:t>​</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Initial data set will be limited test data available in the Functional Object Testing instance of Banner​</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Test data of total converted population available in </a:t>
            </a:r>
            <a:r>
              <a:rPr lang="en-US" dirty="0">
                <a:solidFill>
                  <a:srgbClr val="C00000"/>
                </a:solidFill>
                <a:latin typeface="Verdana" panose="020B0604030504040204" pitchFamily="34" charset="0"/>
              </a:rPr>
              <a:t>June 2020</a:t>
            </a:r>
            <a:r>
              <a:rPr lang="en-US" dirty="0">
                <a:solidFill>
                  <a:srgbClr val="000000"/>
                </a:solidFill>
                <a:latin typeface="Verdana" panose="020B0604030504040204" pitchFamily="34" charset="0"/>
              </a:rPr>
              <a:t>​</a:t>
            </a:r>
          </a:p>
          <a:p>
            <a:pPr marL="285750" indent="-285750" fontAlgn="base">
              <a:buFont typeface="Arial" panose="020B0604020202020204" pitchFamily="34" charset="0"/>
              <a:buChar char="•"/>
            </a:pPr>
            <a:endParaRPr lang="en-US"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US" dirty="0">
                <a:solidFill>
                  <a:srgbClr val="000000"/>
                </a:solidFill>
                <a:latin typeface="Verdana" panose="020B0604030504040204" pitchFamily="34" charset="0"/>
              </a:rPr>
              <a:t>Initial set of Corporate Documents available in </a:t>
            </a:r>
            <a:r>
              <a:rPr lang="en-US" dirty="0">
                <a:solidFill>
                  <a:srgbClr val="C00000"/>
                </a:solidFill>
                <a:latin typeface="Verdana" panose="020B0604030504040204" pitchFamily="34" charset="0"/>
              </a:rPr>
              <a:t>June 2020</a:t>
            </a:r>
            <a:r>
              <a:rPr lang="en-US" dirty="0">
                <a:solidFill>
                  <a:srgbClr val="000000"/>
                </a:solidFill>
                <a:latin typeface="Verdana" panose="020B0604030504040204" pitchFamily="34" charset="0"/>
              </a:rPr>
              <a:t>​</a:t>
            </a:r>
            <a:endParaRPr lang="en-US" dirty="0">
              <a:solidFill>
                <a:srgbClr val="000000"/>
              </a:solidFill>
              <a:latin typeface="Arial" panose="020B0604020202020204" pitchFamily="34" charset="0"/>
            </a:endParaRPr>
          </a:p>
        </p:txBody>
      </p:sp>
      <p:sp>
        <p:nvSpPr>
          <p:cNvPr id="23" name="Footer Placeholder 2">
            <a:extLst>
              <a:ext uri="{FF2B5EF4-FFF2-40B4-BE49-F238E27FC236}">
                <a16:creationId xmlns:a16="http://schemas.microsoft.com/office/drawing/2014/main" id="{48116239-112C-49EE-821D-313A01386368}"/>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1587456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B4E289-57E0-4726-B921-FC6DDBE8010E}"/>
              </a:ext>
            </a:extLst>
          </p:cNvPr>
          <p:cNvSpPr>
            <a:spLocks noGrp="1"/>
          </p:cNvSpPr>
          <p:nvPr>
            <p:ph type="title"/>
          </p:nvPr>
        </p:nvSpPr>
        <p:spPr>
          <a:xfrm>
            <a:off x="1097280" y="433137"/>
            <a:ext cx="10058400" cy="1136786"/>
          </a:xfrm>
        </p:spPr>
        <p:txBody>
          <a:bodyPr>
            <a:normAutofit/>
          </a:bodyPr>
          <a:lstStyle/>
          <a:p>
            <a:r>
              <a:rPr lang="en-US" sz="3600" b="1" i="1" dirty="0"/>
              <a:t>Timing for production data *: when will “my data” start going into NGSS?</a:t>
            </a:r>
          </a:p>
        </p:txBody>
      </p:sp>
      <p:graphicFrame>
        <p:nvGraphicFramePr>
          <p:cNvPr id="6" name="Diagram 5">
            <a:extLst>
              <a:ext uri="{FF2B5EF4-FFF2-40B4-BE49-F238E27FC236}">
                <a16:creationId xmlns:a16="http://schemas.microsoft.com/office/drawing/2014/main" id="{FDA5B938-54A1-4709-8D60-AE71BA1D60CA}"/>
              </a:ext>
            </a:extLst>
          </p:cNvPr>
          <p:cNvGraphicFramePr/>
          <p:nvPr>
            <p:extLst>
              <p:ext uri="{D42A27DB-BD31-4B8C-83A1-F6EECF244321}">
                <p14:modId xmlns:p14="http://schemas.microsoft.com/office/powerpoint/2010/main" val="1757766394"/>
              </p:ext>
            </p:extLst>
          </p:nvPr>
        </p:nvGraphicFramePr>
        <p:xfrm>
          <a:off x="3003540" y="2043113"/>
          <a:ext cx="8128000" cy="4074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ardrop 7">
            <a:extLst>
              <a:ext uri="{FF2B5EF4-FFF2-40B4-BE49-F238E27FC236}">
                <a16:creationId xmlns:a16="http://schemas.microsoft.com/office/drawing/2014/main" id="{A008D006-5C60-4A3F-A1B5-56AA23F6684B}"/>
              </a:ext>
            </a:extLst>
          </p:cNvPr>
          <p:cNvSpPr/>
          <p:nvPr/>
        </p:nvSpPr>
        <p:spPr>
          <a:xfrm rot="2700000">
            <a:off x="987744" y="2862285"/>
            <a:ext cx="2447894" cy="2447894"/>
          </a:xfrm>
          <a:prstGeom prst="teardrop">
            <a:avLst>
              <a:gd name="adj" fmla="val 1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dirty="0"/>
          </a:p>
        </p:txBody>
      </p:sp>
      <p:sp>
        <p:nvSpPr>
          <p:cNvPr id="10" name="Oval 9">
            <a:extLst>
              <a:ext uri="{FF2B5EF4-FFF2-40B4-BE49-F238E27FC236}">
                <a16:creationId xmlns:a16="http://schemas.microsoft.com/office/drawing/2014/main" id="{00877383-E274-47C1-B5BE-A860B808B570}"/>
              </a:ext>
            </a:extLst>
          </p:cNvPr>
          <p:cNvSpPr/>
          <p:nvPr/>
        </p:nvSpPr>
        <p:spPr>
          <a:xfrm>
            <a:off x="571500" y="2943232"/>
            <a:ext cx="2797479" cy="2286000"/>
          </a:xfrm>
          <a:prstGeom prst="ellipse">
            <a:avLst/>
          </a:prstGeom>
          <a:solidFill>
            <a:srgbClr val="E2E9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Until end of Spring 2021 term:  SRS is system-of-record for most student data, except….</a:t>
            </a:r>
          </a:p>
          <a:p>
            <a:pPr algn="ctr"/>
            <a:endParaRPr lang="en-US" sz="1600" dirty="0">
              <a:solidFill>
                <a:schemeClr val="tx1"/>
              </a:solidFill>
            </a:endParaRPr>
          </a:p>
        </p:txBody>
      </p:sp>
      <p:sp>
        <p:nvSpPr>
          <p:cNvPr id="13" name="TextBox 12">
            <a:extLst>
              <a:ext uri="{FF2B5EF4-FFF2-40B4-BE49-F238E27FC236}">
                <a16:creationId xmlns:a16="http://schemas.microsoft.com/office/drawing/2014/main" id="{80BA30F2-5344-4D3D-BECB-EB7C5781F03E}"/>
              </a:ext>
            </a:extLst>
          </p:cNvPr>
          <p:cNvSpPr txBox="1"/>
          <p:nvPr/>
        </p:nvSpPr>
        <p:spPr>
          <a:xfrm>
            <a:off x="954077" y="5644014"/>
            <a:ext cx="10177463" cy="646331"/>
          </a:xfrm>
          <a:prstGeom prst="rect">
            <a:avLst/>
          </a:prstGeom>
          <a:noFill/>
        </p:spPr>
        <p:txBody>
          <a:bodyPr wrap="square" rtlCol="0">
            <a:spAutoFit/>
          </a:bodyPr>
          <a:lstStyle/>
          <a:p>
            <a:r>
              <a:rPr lang="en-US" dirty="0"/>
              <a:t>*  Test data will be available sooner… this slide speaks to the actual production data</a:t>
            </a:r>
            <a:br>
              <a:rPr lang="en-US" dirty="0"/>
            </a:br>
            <a:r>
              <a:rPr lang="en-US" dirty="0"/>
              <a:t>** CLSS is the 3</a:t>
            </a:r>
            <a:r>
              <a:rPr lang="en-US" baseline="30000" dirty="0"/>
              <a:t>rd</a:t>
            </a:r>
            <a:r>
              <a:rPr lang="en-US" dirty="0"/>
              <a:t>-party system in which departmental admins will maintain course sections</a:t>
            </a:r>
          </a:p>
        </p:txBody>
      </p:sp>
      <p:sp>
        <p:nvSpPr>
          <p:cNvPr id="7" name="Footer Placeholder 2">
            <a:extLst>
              <a:ext uri="{FF2B5EF4-FFF2-40B4-BE49-F238E27FC236}">
                <a16:creationId xmlns:a16="http://schemas.microsoft.com/office/drawing/2014/main" id="{A503C9ED-798D-4205-8E2A-44EBB60C3D62}"/>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3412656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B4E289-57E0-4726-B921-FC6DDBE8010E}"/>
              </a:ext>
            </a:extLst>
          </p:cNvPr>
          <p:cNvSpPr>
            <a:spLocks noGrp="1"/>
          </p:cNvSpPr>
          <p:nvPr>
            <p:ph type="title"/>
          </p:nvPr>
        </p:nvSpPr>
        <p:spPr>
          <a:xfrm>
            <a:off x="838200" y="365125"/>
            <a:ext cx="10515600" cy="1165291"/>
          </a:xfrm>
        </p:spPr>
        <p:txBody>
          <a:bodyPr>
            <a:normAutofit/>
          </a:bodyPr>
          <a:lstStyle/>
          <a:p>
            <a:r>
              <a:rPr lang="en-US" sz="3600" b="1" i="1" dirty="0"/>
              <a:t>Timing for production data:  when will “my data” be available in the new warehouse tables?</a:t>
            </a:r>
          </a:p>
        </p:txBody>
      </p:sp>
      <p:sp>
        <p:nvSpPr>
          <p:cNvPr id="2" name="TextBox 1">
            <a:extLst>
              <a:ext uri="{FF2B5EF4-FFF2-40B4-BE49-F238E27FC236}">
                <a16:creationId xmlns:a16="http://schemas.microsoft.com/office/drawing/2014/main" id="{1DFF95A2-26F4-4C10-8341-79CA79627D9C}"/>
              </a:ext>
            </a:extLst>
          </p:cNvPr>
          <p:cNvSpPr txBox="1"/>
          <p:nvPr/>
        </p:nvSpPr>
        <p:spPr>
          <a:xfrm>
            <a:off x="760396" y="1819974"/>
            <a:ext cx="10593404" cy="4401205"/>
          </a:xfrm>
          <a:prstGeom prst="rect">
            <a:avLst/>
          </a:prstGeom>
          <a:noFill/>
        </p:spPr>
        <p:txBody>
          <a:bodyPr wrap="square" rtlCol="0">
            <a:spAutoFit/>
          </a:bodyPr>
          <a:lstStyle/>
          <a:p>
            <a:pPr marL="285750" indent="-285750">
              <a:buFont typeface="Arial" panose="020B0604020202020204" pitchFamily="34" charset="0"/>
              <a:buChar char="•"/>
            </a:pPr>
            <a:r>
              <a:rPr lang="en-US" sz="2000" b="1" dirty="0"/>
              <a:t>Fall term 2020</a:t>
            </a:r>
            <a:r>
              <a:rPr lang="en-US" sz="2000" dirty="0"/>
              <a:t>: if you are looking for </a:t>
            </a:r>
            <a:r>
              <a:rPr lang="en-US" sz="2000" b="1" dirty="0">
                <a:solidFill>
                  <a:schemeClr val="accent1">
                    <a:lumMod val="75000"/>
                  </a:schemeClr>
                </a:solidFill>
              </a:rPr>
              <a:t>course sections that will be taught in Summer or Fall 2021</a:t>
            </a:r>
            <a:r>
              <a:rPr lang="en-US" sz="2000" dirty="0"/>
              <a:t>, look in the new DWNGSS_PS tables. Else, look in the old data collection to report on courses and sections taught in Spring 2021 or earlier.</a:t>
            </a:r>
          </a:p>
          <a:p>
            <a:endParaRPr lang="en-US" sz="2000" dirty="0"/>
          </a:p>
          <a:p>
            <a:pPr marL="285750" indent="-285750">
              <a:buFont typeface="Arial" panose="020B0604020202020204" pitchFamily="34" charset="0"/>
              <a:buChar char="•"/>
            </a:pPr>
            <a:r>
              <a:rPr lang="en-US" sz="2000" b="1" dirty="0"/>
              <a:t>Mid-Spring term 2021</a:t>
            </a:r>
            <a:r>
              <a:rPr lang="en-US" sz="2000" dirty="0"/>
              <a:t>: if you are looking for </a:t>
            </a:r>
            <a:r>
              <a:rPr lang="en-US" sz="2000" b="1" dirty="0">
                <a:solidFill>
                  <a:schemeClr val="accent1">
                    <a:lumMod val="75000"/>
                  </a:schemeClr>
                </a:solidFill>
              </a:rPr>
              <a:t>registration in Summer or Fall 2021 </a:t>
            </a:r>
            <a:r>
              <a:rPr lang="en-US" sz="2000" dirty="0"/>
              <a:t>courses, look in the new DWNGSS_PS tables. Else, look in the old data collection.  NOTE:  reporting on Spring 2021 graduation should be done out of the old data collection.  </a:t>
            </a:r>
          </a:p>
          <a:p>
            <a:endParaRPr lang="en-US" sz="2000" dirty="0"/>
          </a:p>
          <a:p>
            <a:pPr marL="285750" indent="-285750">
              <a:buFont typeface="Arial" panose="020B0604020202020204" pitchFamily="34" charset="0"/>
              <a:buChar char="•"/>
            </a:pPr>
            <a:r>
              <a:rPr lang="en-US" sz="2000" b="1" dirty="0"/>
              <a:t>Starting in Summer term 2021</a:t>
            </a:r>
            <a:r>
              <a:rPr lang="en-US" sz="2000" dirty="0"/>
              <a:t>:  </a:t>
            </a:r>
          </a:p>
          <a:p>
            <a:pPr marL="742950" lvl="1" indent="-285750">
              <a:buFont typeface="Courier New" panose="02070309020205020404" pitchFamily="49" charset="0"/>
              <a:buChar char="o"/>
            </a:pPr>
            <a:r>
              <a:rPr lang="en-US" sz="2000" dirty="0"/>
              <a:t>All students from SRS will have their BIO data converted into Banner.</a:t>
            </a:r>
          </a:p>
          <a:p>
            <a:pPr marL="742950" lvl="1" indent="-285750">
              <a:buFont typeface="Courier New" panose="02070309020205020404" pitchFamily="49" charset="0"/>
              <a:buChar char="o"/>
            </a:pPr>
            <a:r>
              <a:rPr lang="en-US" sz="2000" dirty="0"/>
              <a:t>All students who were active in 2010 or any time since then will have all of their Academic activity converted into Banner.</a:t>
            </a:r>
          </a:p>
          <a:p>
            <a:pPr marL="742950" lvl="1" indent="-285750">
              <a:buFont typeface="Courier New" panose="02070309020205020404" pitchFamily="49" charset="0"/>
              <a:buChar char="o"/>
            </a:pPr>
            <a:r>
              <a:rPr lang="en-US" sz="2000" dirty="0"/>
              <a:t>There will be a period of time in which you will still need to go back to the old legacy data collection for students who have not been active since 2010.</a:t>
            </a:r>
          </a:p>
        </p:txBody>
      </p:sp>
      <p:sp>
        <p:nvSpPr>
          <p:cNvPr id="5" name="Footer Placeholder 2">
            <a:extLst>
              <a:ext uri="{FF2B5EF4-FFF2-40B4-BE49-F238E27FC236}">
                <a16:creationId xmlns:a16="http://schemas.microsoft.com/office/drawing/2014/main" id="{AF79EC00-16FE-474B-95B4-0F8C75CA3D73}"/>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3383448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B4E289-57E0-4726-B921-FC6DDBE8010E}"/>
              </a:ext>
            </a:extLst>
          </p:cNvPr>
          <p:cNvSpPr>
            <a:spLocks noGrp="1"/>
          </p:cNvSpPr>
          <p:nvPr>
            <p:ph type="title"/>
          </p:nvPr>
        </p:nvSpPr>
        <p:spPr>
          <a:xfrm>
            <a:off x="1155032" y="479078"/>
            <a:ext cx="10198768" cy="1151963"/>
          </a:xfrm>
        </p:spPr>
        <p:txBody>
          <a:bodyPr>
            <a:normAutofit/>
          </a:bodyPr>
          <a:lstStyle/>
          <a:p>
            <a:r>
              <a:rPr lang="en-US" sz="3600" b="1" i="1" dirty="0"/>
              <a:t>Timing: to help us plan for this transition, we need your input</a:t>
            </a:r>
          </a:p>
        </p:txBody>
      </p:sp>
      <p:sp>
        <p:nvSpPr>
          <p:cNvPr id="2" name="TextBox 1">
            <a:extLst>
              <a:ext uri="{FF2B5EF4-FFF2-40B4-BE49-F238E27FC236}">
                <a16:creationId xmlns:a16="http://schemas.microsoft.com/office/drawing/2014/main" id="{1DFF95A2-26F4-4C10-8341-79CA79627D9C}"/>
              </a:ext>
            </a:extLst>
          </p:cNvPr>
          <p:cNvSpPr txBox="1"/>
          <p:nvPr/>
        </p:nvSpPr>
        <p:spPr>
          <a:xfrm>
            <a:off x="1155032" y="2114489"/>
            <a:ext cx="105156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a:t>What reports do you typically run in May/June/July every academic year?</a:t>
            </a:r>
          </a:p>
          <a:p>
            <a:endParaRPr lang="en-US" sz="2400" dirty="0"/>
          </a:p>
          <a:p>
            <a:pPr marL="285750" indent="-285750">
              <a:buFont typeface="Arial" panose="020B0604020202020204" pitchFamily="34" charset="0"/>
              <a:buChar char="•"/>
            </a:pPr>
            <a:r>
              <a:rPr lang="en-US" sz="2400" dirty="0"/>
              <a:t>Of those, what reports are the most critical?</a:t>
            </a:r>
          </a:p>
          <a:p>
            <a:endParaRPr lang="en-US" sz="2400" dirty="0"/>
          </a:p>
          <a:p>
            <a:pPr marL="285750" indent="-285750">
              <a:buFont typeface="Arial" panose="020B0604020202020204" pitchFamily="34" charset="0"/>
              <a:buChar char="•"/>
            </a:pPr>
            <a:r>
              <a:rPr lang="en-US" sz="2400" dirty="0"/>
              <a:t>Please take a look at the proposed list of canned reports (see next slide) and let us know if you have a critical report that isn’t covered in some fashion by that list.</a:t>
            </a:r>
            <a:endParaRPr lang="en-US" sz="1600" dirty="0"/>
          </a:p>
        </p:txBody>
      </p:sp>
      <p:sp>
        <p:nvSpPr>
          <p:cNvPr id="5" name="Footer Placeholder 2">
            <a:extLst>
              <a:ext uri="{FF2B5EF4-FFF2-40B4-BE49-F238E27FC236}">
                <a16:creationId xmlns:a16="http://schemas.microsoft.com/office/drawing/2014/main" id="{323697A3-A52B-4CF8-8689-0A8CC70ABF92}"/>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Tree>
    <p:extLst>
      <p:ext uri="{BB962C8B-B14F-4D97-AF65-F5344CB8AC3E}">
        <p14:creationId xmlns:p14="http://schemas.microsoft.com/office/powerpoint/2010/main" val="342433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AA507-DA1C-4028-9F7C-4E590C3CBFBB}"/>
              </a:ext>
            </a:extLst>
          </p:cNvPr>
          <p:cNvSpPr>
            <a:spLocks noGrp="1"/>
          </p:cNvSpPr>
          <p:nvPr>
            <p:ph type="title"/>
          </p:nvPr>
        </p:nvSpPr>
        <p:spPr>
          <a:xfrm>
            <a:off x="769696" y="286603"/>
            <a:ext cx="10385984" cy="1166812"/>
          </a:xfrm>
        </p:spPr>
        <p:txBody>
          <a:bodyPr>
            <a:normAutofit/>
          </a:bodyPr>
          <a:lstStyle/>
          <a:p>
            <a:r>
              <a:rPr lang="en-US" sz="3200" b="1" dirty="0"/>
              <a:t>Proposed Pennant Records corporate documents</a:t>
            </a:r>
            <a:r>
              <a:rPr lang="en-US" sz="3200" dirty="0"/>
              <a:t>: </a:t>
            </a:r>
            <a:r>
              <a:rPr lang="en-US" sz="3100" u="sng" dirty="0">
                <a:hlinkClick r:id="rId2"/>
              </a:rPr>
              <a:t>https://upenn.box.com/s/7bwnyvhwgg4b1tsgccjtm9fnw5terqw9</a:t>
            </a:r>
            <a:endParaRPr lang="en-US" sz="3200" dirty="0"/>
          </a:p>
        </p:txBody>
      </p:sp>
      <p:pic>
        <p:nvPicPr>
          <p:cNvPr id="7" name="Content Placeholder 6">
            <a:extLst>
              <a:ext uri="{FF2B5EF4-FFF2-40B4-BE49-F238E27FC236}">
                <a16:creationId xmlns:a16="http://schemas.microsoft.com/office/drawing/2014/main" id="{A617D19C-BF4B-46CE-AC10-664502E03B15}"/>
              </a:ext>
            </a:extLst>
          </p:cNvPr>
          <p:cNvPicPr>
            <a:picLocks noGrp="1" noChangeAspect="1"/>
          </p:cNvPicPr>
          <p:nvPr>
            <p:ph idx="1"/>
          </p:nvPr>
        </p:nvPicPr>
        <p:blipFill>
          <a:blip r:embed="rId3"/>
          <a:stretch>
            <a:fillRect/>
          </a:stretch>
        </p:blipFill>
        <p:spPr>
          <a:xfrm>
            <a:off x="769696" y="1913422"/>
            <a:ext cx="10652607" cy="2457450"/>
          </a:xfrm>
          <a:prstGeom prst="rect">
            <a:avLst/>
          </a:prstGeom>
        </p:spPr>
      </p:pic>
      <p:sp>
        <p:nvSpPr>
          <p:cNvPr id="3" name="Footer Placeholder 2">
            <a:extLst>
              <a:ext uri="{FF2B5EF4-FFF2-40B4-BE49-F238E27FC236}">
                <a16:creationId xmlns:a16="http://schemas.microsoft.com/office/drawing/2014/main" id="{84327909-6DC9-42E5-8626-66E778D6013F}"/>
              </a:ext>
            </a:extLst>
          </p:cNvPr>
          <p:cNvSpPr>
            <a:spLocks noGrp="1"/>
          </p:cNvSpPr>
          <p:nvPr>
            <p:ph type="ftr" sz="quarter" idx="11"/>
          </p:nvPr>
        </p:nvSpPr>
        <p:spPr>
          <a:xfrm>
            <a:off x="3840480" y="6571397"/>
            <a:ext cx="3070458" cy="236136"/>
          </a:xfrm>
        </p:spPr>
        <p:txBody>
          <a:bodyPr/>
          <a:lstStyle/>
          <a:p>
            <a:r>
              <a:rPr lang="en-US" dirty="0"/>
              <a:t>Student Data User Group – NOVEMBER 13, 2019</a:t>
            </a:r>
          </a:p>
        </p:txBody>
      </p:sp>
      <p:sp>
        <p:nvSpPr>
          <p:cNvPr id="8" name="TextBox 7">
            <a:extLst>
              <a:ext uri="{FF2B5EF4-FFF2-40B4-BE49-F238E27FC236}">
                <a16:creationId xmlns:a16="http://schemas.microsoft.com/office/drawing/2014/main" id="{91C14C16-6DDD-45C6-8A63-DB80C5ADE054}"/>
              </a:ext>
            </a:extLst>
          </p:cNvPr>
          <p:cNvSpPr txBox="1"/>
          <p:nvPr/>
        </p:nvSpPr>
        <p:spPr>
          <a:xfrm>
            <a:off x="1303622" y="4704857"/>
            <a:ext cx="9048750" cy="1292662"/>
          </a:xfrm>
          <a:prstGeom prst="rect">
            <a:avLst/>
          </a:prstGeom>
          <a:noFill/>
          <a:ln>
            <a:solidFill>
              <a:schemeClr val="accent1"/>
            </a:solidFill>
          </a:ln>
        </p:spPr>
        <p:txBody>
          <a:bodyPr wrap="square" rtlCol="0">
            <a:spAutoFit/>
          </a:bodyPr>
          <a:lstStyle/>
          <a:p>
            <a:r>
              <a:rPr lang="en-US" sz="2600" dirty="0"/>
              <a:t>The list has a short name and description of the proposed report, what user-supplied parameters might be available, and other properties like the intended audience, etc.</a:t>
            </a:r>
          </a:p>
        </p:txBody>
      </p:sp>
    </p:spTree>
    <p:extLst>
      <p:ext uri="{BB962C8B-B14F-4D97-AF65-F5344CB8AC3E}">
        <p14:creationId xmlns:p14="http://schemas.microsoft.com/office/powerpoint/2010/main" val="336152772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96</TotalTime>
  <Words>2652</Words>
  <Application>Microsoft Office PowerPoint</Application>
  <PresentationFormat>Widescreen</PresentationFormat>
  <Paragraphs>703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Courier New</vt:lpstr>
      <vt:lpstr>Verdana</vt:lpstr>
      <vt:lpstr>Retrospect</vt:lpstr>
      <vt:lpstr>PowerPoint Presentation</vt:lpstr>
      <vt:lpstr>Agenda</vt:lpstr>
      <vt:lpstr>Student Data Warehouse Timeline</vt:lpstr>
      <vt:lpstr>Student Data Warehouse Timeline</vt:lpstr>
      <vt:lpstr>Student Data Warehouse Timeline</vt:lpstr>
      <vt:lpstr>Timing for production data *: when will “my data” start going into NGSS?</vt:lpstr>
      <vt:lpstr>Timing for production data:  when will “my data” be available in the new warehouse tables?</vt:lpstr>
      <vt:lpstr>Timing: to help us plan for this transition, we need your input</vt:lpstr>
      <vt:lpstr>Proposed Pennant Records corporate documents: https://upenn.box.com/s/7bwnyvhwgg4b1tsgccjtm9fnw5terqw9</vt:lpstr>
      <vt:lpstr>Deeper dive: new tables for COURSE data</vt:lpstr>
      <vt:lpstr>COURSE</vt:lpstr>
      <vt:lpstr>COURSE, if we used term-effective</vt:lpstr>
      <vt:lpstr>CRSE_GRADE_MODE, term-effective</vt:lpstr>
      <vt:lpstr>COURSE term-by-term</vt:lpstr>
      <vt:lpstr>CRSE_GRADE_MODE term-by-term</vt:lpstr>
      <vt:lpstr>CRSE_XLIST term-by-term</vt:lpstr>
      <vt:lpstr>CRSE_SECTION</vt:lpstr>
      <vt:lpstr>CRSE_SCHED_WITH (for an xlist family)</vt:lpstr>
      <vt:lpstr>CRSE_SCHED_WITH_GRP</vt:lpstr>
      <vt:lpstr>CRSE_SCHED_WITH (non xlist example)</vt:lpstr>
      <vt:lpstr>COURSE data: key points to remember</vt:lpstr>
      <vt:lpstr>COURSE data: key points to remember</vt:lpstr>
      <vt:lpstr>News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Budischak, Mike</dc:creator>
  <cp:lastModifiedBy>Budischak, Mike</cp:lastModifiedBy>
  <cp:revision>16</cp:revision>
  <dcterms:created xsi:type="dcterms:W3CDTF">2019-11-13T14:44:42Z</dcterms:created>
  <dcterms:modified xsi:type="dcterms:W3CDTF">2019-11-15T16:55:47Z</dcterms:modified>
</cp:coreProperties>
</file>