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9" r:id="rId3"/>
    <p:sldId id="275" r:id="rId4"/>
    <p:sldId id="260" r:id="rId5"/>
    <p:sldId id="272" r:id="rId6"/>
    <p:sldId id="262" r:id="rId7"/>
    <p:sldId id="267" r:id="rId8"/>
    <p:sldId id="264" r:id="rId9"/>
    <p:sldId id="266" r:id="rId10"/>
    <p:sldId id="265" r:id="rId11"/>
    <p:sldId id="269" r:id="rId12"/>
    <p:sldId id="268" r:id="rId13"/>
    <p:sldId id="271" r:id="rId14"/>
    <p:sldId id="273" r:id="rId15"/>
    <p:sldId id="274" r:id="rId16"/>
    <p:sldId id="26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99FF"/>
    <a:srgbClr val="E9CD55"/>
    <a:srgbClr val="FFCC99"/>
    <a:srgbClr val="FF99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1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F72E0-E4D2-4AC9-BE16-181284571EA5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06BBC-7477-42FD-B38E-6192C2A09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9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274-8B65-4D7D-A3BF-2D631B1D685A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2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03CF-FC58-49AC-BA86-AD80A1E1BC7B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7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9B66E-892F-4581-9632-DC70E5174F66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CE8-98AA-4A5E-B6C4-0736CF91898F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3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E171-0C91-4904-81D6-A73328268B3C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5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BF67-C209-4372-856C-7BD7E3B41CD1}" type="datetime1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5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1F9D0-AEB5-498C-A7B9-BA0DD42785A5}" type="datetime1">
              <a:rPr lang="en-US" smtClean="0"/>
              <a:t>6/11/2019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0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05E9-9639-48AC-9B49-D2CC3F09ED68}" type="datetime1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3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B470-A5C2-485E-9A6D-3C763E94197E}" type="datetime1">
              <a:rPr lang="en-US" smtClean="0"/>
              <a:t>6/11/2019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7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1860-4C50-4484-BEF9-F642915A3A3A}" type="datetime1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2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0D15-9BE6-4AC2-870E-783C399F8689}" type="datetime1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5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3065C-A3B9-4677-A998-F752BA427578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7013D-B8B6-4CD9-AD24-50136A9F8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0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gss.srfs.upenn.edu/ngss-program-timeline.html" TargetMode="External"/><Relationship Id="rId2" Type="http://schemas.openxmlformats.org/officeDocument/2006/relationships/hyperlink" Target="http://ngss.srfs.upenn.edu/pdf/NGSS-path-to-completio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upenn.box.com/s/mckd0oxbcop64i3bu6bl06cjr6xin44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95E0DED3-344C-4204-B96E-A7DEA9FF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100965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Overview for report writers</a:t>
            </a:r>
          </a:p>
          <a:p>
            <a:r>
              <a:rPr lang="en-US" sz="1800" dirty="0"/>
              <a:t>Data Warehouse Student Data User Group</a:t>
            </a:r>
          </a:p>
          <a:p>
            <a:r>
              <a:rPr lang="en-US" sz="1800" dirty="0"/>
              <a:t>June 19, 2019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73FA05-8E2D-4C6F-8132-B60EDA98C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Getting ready for the </a:t>
            </a:r>
            <a:br>
              <a:rPr lang="en-US" sz="4000" dirty="0">
                <a:solidFill>
                  <a:schemeClr val="bg2"/>
                </a:solidFill>
              </a:rPr>
            </a:br>
            <a:r>
              <a:rPr lang="en-US" sz="4000" dirty="0">
                <a:solidFill>
                  <a:schemeClr val="bg2"/>
                </a:solidFill>
              </a:rPr>
              <a:t>move to Pennant Records</a:t>
            </a:r>
          </a:p>
        </p:txBody>
      </p:sp>
    </p:spTree>
    <p:extLst>
      <p:ext uri="{BB962C8B-B14F-4D97-AF65-F5344CB8AC3E}">
        <p14:creationId xmlns:p14="http://schemas.microsoft.com/office/powerpoint/2010/main" val="1101811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51DC-BCA0-4FA3-9283-A82681E6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E4848-468F-4571-BA4A-57FD271C12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your query looks like this: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SELECT PENN_ID, TERM, SECTION_ID, REGISTERED_CREDIT, CREDIT_TYPE, STATUS</a:t>
            </a:r>
          </a:p>
          <a:p>
            <a:pPr marL="0" indent="0">
              <a:buNone/>
            </a:pPr>
            <a:r>
              <a:rPr lang="en-US" dirty="0"/>
              <a:t>FROM DWADMIN.ENROLLMENT_ALL_V  WHERE</a:t>
            </a:r>
          </a:p>
          <a:p>
            <a:pPr marL="0" indent="0">
              <a:buNone/>
            </a:pPr>
            <a:r>
              <a:rPr lang="en-US" dirty="0"/>
              <a:t>TERM  =  ‘2019C’</a:t>
            </a:r>
          </a:p>
          <a:p>
            <a:pPr marL="0" indent="0">
              <a:buNone/>
            </a:pPr>
            <a:r>
              <a:rPr lang="en-US" dirty="0"/>
              <a:t>AND SUBJECT_AREA  =  ‘ENGL’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946AE-77BE-44C0-8A75-9A0D8A0D97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will need to change to this: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 PENN_ID, TERM, SECTION_ID, REGISTERED_CREDIT, CREDIT_TYPE, </a:t>
            </a:r>
            <a:r>
              <a:rPr lang="en-US" dirty="0">
                <a:highlight>
                  <a:srgbClr val="FFFF00"/>
                </a:highlight>
              </a:rPr>
              <a:t>REG_STATUS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>
                <a:highlight>
                  <a:srgbClr val="FFFF00"/>
                </a:highlight>
              </a:rPr>
              <a:t>DWNGSS_PS</a:t>
            </a:r>
            <a:r>
              <a:rPr lang="en-US" dirty="0"/>
              <a:t>.</a:t>
            </a:r>
            <a:r>
              <a:rPr lang="en-US" dirty="0">
                <a:highlight>
                  <a:srgbClr val="FFFF00"/>
                </a:highlight>
              </a:rPr>
              <a:t>ST_ENROLLMENT</a:t>
            </a:r>
          </a:p>
          <a:p>
            <a:pPr marL="0" indent="0">
              <a:buNone/>
            </a:pPr>
            <a:r>
              <a:rPr lang="en-US" dirty="0"/>
              <a:t>WHERE</a:t>
            </a:r>
          </a:p>
          <a:p>
            <a:pPr marL="0" indent="0">
              <a:buNone/>
            </a:pPr>
            <a:r>
              <a:rPr lang="en-US" dirty="0"/>
              <a:t>TERM  =  ‘</a:t>
            </a:r>
            <a:r>
              <a:rPr lang="en-US" dirty="0">
                <a:highlight>
                  <a:srgbClr val="FFFF00"/>
                </a:highlight>
              </a:rPr>
              <a:t>201930</a:t>
            </a:r>
            <a:r>
              <a:rPr lang="en-US" dirty="0"/>
              <a:t>’</a:t>
            </a:r>
          </a:p>
          <a:p>
            <a:pPr marL="0" indent="0">
              <a:buNone/>
            </a:pPr>
            <a:r>
              <a:rPr lang="en-US" dirty="0"/>
              <a:t>AND SUBJECT_AREA  =  ‘ENGL’ 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D1DB9-0274-48B4-9833-6F8A9DE5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313917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51DC-BCA0-4FA3-9283-A82681E6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E4848-468F-4571-BA4A-57FD271C12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your query looks like this: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SELECT TERM, SECTION_ID, SECTION_SCHOOL, TITLE</a:t>
            </a:r>
          </a:p>
          <a:p>
            <a:pPr marL="0" indent="0">
              <a:buNone/>
            </a:pPr>
            <a:r>
              <a:rPr lang="en-US" dirty="0"/>
              <a:t>FROM DWADMIN.COURSE_SECTION</a:t>
            </a:r>
          </a:p>
          <a:p>
            <a:pPr marL="0" indent="0">
              <a:buNone/>
            </a:pPr>
            <a:r>
              <a:rPr lang="en-US" dirty="0"/>
              <a:t>WHERE </a:t>
            </a:r>
          </a:p>
          <a:p>
            <a:pPr marL="0" indent="0">
              <a:buNone/>
            </a:pPr>
            <a:r>
              <a:rPr lang="en-US" dirty="0"/>
              <a:t>(TERM like '%B'</a:t>
            </a:r>
          </a:p>
          <a:p>
            <a:pPr marL="0" indent="0">
              <a:buNone/>
            </a:pPr>
            <a:r>
              <a:rPr lang="en-US" dirty="0"/>
              <a:t>AND COURSE_ID = 'FNAR264')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946AE-77BE-44C0-8A75-9A0D8A0D97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will need to change to this: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 TERM, SECTION_ID, SECTION_SCHOOL, TITLE</a:t>
            </a:r>
          </a:p>
          <a:p>
            <a:pPr marL="0" indent="0">
              <a:buNone/>
            </a:pPr>
            <a:r>
              <a:rPr lang="en-US" dirty="0"/>
              <a:t>FROM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DWNGSS_PS</a:t>
            </a:r>
            <a:r>
              <a:rPr lang="en-US" dirty="0"/>
              <a:t>.</a:t>
            </a:r>
            <a:r>
              <a:rPr lang="en-US" dirty="0">
                <a:highlight>
                  <a:srgbClr val="FFFF00"/>
                </a:highlight>
              </a:rPr>
              <a:t>CRSE_SECT</a:t>
            </a:r>
          </a:p>
          <a:p>
            <a:pPr marL="0" indent="0">
              <a:buNone/>
            </a:pPr>
            <a:r>
              <a:rPr lang="en-US" dirty="0"/>
              <a:t>WHERE </a:t>
            </a:r>
          </a:p>
          <a:p>
            <a:pPr marL="0" indent="0">
              <a:buNone/>
            </a:pPr>
            <a:r>
              <a:rPr lang="en-US" dirty="0"/>
              <a:t>(TERM like </a:t>
            </a:r>
            <a:r>
              <a:rPr lang="en-US" dirty="0">
                <a:highlight>
                  <a:srgbClr val="FFFF00"/>
                </a:highlight>
              </a:rPr>
              <a:t>‘%2%'</a:t>
            </a:r>
          </a:p>
          <a:p>
            <a:pPr marL="0" indent="0">
              <a:buNone/>
            </a:pPr>
            <a:r>
              <a:rPr lang="en-US" dirty="0"/>
              <a:t>AND COURSE_ID = </a:t>
            </a:r>
            <a:r>
              <a:rPr lang="en-US" dirty="0">
                <a:highlight>
                  <a:srgbClr val="FFFF00"/>
                </a:highlight>
              </a:rPr>
              <a:t>'FNAR2640')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7F778-6249-4288-B7F3-0D8F0728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988955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51DC-BCA0-4FA3-9283-A82681E67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802"/>
          </a:xfrm>
        </p:spPr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E4848-468F-4571-BA4A-57FD271C1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4291" y="1524000"/>
            <a:ext cx="5285509" cy="4652963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If your query looks like this: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400" dirty="0"/>
              <a:t>SELECT DEGREE_TERM_ALL_V.PENN_ID, DEGREE_TERM_ALL_V.TERM, MAJOR_MINOR, MAJOR_MINOR_ORDER, JOINT_DEGREE_FLAG</a:t>
            </a:r>
          </a:p>
          <a:p>
            <a:pPr marL="0" indent="0">
              <a:buNone/>
            </a:pPr>
            <a:r>
              <a:rPr lang="en-US" sz="3400" dirty="0"/>
              <a:t>FROM DWADMIN.MAJOR_MINOR_TERM, DWADMIN.DEGREE_TERM_ALL_V</a:t>
            </a:r>
          </a:p>
          <a:p>
            <a:pPr marL="0" indent="0">
              <a:buNone/>
            </a:pPr>
            <a:r>
              <a:rPr lang="en-US" sz="3400" dirty="0"/>
              <a:t>WHERE</a:t>
            </a:r>
          </a:p>
          <a:p>
            <a:pPr marL="0" indent="0">
              <a:buNone/>
            </a:pPr>
            <a:r>
              <a:rPr lang="en-US" sz="3400" dirty="0"/>
              <a:t>MAJOR_MINOR_TERM.PENN_ID = DEGREE_TERM_ALL_V.PENN_ID and MAJOR_MINOR_TERM.TERM = DEGREE_TERM_ALL_V.TERM</a:t>
            </a:r>
          </a:p>
          <a:p>
            <a:pPr marL="0" indent="0">
              <a:buNone/>
            </a:pPr>
            <a:r>
              <a:rPr lang="en-US" sz="3400" dirty="0"/>
              <a:t>and</a:t>
            </a:r>
          </a:p>
          <a:p>
            <a:pPr marL="0" indent="0">
              <a:buNone/>
            </a:pPr>
            <a:r>
              <a:rPr lang="en-US" sz="3800" dirty="0"/>
              <a:t>DEGREE_TERM_ALL_V.TERM  =  ‘2020A'</a:t>
            </a:r>
          </a:p>
          <a:p>
            <a:pPr marL="0" indent="0">
              <a:buNone/>
            </a:pPr>
            <a:r>
              <a:rPr lang="en-US" sz="3800" dirty="0"/>
              <a:t>AND DEGREE_TERM_ALL_V.DIVISION = 'EAS'</a:t>
            </a:r>
          </a:p>
          <a:p>
            <a:pPr marL="0" indent="0">
              <a:buNone/>
            </a:pPr>
            <a:r>
              <a:rPr lang="en-US" sz="3800" dirty="0"/>
              <a:t>AND MAJOR_MINOR_TYPE = 'M'</a:t>
            </a:r>
          </a:p>
          <a:p>
            <a:pPr marL="0" indent="0">
              <a:buNone/>
            </a:pPr>
            <a:r>
              <a:rPr lang="en-US" sz="3800" dirty="0"/>
              <a:t>and DEGREE_TERM_ALL_V.JOINT_DEGREE_FLAG = 'M'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946AE-77BE-44C0-8A75-9A0D8A0D9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4000"/>
            <a:ext cx="5181600" cy="4351338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You would probably change it to this: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400" dirty="0"/>
              <a:t>SELECT ST_DEGREE_TERM.PENN_ID, ST_DEGREE_TERM.TERM, MAJOR_MINOR, MAJOR_MINOR_ORDER, PROGRAM</a:t>
            </a:r>
          </a:p>
          <a:p>
            <a:pPr marL="0" indent="0">
              <a:buNone/>
            </a:pPr>
            <a:r>
              <a:rPr lang="en-US" sz="3400" dirty="0"/>
              <a:t>FROM </a:t>
            </a:r>
            <a:r>
              <a:rPr lang="en-US" sz="3400" dirty="0">
                <a:highlight>
                  <a:srgbClr val="FFFF00"/>
                </a:highlight>
              </a:rPr>
              <a:t>DWNGSS_PS.ST_MAJOR_MINOR, DWNGSS_PS.ST_DEGREE_TERM</a:t>
            </a:r>
          </a:p>
          <a:p>
            <a:pPr marL="0" indent="0">
              <a:buNone/>
            </a:pPr>
            <a:r>
              <a:rPr lang="en-US" sz="3400" dirty="0"/>
              <a:t>WHERE</a:t>
            </a:r>
          </a:p>
          <a:p>
            <a:pPr marL="0" indent="0">
              <a:buNone/>
            </a:pPr>
            <a:r>
              <a:rPr lang="en-US" sz="3400" dirty="0"/>
              <a:t>ST_MAJOR_MINOR.PENN_ID = ST_DEGREE_TERM.PENN_ID and ST_MAJOR_MINOR.TERM = ST_DEGREE_TERM.TERM</a:t>
            </a:r>
          </a:p>
          <a:p>
            <a:pPr marL="0" indent="0">
              <a:buNone/>
            </a:pPr>
            <a:r>
              <a:rPr lang="en-US" sz="3400" dirty="0"/>
              <a:t>and</a:t>
            </a:r>
          </a:p>
          <a:p>
            <a:pPr marL="0" indent="0">
              <a:buNone/>
            </a:pPr>
            <a:r>
              <a:rPr lang="en-US" sz="3800" dirty="0"/>
              <a:t>DEGREE_TERM_ALL_V.TERM  =  ‘</a:t>
            </a:r>
            <a:r>
              <a:rPr lang="en-US" sz="3800" dirty="0">
                <a:highlight>
                  <a:srgbClr val="FFFF00"/>
                </a:highlight>
              </a:rPr>
              <a:t>202010</a:t>
            </a:r>
            <a:r>
              <a:rPr lang="en-US" sz="3800" dirty="0"/>
              <a:t>'</a:t>
            </a:r>
          </a:p>
          <a:p>
            <a:pPr marL="0" indent="0">
              <a:buNone/>
            </a:pPr>
            <a:r>
              <a:rPr lang="en-US" sz="3800" dirty="0"/>
              <a:t>AND DEGREE_TERM_ALL_V.DIVISION = ‘</a:t>
            </a:r>
            <a:r>
              <a:rPr lang="en-US" sz="3800" dirty="0">
                <a:highlight>
                  <a:srgbClr val="FFFF00"/>
                </a:highlight>
              </a:rPr>
              <a:t>EU</a:t>
            </a:r>
            <a:r>
              <a:rPr lang="en-US" sz="3800" dirty="0"/>
              <a:t>'</a:t>
            </a:r>
          </a:p>
          <a:p>
            <a:pPr marL="0" indent="0">
              <a:buNone/>
            </a:pPr>
            <a:r>
              <a:rPr lang="en-US" sz="3800" dirty="0"/>
              <a:t>AND MAJOR_MINOR_TYPE = 'M'</a:t>
            </a:r>
          </a:p>
          <a:p>
            <a:pPr marL="0" indent="0">
              <a:buNone/>
            </a:pPr>
            <a:r>
              <a:rPr lang="en-US" sz="3800" dirty="0"/>
              <a:t>and </a:t>
            </a:r>
            <a:r>
              <a:rPr lang="en-US" sz="3800" dirty="0">
                <a:highlight>
                  <a:srgbClr val="FFFF00"/>
                </a:highlight>
              </a:rPr>
              <a:t>PROGRAM</a:t>
            </a:r>
            <a:r>
              <a:rPr lang="en-US" sz="3800" dirty="0"/>
              <a:t> = </a:t>
            </a:r>
            <a:r>
              <a:rPr lang="en-US" sz="3800" dirty="0">
                <a:highlight>
                  <a:srgbClr val="FFFF00"/>
                </a:highlight>
              </a:rPr>
              <a:t>‘EU_BSE_MANDT’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10A06-4067-42B4-AC63-7096BB2A7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4024194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A35F-352B-4F90-B92B-851BC78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631776" cy="1177636"/>
          </a:xfrm>
        </p:spPr>
        <p:txBody>
          <a:bodyPr/>
          <a:lstStyle/>
          <a:p>
            <a:pPr algn="r"/>
            <a:r>
              <a:rPr lang="en-US" dirty="0"/>
              <a:t>… </a:t>
            </a:r>
            <a:r>
              <a:rPr lang="en-US" u="sng" dirty="0"/>
              <a:t>not a comprehensive list</a:t>
            </a:r>
            <a:r>
              <a:rPr lang="en-US" dirty="0"/>
              <a:t>, just some examples: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7E4B9-AA3E-4EC9-A58F-E4CCFEDEB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2052" y="2038350"/>
            <a:ext cx="3198812" cy="381158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2800" dirty="0"/>
              <a:t>We will have documentation on the EI&amp;A Data Warehouse website with old-to-new navigation help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D03C56C-1051-48AA-85F8-586CD50C0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65507"/>
              </p:ext>
            </p:extLst>
          </p:nvPr>
        </p:nvGraphicFramePr>
        <p:xfrm>
          <a:off x="3777673" y="1719104"/>
          <a:ext cx="8128000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6426400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29227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If you used to look here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Now look 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181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PERSON_ALL_V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26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PERSON_ALL_V (for email)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ST_EMAIL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791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ST_ADDRESS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84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(for phone numbers)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ST_PHONE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283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STUDENT_TERM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ST_TERM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99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DEGREE_TERM_ALL_V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ST_DEGREE_TERM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82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DEGREE_PURSUAL_ALL_V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ST_DEGREE_PURSUAL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342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COURSE_INVENTORY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COURSE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843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COURSE_SECTION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CRSE_SECTION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627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COURSE_SECTION_INSTRUCTOR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CRSE_SECT_INSTRUCTOR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896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729416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71D96-3FE0-460C-A280-5E00AB0E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2155439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A35F-352B-4F90-B92B-851BC78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210099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Validation tables </a:t>
            </a:r>
            <a:br>
              <a:rPr lang="en-US" dirty="0"/>
            </a:br>
            <a:r>
              <a:rPr lang="en-US" dirty="0"/>
              <a:t>“lookup” tables, for lists of valid code values and their descriptions</a:t>
            </a:r>
            <a:br>
              <a:rPr lang="en-US" dirty="0"/>
            </a:br>
            <a:r>
              <a:rPr lang="en-US" dirty="0"/>
              <a:t>(… again, </a:t>
            </a:r>
            <a:r>
              <a:rPr lang="en-US" u="sng" dirty="0"/>
              <a:t>not a comprehensive list</a:t>
            </a:r>
            <a:r>
              <a:rPr lang="en-US" dirty="0"/>
              <a:t>, just some examples):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9E51A17-D2A7-4F90-A8FA-BE6E55DCC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0798"/>
              </p:ext>
            </p:extLst>
          </p:nvPr>
        </p:nvGraphicFramePr>
        <p:xfrm>
          <a:off x="1523999" y="2479194"/>
          <a:ext cx="4321897" cy="309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897">
                  <a:extLst>
                    <a:ext uri="{9D8B030D-6E8A-4147-A177-3AD203B41FA5}">
                      <a16:colId xmlns:a16="http://schemas.microsoft.com/office/drawing/2014/main" val="4033096852"/>
                    </a:ext>
                  </a:extLst>
                </a:gridCol>
              </a:tblGrid>
              <a:tr h="491152">
                <a:tc>
                  <a:txBody>
                    <a:bodyPr/>
                    <a:lstStyle/>
                    <a:p>
                      <a:r>
                        <a:rPr lang="en-US" b="0" dirty="0"/>
                        <a:t>Slightly different but very similar table names for the ones you are used to seeing: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482030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GTV_SCHOOL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286656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STV_DIVISION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829610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STV_DEGREE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548129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STV_MAJOR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56399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67726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F0E4A2F-86A0-403D-BE7B-499A4AB7A2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280754"/>
              </p:ext>
            </p:extLst>
          </p:nvPr>
        </p:nvGraphicFramePr>
        <p:xfrm>
          <a:off x="6096000" y="3115752"/>
          <a:ext cx="4675198" cy="337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198">
                  <a:extLst>
                    <a:ext uri="{9D8B030D-6E8A-4147-A177-3AD203B41FA5}">
                      <a16:colId xmlns:a16="http://schemas.microsoft.com/office/drawing/2014/main" val="4033096852"/>
                    </a:ext>
                  </a:extLst>
                </a:gridCol>
              </a:tblGrid>
              <a:tr h="491152">
                <a:tc>
                  <a:txBody>
                    <a:bodyPr/>
                    <a:lstStyle/>
                    <a:p>
                      <a:r>
                        <a:rPr lang="en-US" b="0" dirty="0"/>
                        <a:t>… and lots of new ones, that were not available in the legacy data collection, but will be in the Pennant Student Records: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482030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STV_ACTIVITY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286656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GTV_EMAIL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829610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STV_SITE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548129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STV_VETERAN_TYPE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56399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en-US" dirty="0"/>
                        <a:t>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95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640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934DA-3DAB-4CC7-875A-0E8D77DEE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2105891"/>
          </a:xfrm>
        </p:spPr>
        <p:txBody>
          <a:bodyPr>
            <a:normAutofit fontScale="90000"/>
          </a:bodyPr>
          <a:lstStyle/>
          <a:p>
            <a:r>
              <a:rPr lang="en-US" dirty="0"/>
              <a:t>There will be cross-walks of old-to-new validation values, such as the ones for school and division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DBAA624-2330-4E21-A498-7496F55E2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431093"/>
              </p:ext>
            </p:extLst>
          </p:nvPr>
        </p:nvGraphicFramePr>
        <p:xfrm>
          <a:off x="5237018" y="211571"/>
          <a:ext cx="6115194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044">
                  <a:extLst>
                    <a:ext uri="{9D8B030D-6E8A-4147-A177-3AD203B41FA5}">
                      <a16:colId xmlns:a16="http://schemas.microsoft.com/office/drawing/2014/main" val="3938157044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985889848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542497780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244152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LEGACY_DIVISION_ CODE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BANNER_DIVISION_ CODE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LEGACY_SCHOOL_ CODE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BANNER_SCHOOL_ CODE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0611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0831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011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CGS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2412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439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694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433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995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DPH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4961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911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3647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7632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1371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540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781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GFA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166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etc….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0493880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498D7-335F-4FBE-8CCA-46178EF8F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16036"/>
            <a:ext cx="3932237" cy="2252952"/>
          </a:xfrm>
        </p:spPr>
        <p:txBody>
          <a:bodyPr/>
          <a:lstStyle/>
          <a:p>
            <a:r>
              <a:rPr lang="en-US" dirty="0"/>
              <a:t>These will live in the database, and will also be available in the Business Object universe.</a:t>
            </a:r>
          </a:p>
        </p:txBody>
      </p:sp>
    </p:spTree>
    <p:extLst>
      <p:ext uri="{BB962C8B-B14F-4D97-AF65-F5344CB8AC3E}">
        <p14:creationId xmlns:p14="http://schemas.microsoft.com/office/powerpoint/2010/main" val="109559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E9AC-CDAA-432E-98EB-F748856A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4184"/>
          </a:xfrm>
        </p:spPr>
        <p:txBody>
          <a:bodyPr/>
          <a:lstStyle/>
          <a:p>
            <a:r>
              <a:rPr lang="en-US" dirty="0"/>
              <a:t>Help us help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3E524-11AE-4117-B566-F263172E6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310"/>
            <a:ext cx="10515600" cy="4777653"/>
          </a:xfrm>
        </p:spPr>
        <p:txBody>
          <a:bodyPr>
            <a:normAutofit/>
          </a:bodyPr>
          <a:lstStyle/>
          <a:p>
            <a:r>
              <a:rPr lang="en-US" dirty="0"/>
              <a:t>Take a look at the list of proposed Pennant Records corporate documents</a:t>
            </a:r>
          </a:p>
          <a:p>
            <a:pPr lvl="1"/>
            <a:r>
              <a:rPr lang="en-US" dirty="0"/>
              <a:t>Do you have any reports that you use all the time, that aren’t really related to anything on the list?  Are they things that might have a wider audience – people other than your office or division who might be able to use it? If so, let us know: they might be potential reports for the new “library.” </a:t>
            </a:r>
          </a:p>
          <a:p>
            <a:r>
              <a:rPr lang="en-US" dirty="0"/>
              <a:t>Watch for invitations to workshops and office hours, and rsvp so we know who’s coming.</a:t>
            </a:r>
          </a:p>
          <a:p>
            <a:r>
              <a:rPr lang="en-US" dirty="0"/>
              <a:t>Send your suggestions and questions to da-staff@isc.upenn.edu </a:t>
            </a: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>
                <a:latin typeface="Book Antiqua" panose="02040602050305030304" pitchFamily="18" charset="0"/>
              </a:rPr>
              <a:t>Thanks! From the Student Data reporting team: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>
                <a:latin typeface="Book Antiqua" panose="02040602050305030304" pitchFamily="18" charset="0"/>
              </a:rPr>
              <a:t> Lourdes Brolly, Bill Branan, Mike Budischak, Susan Collins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5DBA76-62F4-478F-8745-5E2EBA3F1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40781" y="6310311"/>
            <a:ext cx="4114800" cy="365125"/>
          </a:xfrm>
        </p:spPr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316434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A9B37-971B-4423-9E51-4A07E1725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3845"/>
            <a:ext cx="9144000" cy="858837"/>
          </a:xfrm>
        </p:spPr>
        <p:txBody>
          <a:bodyPr>
            <a:normAutofit/>
          </a:bodyPr>
          <a:lstStyle/>
          <a:p>
            <a:r>
              <a:rPr lang="en-US" sz="4000" dirty="0"/>
              <a:t>Why you need to start getting ready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E60FBD-7F7C-4D94-9851-FFA10CD3D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1164" y="1454728"/>
            <a:ext cx="7495309" cy="365774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dirty="0"/>
              <a:t>For people who write their own SQL: the schema, table, and column names will be different in the Pennant Records’ new student data collection. </a:t>
            </a:r>
          </a:p>
          <a:p>
            <a:pPr marL="457200" indent="-457200" algn="l">
              <a:buAutoNum type="arabicPeriod"/>
            </a:pPr>
            <a:r>
              <a:rPr lang="en-US" dirty="0"/>
              <a:t>For people who use Business Objects: the universe structure will be different. You will not be able to take an existing query and simply “point” it to a new universe.</a:t>
            </a:r>
          </a:p>
          <a:p>
            <a:pPr marL="457200" indent="-457200" algn="l">
              <a:buAutoNum type="arabicPeriod"/>
            </a:pPr>
            <a:r>
              <a:rPr lang="en-US" dirty="0"/>
              <a:t>The canned queries in the Public “Student” folder </a:t>
            </a:r>
            <a:br>
              <a:rPr lang="en-US" dirty="0"/>
            </a:br>
            <a:r>
              <a:rPr lang="en-US" dirty="0"/>
              <a:t>and subfolders will be re-written, but you will need to re-do all of your own queries.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2DB61D-8528-48F0-A82D-3774A210A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5812" y="3589987"/>
            <a:ext cx="3842850" cy="3044970"/>
          </a:xfrm>
          <a:prstGeom prst="rect">
            <a:avLst/>
          </a:prstGeom>
        </p:spPr>
      </p:pic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942507D-7932-44BC-AFB4-3BF7D650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3338" y="6161592"/>
            <a:ext cx="4114800" cy="365125"/>
          </a:xfrm>
        </p:spPr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332325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E60FBD-7F7C-4D94-9851-FFA10CD3D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4618" y="803564"/>
            <a:ext cx="9144000" cy="516774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4. The existing data structures, universes, and canned queries will not be deleted, and they will be useful to help during the transition. </a:t>
            </a:r>
          </a:p>
          <a:p>
            <a:pPr algn="l"/>
            <a:r>
              <a:rPr lang="en-US" dirty="0"/>
              <a:t>However, all new information going forward will be in the new tables, new universes, and new canned queries.</a:t>
            </a:r>
          </a:p>
          <a:p>
            <a:pPr algn="l"/>
            <a:r>
              <a:rPr lang="en-US" dirty="0"/>
              <a:t>We will be converting the historic information into the new tables, so after the initial transition period you should be able to do all of your querying from the new tables.</a:t>
            </a:r>
          </a:p>
          <a:p>
            <a:pPr algn="l"/>
            <a:endParaRPr lang="en-US" sz="2800" b="1" dirty="0"/>
          </a:p>
          <a:p>
            <a:pPr algn="l"/>
            <a:r>
              <a:rPr lang="en-US" sz="2800" dirty="0"/>
              <a:t>5. </a:t>
            </a:r>
            <a:r>
              <a:rPr lang="en-US" sz="2800" b="1" dirty="0"/>
              <a:t>Don’t Panic.  </a:t>
            </a:r>
          </a:p>
          <a:p>
            <a:pPr algn="l"/>
            <a:r>
              <a:rPr lang="en-US" dirty="0"/>
              <a:t>The Student Data team in Enterprise Information &amp; Analytics is here to help:</a:t>
            </a:r>
          </a:p>
          <a:p>
            <a:pPr lvl="1" algn="l"/>
            <a:r>
              <a:rPr lang="en-US" dirty="0"/>
              <a:t>We will have documentation and examples for you to follow</a:t>
            </a:r>
          </a:p>
          <a:p>
            <a:pPr lvl="1" algn="l"/>
            <a:r>
              <a:rPr lang="en-US" dirty="0"/>
              <a:t>Once we have a test database up and running, you can get started ahead of time</a:t>
            </a:r>
          </a:p>
          <a:p>
            <a:pPr lvl="1" algn="l"/>
            <a:r>
              <a:rPr lang="en-US" dirty="0"/>
              <a:t>We will hold workshops and office hours</a:t>
            </a:r>
          </a:p>
          <a:p>
            <a:pPr lvl="1" algn="l"/>
            <a:r>
              <a:rPr lang="en-US" dirty="0"/>
              <a:t>There will be a more extensive library of corporate documents for you to use</a:t>
            </a:r>
          </a:p>
          <a:p>
            <a:r>
              <a:rPr lang="en-US" dirty="0"/>
              <a:t> 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6988CA44-48F1-442C-919B-BF8D0C69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54436"/>
            <a:ext cx="4114800" cy="365125"/>
          </a:xfrm>
        </p:spPr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294348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FDB0-E2A5-46FB-A680-DB8726FA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1893"/>
          </a:xfrm>
        </p:spPr>
        <p:txBody>
          <a:bodyPr>
            <a:normAutofit/>
          </a:bodyPr>
          <a:lstStyle/>
          <a:p>
            <a:r>
              <a:rPr lang="en-US" sz="4000" dirty="0"/>
              <a:t>What you should start to do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5F634-BEBB-4D66-AD26-8B33899D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018"/>
            <a:ext cx="10515600" cy="48629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Business Objects </a:t>
            </a:r>
            <a:r>
              <a:rPr lang="en-US" dirty="0" err="1"/>
              <a:t>Infoview</a:t>
            </a:r>
            <a:r>
              <a:rPr lang="en-US" dirty="0"/>
              <a:t> only users:</a:t>
            </a:r>
          </a:p>
          <a:p>
            <a:pPr lvl="1"/>
            <a:r>
              <a:rPr lang="en-US" sz="1900" dirty="0"/>
              <a:t>Let us know which documents in the public folders you currently use, and whether/how they could better suit your needs</a:t>
            </a:r>
          </a:p>
          <a:p>
            <a:r>
              <a:rPr lang="en-US" dirty="0" err="1"/>
              <a:t>Webi</a:t>
            </a:r>
            <a:r>
              <a:rPr lang="en-US" dirty="0"/>
              <a:t> Users:</a:t>
            </a:r>
          </a:p>
          <a:p>
            <a:pPr lvl="1"/>
            <a:r>
              <a:rPr lang="en-US" dirty="0"/>
              <a:t>Take an inventory of all your personal documents, and</a:t>
            </a:r>
          </a:p>
          <a:p>
            <a:pPr lvl="2"/>
            <a:r>
              <a:rPr lang="en-US" dirty="0"/>
              <a:t>Prioritize what you have: What’s old and no longer needed? What’s critical and will need to be converted asap? What’s probably needed but can wait till later to convert?</a:t>
            </a:r>
          </a:p>
          <a:p>
            <a:pPr lvl="2"/>
            <a:r>
              <a:rPr lang="en-US" dirty="0"/>
              <a:t>Consider consolidating similar queries.</a:t>
            </a:r>
          </a:p>
          <a:p>
            <a:pPr lvl="2"/>
            <a:r>
              <a:rPr lang="en-US" dirty="0"/>
              <a:t>Compare what you have in your personal documents with the list of proposed Pennant Records corporate documents:  are there things on the list you might be able to just use and/or build from, instead of re-writing your own?</a:t>
            </a:r>
          </a:p>
          <a:p>
            <a:r>
              <a:rPr lang="en-US" dirty="0"/>
              <a:t>Developers and people who write their own SQL:</a:t>
            </a:r>
          </a:p>
          <a:p>
            <a:pPr lvl="2"/>
            <a:r>
              <a:rPr lang="en-US" dirty="0"/>
              <a:t>Similar inventory &amp; prioritization activities: What’s critical, what can wait, etc.</a:t>
            </a:r>
          </a:p>
          <a:p>
            <a:pPr lvl="2"/>
            <a:r>
              <a:rPr lang="en-US" dirty="0"/>
              <a:t>Take a look at the list of proposed Pennant Records corporate documents: there may be </a:t>
            </a:r>
            <a:r>
              <a:rPr lang="en-US" dirty="0" err="1"/>
              <a:t>sql</a:t>
            </a:r>
            <a:r>
              <a:rPr lang="en-US" dirty="0"/>
              <a:t> used by those that you can build from.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F077F5-3E5F-49AB-B42D-50D99BFB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122159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BC65F-8C2C-49CB-8136-8A1C6969B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198871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/>
              <a:t>High level timeline:</a:t>
            </a:r>
            <a:br>
              <a:rPr lang="en-US" sz="2800" dirty="0"/>
            </a:br>
            <a:r>
              <a:rPr lang="en-US" sz="2800" dirty="0"/>
              <a:t> </a:t>
            </a:r>
            <a:r>
              <a:rPr lang="en-US" sz="2800" dirty="0">
                <a:hlinkClick r:id="rId2"/>
              </a:rPr>
              <a:t>http://ngss.srfs.upenn.edu/pdf/NGSS-path-to-completion.pdf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5CC89-ED3A-477B-95FE-83B29F6E6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1" y="1825625"/>
            <a:ext cx="3035876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000" dirty="0"/>
              <a:t>Here is a (slightly modified) section of that timeline: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dirty="0"/>
              <a:t>Other NGSS project information can be found in </a:t>
            </a:r>
            <a:r>
              <a:rPr lang="en-US" sz="2000" dirty="0">
                <a:hlinkClick r:id="rId3"/>
              </a:rPr>
              <a:t>ngss.srfs.upenn.edu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56DF01-6D5B-48CB-AC6F-2C00E1D201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226" y="1243314"/>
            <a:ext cx="6800850" cy="524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35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AA507-DA1C-4028-9F7C-4E590C3CB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Pennant Records corporate documents: </a:t>
            </a:r>
            <a:r>
              <a:rPr lang="en-US" sz="3200" dirty="0">
                <a:hlinkClick r:id="rId2"/>
              </a:rPr>
              <a:t>https://upenn.box.com/s/mckd0oxbcop64i3bu6bl06cjr6xin444</a:t>
            </a:r>
            <a:r>
              <a:rPr lang="en-US" sz="3200" dirty="0"/>
              <a:t>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617D19C-BF4B-46CE-AC10-664502E03B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9696" y="2019300"/>
            <a:ext cx="10652607" cy="24574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1C14C16-6DDD-45C6-8A63-DB80C5ADE054}"/>
              </a:ext>
            </a:extLst>
          </p:cNvPr>
          <p:cNvSpPr txBox="1"/>
          <p:nvPr/>
        </p:nvSpPr>
        <p:spPr>
          <a:xfrm>
            <a:off x="1428750" y="4502727"/>
            <a:ext cx="9048750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list has a short name and description of the proposed report, what user-supplied parameters might be available, and other properties like the intended audience, etc.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327909-6DC9-42E5-8626-66E778D60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3361527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CD30D-C9CA-45D4-BE21-9596F7D80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00" y="544513"/>
            <a:ext cx="2830300" cy="2798762"/>
          </a:xfrm>
        </p:spPr>
        <p:txBody>
          <a:bodyPr>
            <a:noAutofit/>
          </a:bodyPr>
          <a:lstStyle/>
          <a:p>
            <a:r>
              <a:rPr lang="en-US" sz="2400" dirty="0">
                <a:latin typeface="+mn-lt"/>
              </a:rPr>
              <a:t>For example,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if you have a query that looks at enrollment in a term for a specific population…</a:t>
            </a:r>
          </a:p>
        </p:txBody>
      </p:sp>
      <p:pic>
        <p:nvPicPr>
          <p:cNvPr id="5" name="Content Placeholder 11">
            <a:extLst>
              <a:ext uri="{FF2B5EF4-FFF2-40B4-BE49-F238E27FC236}">
                <a16:creationId xmlns:a16="http://schemas.microsoft.com/office/drawing/2014/main" id="{E2E89973-D284-489D-B4A7-AA9B6A75369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00400" y="544513"/>
            <a:ext cx="8621499" cy="2798762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3867923-9F96-4C1A-BDA1-A2E1F8AD11C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70100" y="5020310"/>
            <a:ext cx="11451799" cy="12931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A4B92AD-6B91-4386-9A8F-88F042B8D86C}"/>
              </a:ext>
            </a:extLst>
          </p:cNvPr>
          <p:cNvSpPr txBox="1"/>
          <p:nvPr/>
        </p:nvSpPr>
        <p:spPr>
          <a:xfrm>
            <a:off x="370100" y="4134827"/>
            <a:ext cx="1014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…you might be able to use the new “Course Enrollment” query: </a:t>
            </a:r>
          </a:p>
        </p:txBody>
      </p:sp>
    </p:spTree>
    <p:extLst>
      <p:ext uri="{BB962C8B-B14F-4D97-AF65-F5344CB8AC3E}">
        <p14:creationId xmlns:p14="http://schemas.microsoft.com/office/powerpoint/2010/main" val="2091457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915A8-DF03-4BF7-9D57-60ACE06B9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Use an existing query or rebuild from scratch? </a:t>
            </a:r>
            <a:r>
              <a:rPr lang="en-US" sz="3600" dirty="0"/>
              <a:t>It’s up to you, but here are some suggestions: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977E7-0624-400C-8AEA-5D8D83F28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299"/>
            <a:ext cx="10515600" cy="3776663"/>
          </a:xfrm>
        </p:spPr>
        <p:txBody>
          <a:bodyPr/>
          <a:lstStyle/>
          <a:p>
            <a:r>
              <a:rPr lang="en-US" dirty="0"/>
              <a:t>Start from an existing one if</a:t>
            </a:r>
          </a:p>
          <a:p>
            <a:pPr lvl="1"/>
            <a:r>
              <a:rPr lang="en-US" dirty="0"/>
              <a:t>You have not yet had the chance to become familiar with the new table and column names, and or</a:t>
            </a:r>
          </a:p>
          <a:p>
            <a:pPr lvl="1"/>
            <a:r>
              <a:rPr lang="en-US" dirty="0"/>
              <a:t>One exists that you can use, and you only have a few changes to make</a:t>
            </a:r>
          </a:p>
          <a:p>
            <a:r>
              <a:rPr lang="en-US" dirty="0"/>
              <a:t>Start from scratch if</a:t>
            </a:r>
          </a:p>
          <a:p>
            <a:pPr lvl="1"/>
            <a:r>
              <a:rPr lang="en-US" dirty="0"/>
              <a:t>You are comfortable building/testing in the new environment, or</a:t>
            </a:r>
          </a:p>
          <a:p>
            <a:pPr lvl="1"/>
            <a:r>
              <a:rPr lang="en-US" dirty="0"/>
              <a:t>You have a highly customized report that is unlike any existing one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AD467D-7D02-4BD1-A348-CDA5A7E7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535625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6BD0D-AE2F-44BE-95BE-4439DF25D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2304434"/>
          </a:xfrm>
        </p:spPr>
        <p:txBody>
          <a:bodyPr>
            <a:normAutofit fontScale="90000"/>
          </a:bodyPr>
          <a:lstStyle/>
          <a:p>
            <a:r>
              <a:rPr lang="en-US" dirty="0"/>
              <a:t>DWNGSS_PS tables and how they are related to each other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A27B62-B113-4236-8522-4FC61C8ED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3143250"/>
            <a:ext cx="3651466" cy="3080569"/>
          </a:xfrm>
        </p:spPr>
        <p:txBody>
          <a:bodyPr>
            <a:normAutofit/>
          </a:bodyPr>
          <a:lstStyle/>
          <a:p>
            <a:r>
              <a:rPr lang="en-US" sz="1800" b="1" dirty="0"/>
              <a:t>STUDENT (ST_*)</a:t>
            </a:r>
          </a:p>
          <a:p>
            <a:r>
              <a:rPr lang="en-US" sz="1800" b="1" dirty="0"/>
              <a:t>COURSE (CRSE_*)</a:t>
            </a:r>
          </a:p>
          <a:p>
            <a:pPr lvl="1"/>
            <a:r>
              <a:rPr lang="en-US" sz="1600" b="1" dirty="0"/>
              <a:t>CRSE_SECTION (CRSE_SECT_*)</a:t>
            </a:r>
          </a:p>
          <a:p>
            <a:r>
              <a:rPr lang="en-US" sz="1800" b="1" dirty="0"/>
              <a:t>ST_ENROLLMENT</a:t>
            </a:r>
          </a:p>
          <a:p>
            <a:r>
              <a:rPr lang="en-US" sz="1800" b="1" dirty="0"/>
              <a:t>ST_TERM</a:t>
            </a:r>
          </a:p>
          <a:p>
            <a:r>
              <a:rPr lang="en-US" sz="1800" b="1" dirty="0"/>
              <a:t>ST_DEGREE_TERM</a:t>
            </a:r>
          </a:p>
          <a:p>
            <a:r>
              <a:rPr lang="en-US" sz="1800" b="1" dirty="0"/>
              <a:t>ST_LEVEL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57EFE6-AF53-4D6D-A15A-A78148B86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731" y="0"/>
            <a:ext cx="6154838" cy="6858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E0173-D1C8-43FD-9884-F1390597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5909" y="6321234"/>
            <a:ext cx="4114800" cy="365125"/>
          </a:xfrm>
        </p:spPr>
        <p:txBody>
          <a:bodyPr/>
          <a:lstStyle/>
          <a:p>
            <a:r>
              <a:rPr lang="en-US" dirty="0"/>
              <a:t>Data Warehouse - Student Data User Group - June 19, 2019</a:t>
            </a:r>
          </a:p>
        </p:txBody>
      </p:sp>
    </p:spTree>
    <p:extLst>
      <p:ext uri="{BB962C8B-B14F-4D97-AF65-F5344CB8AC3E}">
        <p14:creationId xmlns:p14="http://schemas.microsoft.com/office/powerpoint/2010/main" val="3900100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1720</Words>
  <Application>Microsoft Office PowerPoint</Application>
  <PresentationFormat>Widescreen</PresentationFormat>
  <Paragraphs>240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Office Theme</vt:lpstr>
      <vt:lpstr>Getting ready for the  move to Pennant Records</vt:lpstr>
      <vt:lpstr>Why you need to start getting ready</vt:lpstr>
      <vt:lpstr>PowerPoint Presentation</vt:lpstr>
      <vt:lpstr>What you should start to do now</vt:lpstr>
      <vt:lpstr>High level timeline:  http://ngss.srfs.upenn.edu/pdf/NGSS-path-to-completion.pdf </vt:lpstr>
      <vt:lpstr>proposed Pennant Records corporate documents: https://upenn.box.com/s/mckd0oxbcop64i3bu6bl06cjr6xin444 </vt:lpstr>
      <vt:lpstr>For example,  if you have a query that looks at enrollment in a term for a specific population…</vt:lpstr>
      <vt:lpstr>Use an existing query or rebuild from scratch? It’s up to you, but here are some suggestions:</vt:lpstr>
      <vt:lpstr>DWNGSS_PS tables and how they are related to each other</vt:lpstr>
      <vt:lpstr>Example 1</vt:lpstr>
      <vt:lpstr>Example 2</vt:lpstr>
      <vt:lpstr>Example 3</vt:lpstr>
      <vt:lpstr>… not a comprehensive list, just some examples: </vt:lpstr>
      <vt:lpstr>Validation tables  “lookup” tables, for lists of valid code values and their descriptions (… again, not a comprehensive list, just some examples): </vt:lpstr>
      <vt:lpstr>There will be cross-walks of old-to-new validation values, such as the ones for school and division</vt:lpstr>
      <vt:lpstr>Help us help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ready for the  move to Pennant Records</dc:title>
  <dc:creator>Collins, Susan Jennifer</dc:creator>
  <cp:lastModifiedBy>Collins, Susan Jennifer</cp:lastModifiedBy>
  <cp:revision>4</cp:revision>
  <dcterms:created xsi:type="dcterms:W3CDTF">2019-06-11T16:41:02Z</dcterms:created>
  <dcterms:modified xsi:type="dcterms:W3CDTF">2019-06-11T17:16:34Z</dcterms:modified>
</cp:coreProperties>
</file>