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4" r:id="rId2"/>
    <p:sldId id="295" r:id="rId3"/>
    <p:sldId id="354" r:id="rId4"/>
    <p:sldId id="355" r:id="rId5"/>
    <p:sldId id="364" r:id="rId6"/>
    <p:sldId id="353" r:id="rId7"/>
    <p:sldId id="363" r:id="rId8"/>
    <p:sldId id="356" r:id="rId9"/>
    <p:sldId id="357" r:id="rId10"/>
    <p:sldId id="358" r:id="rId11"/>
    <p:sldId id="359" r:id="rId12"/>
    <p:sldId id="262" r:id="rId13"/>
    <p:sldId id="361" r:id="rId14"/>
    <p:sldId id="360" r:id="rId15"/>
    <p:sldId id="362" r:id="rId16"/>
    <p:sldId id="32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Collins" initials="SC" lastIdx="0" clrIdx="0">
    <p:extLst>
      <p:ext uri="{19B8F6BF-5375-455C-9EA6-DF929625EA0E}">
        <p15:presenceInfo xmlns:p15="http://schemas.microsoft.com/office/powerpoint/2012/main" userId="S-1-5-21-4168229751-2787511320-1149919612-2288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0" autoAdjust="0"/>
    <p:restoredTop sz="94660"/>
  </p:normalViewPr>
  <p:slideViewPr>
    <p:cSldViewPr>
      <p:cViewPr varScale="1">
        <p:scale>
          <a:sx n="112" d="100"/>
          <a:sy n="112" d="100"/>
        </p:scale>
        <p:origin x="186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EEFAFC-CA3E-4508-9FEB-093777B74BC6}" type="datetimeFigureOut">
              <a:rPr lang="en-US" smtClean="0"/>
              <a:pPr/>
              <a:t>3/20/2019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94C517-1BC6-49A0-89C8-6F5D21322CB2}" type="slidenum">
              <a:rPr lang="en-US" smtClean="0"/>
              <a:pPr/>
              <a:t>‹#›</a:t>
            </a:fld>
            <a:endParaRPr lang="en-US" dirty="0"/>
          </a:p>
        </p:txBody>
      </p:sp>
    </p:spTree>
    <p:extLst>
      <p:ext uri="{BB962C8B-B14F-4D97-AF65-F5344CB8AC3E}">
        <p14:creationId xmlns:p14="http://schemas.microsoft.com/office/powerpoint/2010/main" val="3011632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447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048B85-7018-4662-9002-47F07B954350}" type="datetimeFigureOut">
              <a:rPr lang="en-US" smtClean="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67F0BB-5E84-4649-BCAF-10688E0B88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48B85-7018-4662-9002-47F07B954350}" type="datetimeFigureOut">
              <a:rPr lang="en-US" smtClean="0"/>
              <a:pPr/>
              <a:t>3/20/2019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7F0BB-5E84-4649-BCAF-10688E0B883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www.sfs.upenn.edu/ngss/"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381000" y="2209800"/>
            <a:ext cx="8305800" cy="3385542"/>
          </a:xfrm>
          <a:prstGeom prst="rect">
            <a:avLst/>
          </a:prstGeom>
        </p:spPr>
        <p:txBody>
          <a:bodyPr wrap="square">
            <a:spAutoFit/>
          </a:bodyPr>
          <a:lstStyle/>
          <a:p>
            <a:pPr lvl="0" indent="-342900" algn="ctr" eaLnBrk="0" fontAlgn="base" hangingPunct="0">
              <a:spcBef>
                <a:spcPct val="0"/>
              </a:spcBef>
              <a:spcAft>
                <a:spcPct val="0"/>
              </a:spcAft>
              <a:defRPr/>
            </a:pPr>
            <a:r>
              <a:rPr lang="en-US" sz="4000" dirty="0">
                <a:latin typeface="Arial" pitchFamily="34" charset="0"/>
                <a:cs typeface="Arial" pitchFamily="34" charset="0"/>
              </a:rPr>
              <a:t>Data Warehouse </a:t>
            </a:r>
            <a:br>
              <a:rPr lang="en-US" sz="4000" dirty="0">
                <a:latin typeface="Arial" pitchFamily="34" charset="0"/>
                <a:cs typeface="Arial" pitchFamily="34" charset="0"/>
              </a:rPr>
            </a:br>
            <a:r>
              <a:rPr lang="en-US" sz="4000" dirty="0">
                <a:latin typeface="Arial" pitchFamily="34" charset="0"/>
                <a:cs typeface="Arial" pitchFamily="34" charset="0"/>
              </a:rPr>
              <a:t>Student Data User Group </a:t>
            </a:r>
            <a:br>
              <a:rPr lang="en-US" sz="4000" dirty="0">
                <a:latin typeface="Arial" pitchFamily="34" charset="0"/>
                <a:cs typeface="Arial" pitchFamily="34" charset="0"/>
              </a:rPr>
            </a:br>
            <a:r>
              <a:rPr lang="en-US" sz="4000" dirty="0">
                <a:latin typeface="Arial" pitchFamily="34" charset="0"/>
                <a:cs typeface="Arial" pitchFamily="34" charset="0"/>
              </a:rPr>
              <a:t>Meeting </a:t>
            </a:r>
            <a:br>
              <a:rPr lang="en-US" sz="4000" dirty="0">
                <a:latin typeface="Arial" pitchFamily="34" charset="0"/>
                <a:cs typeface="Arial" pitchFamily="34" charset="0"/>
              </a:rPr>
            </a:br>
            <a:br>
              <a:rPr lang="en-US" sz="4000" dirty="0">
                <a:latin typeface="Arial" pitchFamily="34" charset="0"/>
                <a:cs typeface="Arial" pitchFamily="34" charset="0"/>
              </a:rPr>
            </a:br>
            <a:r>
              <a:rPr lang="en-US" sz="4000" dirty="0">
                <a:latin typeface="Arial" pitchFamily="34" charset="0"/>
                <a:cs typeface="Arial" pitchFamily="34" charset="0"/>
              </a:rPr>
              <a:t>March 20, 2019</a:t>
            </a:r>
            <a:endParaRPr lang="en-US" sz="1400" dirty="0">
              <a:solidFill>
                <a:schemeClr val="tx1">
                  <a:lumMod val="65000"/>
                  <a:lumOff val="35000"/>
                </a:schemeClr>
              </a:solidFill>
              <a:latin typeface="Arial"/>
              <a:ea typeface="ＭＳ Ｐゴシック" charset="-128"/>
              <a:cs typeface="Arial"/>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pic>
        <p:nvPicPr>
          <p:cNvPr id="6" name="Picture 5" descr="penn_fulllogo.EPS"/>
          <p:cNvPicPr>
            <a:picLocks noChangeAspect="1"/>
          </p:cNvPicPr>
          <p:nvPr/>
        </p:nvPicPr>
        <p:blipFill>
          <a:blip r:embed="rId2" cstate="print"/>
          <a:stretch>
            <a:fillRect/>
          </a:stretch>
        </p:blipFill>
        <p:spPr>
          <a:xfrm>
            <a:off x="3048000" y="1066800"/>
            <a:ext cx="2311977" cy="76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1F101-FDAC-4BD5-B083-62F5E882AC38}"/>
              </a:ext>
            </a:extLst>
          </p:cNvPr>
          <p:cNvSpPr>
            <a:spLocks noGrp="1"/>
          </p:cNvSpPr>
          <p:nvPr>
            <p:ph type="title"/>
          </p:nvPr>
        </p:nvSpPr>
        <p:spPr>
          <a:xfrm>
            <a:off x="533400" y="831126"/>
            <a:ext cx="7391400" cy="566738"/>
          </a:xfrm>
        </p:spPr>
        <p:txBody>
          <a:bodyPr>
            <a:noAutofit/>
          </a:bodyPr>
          <a:lstStyle/>
          <a:p>
            <a:r>
              <a:rPr lang="en-US" dirty="0">
                <a:solidFill>
                  <a:schemeClr val="tx1">
                    <a:lumMod val="65000"/>
                    <a:lumOff val="35000"/>
                  </a:schemeClr>
                </a:solidFill>
                <a:latin typeface="Arial" panose="020B0604020202020204" pitchFamily="34" charset="0"/>
                <a:cs typeface="Arial" panose="020B0604020202020204" pitchFamily="34" charset="0"/>
              </a:rPr>
              <a:t>Course re-numbering:  the cross-walk table will sometimes have more than one new number associated with an old number</a:t>
            </a:r>
          </a:p>
        </p:txBody>
      </p:sp>
      <p:sp>
        <p:nvSpPr>
          <p:cNvPr id="4" name="Text Placeholder 3">
            <a:extLst>
              <a:ext uri="{FF2B5EF4-FFF2-40B4-BE49-F238E27FC236}">
                <a16:creationId xmlns:a16="http://schemas.microsoft.com/office/drawing/2014/main" id="{666319B8-A163-4F74-AE78-EB2BB6E50DF0}"/>
              </a:ext>
            </a:extLst>
          </p:cNvPr>
          <p:cNvSpPr>
            <a:spLocks noGrp="1"/>
          </p:cNvSpPr>
          <p:nvPr>
            <p:ph type="body" sz="half" idx="2"/>
          </p:nvPr>
        </p:nvSpPr>
        <p:spPr>
          <a:xfrm>
            <a:off x="762000" y="1957697"/>
            <a:ext cx="3160712" cy="3924300"/>
          </a:xfrm>
        </p:spPr>
        <p:txBody>
          <a:bodyPr>
            <a:normAutofit/>
          </a:bodyPr>
          <a:lstStyle/>
          <a:p>
            <a:r>
              <a:rPr lang="en-US" dirty="0"/>
              <a:t>As part of a current data cleanup effort, particularly related to cross-listed course issues, the College is evaluating curriculum and in some cases, splitting existing courses into multiple courses.</a:t>
            </a:r>
          </a:p>
          <a:p>
            <a:endParaRPr lang="en-US" dirty="0"/>
          </a:p>
          <a:p>
            <a:r>
              <a:rPr lang="en-US" dirty="0"/>
              <a:t>For example, a course like ARTH793 might end up splitting into two courses or more courses.  In this example (reminder- this is made-up, for the purposes of explaining a concept) there is one old course number associated with two new ones: ARTH7930 and ARTH7931.</a:t>
            </a:r>
          </a:p>
        </p:txBody>
      </p:sp>
      <p:graphicFrame>
        <p:nvGraphicFramePr>
          <p:cNvPr id="5" name="Table 4">
            <a:extLst>
              <a:ext uri="{FF2B5EF4-FFF2-40B4-BE49-F238E27FC236}">
                <a16:creationId xmlns:a16="http://schemas.microsoft.com/office/drawing/2014/main" id="{2299C761-ED0D-4DB8-9C33-77B3BEFBC6F0}"/>
              </a:ext>
            </a:extLst>
          </p:cNvPr>
          <p:cNvGraphicFramePr>
            <a:graphicFrameLocks noGrp="1"/>
          </p:cNvGraphicFramePr>
          <p:nvPr>
            <p:extLst/>
          </p:nvPr>
        </p:nvGraphicFramePr>
        <p:xfrm>
          <a:off x="4343401" y="1979468"/>
          <a:ext cx="4170759" cy="1657924"/>
        </p:xfrm>
        <a:graphic>
          <a:graphicData uri="http://schemas.openxmlformats.org/drawingml/2006/table">
            <a:tbl>
              <a:tblPr firstRow="1" firstCol="1" bandRow="1"/>
              <a:tblGrid>
                <a:gridCol w="1419279">
                  <a:extLst>
                    <a:ext uri="{9D8B030D-6E8A-4147-A177-3AD203B41FA5}">
                      <a16:colId xmlns:a16="http://schemas.microsoft.com/office/drawing/2014/main" val="103504002"/>
                    </a:ext>
                  </a:extLst>
                </a:gridCol>
                <a:gridCol w="1424934">
                  <a:extLst>
                    <a:ext uri="{9D8B030D-6E8A-4147-A177-3AD203B41FA5}">
                      <a16:colId xmlns:a16="http://schemas.microsoft.com/office/drawing/2014/main" val="1322576897"/>
                    </a:ext>
                  </a:extLst>
                </a:gridCol>
                <a:gridCol w="1326546">
                  <a:extLst>
                    <a:ext uri="{9D8B030D-6E8A-4147-A177-3AD203B41FA5}">
                      <a16:colId xmlns:a16="http://schemas.microsoft.com/office/drawing/2014/main" val="2367773188"/>
                    </a:ext>
                  </a:extLst>
                </a:gridCol>
              </a:tblGrid>
              <a:tr h="233744">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Old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New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New Title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783825"/>
                  </a:ext>
                </a:extLst>
              </a:tr>
              <a:tr h="478346">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ARTH106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ARTH0106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Architect and History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4631103"/>
                  </a:ext>
                </a:extLst>
              </a:tr>
              <a:tr h="478346">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ARTH732</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ARTH7320</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9157208"/>
                  </a:ext>
                </a:extLst>
              </a:tr>
              <a:tr h="233744">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ARTH793</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ARTH7930</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Film History 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115973402"/>
                  </a:ext>
                </a:extLst>
              </a:tr>
              <a:tr h="233744">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ARTH793</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ARTH7931</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Film History II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59717467"/>
                  </a:ext>
                </a:extLst>
              </a:tr>
            </a:tbl>
          </a:graphicData>
        </a:graphic>
      </p:graphicFrame>
      <p:sp>
        <p:nvSpPr>
          <p:cNvPr id="6" name="Rectangle 5">
            <a:extLst>
              <a:ext uri="{FF2B5EF4-FFF2-40B4-BE49-F238E27FC236}">
                <a16:creationId xmlns:a16="http://schemas.microsoft.com/office/drawing/2014/main" id="{CEE4EFD3-191B-4739-8C97-FAFF39460C81}"/>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2D1D64A8-A7CF-42E3-B1AE-2A7A570520FD}"/>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8" name="Rectangle 7">
            <a:extLst>
              <a:ext uri="{FF2B5EF4-FFF2-40B4-BE49-F238E27FC236}">
                <a16:creationId xmlns:a16="http://schemas.microsoft.com/office/drawing/2014/main" id="{88425B6F-4229-4423-A71F-C1F9DC1C16C4}"/>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109479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67D4-195E-43FA-B0AA-2E9BEF1CE17F}"/>
              </a:ext>
            </a:extLst>
          </p:cNvPr>
          <p:cNvSpPr>
            <a:spLocks noGrp="1"/>
          </p:cNvSpPr>
          <p:nvPr>
            <p:ph type="title"/>
          </p:nvPr>
        </p:nvSpPr>
        <p:spPr>
          <a:xfrm>
            <a:off x="457200" y="273050"/>
            <a:ext cx="5943600" cy="1162050"/>
          </a:xfrm>
        </p:spPr>
        <p:txBody>
          <a:bodyPr>
            <a:normAutofit/>
          </a:bodyPr>
          <a:lstStyle/>
          <a:p>
            <a:r>
              <a:rPr lang="en-US" dirty="0">
                <a:solidFill>
                  <a:schemeClr val="tx1">
                    <a:lumMod val="65000"/>
                    <a:lumOff val="35000"/>
                  </a:schemeClr>
                </a:solidFill>
                <a:latin typeface="Arial" panose="020B0604020202020204" pitchFamily="34" charset="0"/>
                <a:cs typeface="Arial" panose="020B0604020202020204" pitchFamily="34" charset="0"/>
              </a:rPr>
              <a:t>Course re-numbering: using the cross-walk to find specific courses</a:t>
            </a:r>
            <a:br>
              <a:rPr lang="en-US" dirty="0"/>
            </a:br>
            <a:endParaRPr lang="en-US" dirty="0"/>
          </a:p>
        </p:txBody>
      </p:sp>
      <p:graphicFrame>
        <p:nvGraphicFramePr>
          <p:cNvPr id="8" name="Content Placeholder 7">
            <a:extLst>
              <a:ext uri="{FF2B5EF4-FFF2-40B4-BE49-F238E27FC236}">
                <a16:creationId xmlns:a16="http://schemas.microsoft.com/office/drawing/2014/main" id="{C9431A09-FD29-4630-8BE3-4CB075BDD571}"/>
              </a:ext>
            </a:extLst>
          </p:cNvPr>
          <p:cNvGraphicFramePr>
            <a:graphicFrameLocks noGrp="1"/>
          </p:cNvGraphicFramePr>
          <p:nvPr>
            <p:ph idx="1"/>
            <p:extLst>
              <p:ext uri="{D42A27DB-BD31-4B8C-83A1-F6EECF244321}">
                <p14:modId xmlns:p14="http://schemas.microsoft.com/office/powerpoint/2010/main" val="1323491870"/>
              </p:ext>
            </p:extLst>
          </p:nvPr>
        </p:nvGraphicFramePr>
        <p:xfrm>
          <a:off x="4088660" y="1755614"/>
          <a:ext cx="3916832" cy="790574"/>
        </p:xfrm>
        <a:graphic>
          <a:graphicData uri="http://schemas.openxmlformats.org/drawingml/2006/table">
            <a:tbl>
              <a:tblPr firstRow="1" firstCol="1" bandRow="1"/>
              <a:tblGrid>
                <a:gridCol w="1332869">
                  <a:extLst>
                    <a:ext uri="{9D8B030D-6E8A-4147-A177-3AD203B41FA5}">
                      <a16:colId xmlns:a16="http://schemas.microsoft.com/office/drawing/2014/main" val="2060993189"/>
                    </a:ext>
                  </a:extLst>
                </a:gridCol>
                <a:gridCol w="1338181">
                  <a:extLst>
                    <a:ext uri="{9D8B030D-6E8A-4147-A177-3AD203B41FA5}">
                      <a16:colId xmlns:a16="http://schemas.microsoft.com/office/drawing/2014/main" val="3498269771"/>
                    </a:ext>
                  </a:extLst>
                </a:gridCol>
                <a:gridCol w="1245782">
                  <a:extLst>
                    <a:ext uri="{9D8B030D-6E8A-4147-A177-3AD203B41FA5}">
                      <a16:colId xmlns:a16="http://schemas.microsoft.com/office/drawing/2014/main" val="2465111397"/>
                    </a:ext>
                  </a:extLst>
                </a:gridCol>
              </a:tblGrid>
              <a:tr h="258780">
                <a:tc>
                  <a:txBody>
                    <a:bodyPr/>
                    <a:lstStyle/>
                    <a:p>
                      <a:pPr marL="0" marR="0">
                        <a:lnSpc>
                          <a:spcPct val="107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Old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New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New Title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8080147"/>
                  </a:ext>
                </a:extLst>
              </a:tr>
              <a:tr h="273014">
                <a:tc>
                  <a:txBody>
                    <a:bodyPr/>
                    <a:lstStyle/>
                    <a:p>
                      <a:pPr marL="0" marR="0">
                        <a:lnSpc>
                          <a:spcPct val="107000"/>
                        </a:lnSpc>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ARTH793</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ARTH7930</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Film History 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479924977"/>
                  </a:ext>
                </a:extLst>
              </a:tr>
              <a:tr h="258780">
                <a:tc>
                  <a:txBody>
                    <a:bodyPr/>
                    <a:lstStyle/>
                    <a:p>
                      <a:pPr marL="0" marR="0">
                        <a:lnSpc>
                          <a:spcPct val="107000"/>
                        </a:lnSpc>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ARTH793</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ARTH7931</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Film History II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20393610"/>
                  </a:ext>
                </a:extLst>
              </a:tr>
            </a:tbl>
          </a:graphicData>
        </a:graphic>
      </p:graphicFrame>
      <p:sp>
        <p:nvSpPr>
          <p:cNvPr id="4" name="Text Placeholder 3">
            <a:extLst>
              <a:ext uri="{FF2B5EF4-FFF2-40B4-BE49-F238E27FC236}">
                <a16:creationId xmlns:a16="http://schemas.microsoft.com/office/drawing/2014/main" id="{696C5A5F-054C-464E-9D86-E6A648125025}"/>
              </a:ext>
            </a:extLst>
          </p:cNvPr>
          <p:cNvSpPr>
            <a:spLocks noGrp="1"/>
          </p:cNvSpPr>
          <p:nvPr>
            <p:ph type="body" sz="half" idx="2"/>
          </p:nvPr>
        </p:nvSpPr>
        <p:spPr/>
        <p:txBody>
          <a:bodyPr>
            <a:normAutofit/>
          </a:bodyPr>
          <a:lstStyle/>
          <a:p>
            <a:r>
              <a:rPr lang="en-US" sz="1500" dirty="0"/>
              <a:t>You will still be able to use the same logic, when working with courses that are split up into multiple new course numbers.  Just realize that in these situations, your query will return </a:t>
            </a:r>
            <a:r>
              <a:rPr lang="en-US" sz="1500" u="sng" dirty="0"/>
              <a:t>multiple course numbers </a:t>
            </a:r>
            <a:r>
              <a:rPr lang="en-US" sz="1500" dirty="0"/>
              <a:t>from the new data.</a:t>
            </a:r>
          </a:p>
          <a:p>
            <a:endParaRPr lang="en-US" sz="1500" dirty="0"/>
          </a:p>
          <a:p>
            <a:r>
              <a:rPr lang="en-US" sz="1050" b="1" dirty="0"/>
              <a:t>((Old_course_id = ‘ARTH793’</a:t>
            </a:r>
          </a:p>
          <a:p>
            <a:r>
              <a:rPr lang="en-US" sz="1050" b="1" dirty="0"/>
              <a:t>and New_course_id = Course_id in enrollment *)</a:t>
            </a:r>
            <a:endParaRPr lang="en-US" sz="900" dirty="0"/>
          </a:p>
          <a:p>
            <a:r>
              <a:rPr lang="en-US" sz="1050" b="1" dirty="0"/>
              <a:t>OR</a:t>
            </a:r>
          </a:p>
          <a:p>
            <a:r>
              <a:rPr lang="en-US" sz="1050" b="1" dirty="0"/>
              <a:t>Course_id = ‘ARTH793’)</a:t>
            </a:r>
          </a:p>
          <a:p>
            <a:endParaRPr lang="en-US" sz="1050" b="1" dirty="0"/>
          </a:p>
          <a:p>
            <a:endParaRPr lang="en-US" sz="1050" b="1" dirty="0"/>
          </a:p>
        </p:txBody>
      </p:sp>
      <p:sp>
        <p:nvSpPr>
          <p:cNvPr id="10" name="Rectangle 2">
            <a:extLst>
              <a:ext uri="{FF2B5EF4-FFF2-40B4-BE49-F238E27FC236}">
                <a16:creationId xmlns:a16="http://schemas.microsoft.com/office/drawing/2014/main" id="{B9B03DBF-62C2-4DC4-ACFC-F06CB292A050}"/>
              </a:ext>
            </a:extLst>
          </p:cNvPr>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sp>
        <p:nvSpPr>
          <p:cNvPr id="13" name="Arrow: Curved Left 12">
            <a:extLst>
              <a:ext uri="{FF2B5EF4-FFF2-40B4-BE49-F238E27FC236}">
                <a16:creationId xmlns:a16="http://schemas.microsoft.com/office/drawing/2014/main" id="{3236C0E7-2775-4CE7-983B-9F78C56DB0F2}"/>
              </a:ext>
            </a:extLst>
          </p:cNvPr>
          <p:cNvSpPr/>
          <p:nvPr/>
        </p:nvSpPr>
        <p:spPr>
          <a:xfrm>
            <a:off x="7969827" y="2023374"/>
            <a:ext cx="890804" cy="2397958"/>
          </a:xfrm>
          <a:prstGeom prst="curvedLeftArrow">
            <a:avLst>
              <a:gd name="adj1" fmla="val 13174"/>
              <a:gd name="adj2" fmla="val 50000"/>
              <a:gd name="adj3" fmla="val 10479"/>
            </a:avLst>
          </a:prstGeom>
          <a:solidFill>
            <a:schemeClr val="accent5">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4" name="Arrow: Curved Left 13">
            <a:extLst>
              <a:ext uri="{FF2B5EF4-FFF2-40B4-BE49-F238E27FC236}">
                <a16:creationId xmlns:a16="http://schemas.microsoft.com/office/drawing/2014/main" id="{68C218BD-2F52-481F-BE02-93FE0AD9A979}"/>
              </a:ext>
            </a:extLst>
          </p:cNvPr>
          <p:cNvSpPr/>
          <p:nvPr/>
        </p:nvSpPr>
        <p:spPr>
          <a:xfrm>
            <a:off x="7969828" y="2023374"/>
            <a:ext cx="968735" cy="2782677"/>
          </a:xfrm>
          <a:prstGeom prst="curvedLeftArrow">
            <a:avLst>
              <a:gd name="adj1" fmla="val 13174"/>
              <a:gd name="adj2" fmla="val 50000"/>
              <a:gd name="adj3" fmla="val 10479"/>
            </a:avLst>
          </a:prstGeom>
          <a:solidFill>
            <a:schemeClr val="accent5">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5" name="Arrow: Curved Left 14">
            <a:extLst>
              <a:ext uri="{FF2B5EF4-FFF2-40B4-BE49-F238E27FC236}">
                <a16:creationId xmlns:a16="http://schemas.microsoft.com/office/drawing/2014/main" id="{89C3C245-AC2C-4986-ACA0-4806A23306AD}"/>
              </a:ext>
            </a:extLst>
          </p:cNvPr>
          <p:cNvSpPr/>
          <p:nvPr/>
        </p:nvSpPr>
        <p:spPr>
          <a:xfrm>
            <a:off x="7969827" y="2315936"/>
            <a:ext cx="890804" cy="2794286"/>
          </a:xfrm>
          <a:prstGeom prst="curvedLeftArrow">
            <a:avLst>
              <a:gd name="adj1" fmla="val 13174"/>
              <a:gd name="adj2" fmla="val 50000"/>
              <a:gd name="adj3" fmla="val 10479"/>
            </a:avLst>
          </a:prstGeom>
          <a:solidFill>
            <a:schemeClr val="accent4">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7" name="Arrow: Curved Left 16">
            <a:extLst>
              <a:ext uri="{FF2B5EF4-FFF2-40B4-BE49-F238E27FC236}">
                <a16:creationId xmlns:a16="http://schemas.microsoft.com/office/drawing/2014/main" id="{CB27E02F-EBCD-4A18-AD19-FD9A55518E66}"/>
              </a:ext>
            </a:extLst>
          </p:cNvPr>
          <p:cNvSpPr/>
          <p:nvPr/>
        </p:nvSpPr>
        <p:spPr>
          <a:xfrm>
            <a:off x="7969827" y="2015227"/>
            <a:ext cx="890804" cy="2575823"/>
          </a:xfrm>
          <a:prstGeom prst="curvedLeftArrow">
            <a:avLst>
              <a:gd name="adj1" fmla="val 13174"/>
              <a:gd name="adj2" fmla="val 50000"/>
              <a:gd name="adj3" fmla="val 10479"/>
            </a:avLst>
          </a:prstGeom>
          <a:solidFill>
            <a:schemeClr val="accent5">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8" name="Arrow: Curved Left 17">
            <a:extLst>
              <a:ext uri="{FF2B5EF4-FFF2-40B4-BE49-F238E27FC236}">
                <a16:creationId xmlns:a16="http://schemas.microsoft.com/office/drawing/2014/main" id="{5632070C-9A8D-48AA-8A42-54DFED8FB670}"/>
              </a:ext>
            </a:extLst>
          </p:cNvPr>
          <p:cNvSpPr/>
          <p:nvPr/>
        </p:nvSpPr>
        <p:spPr>
          <a:xfrm>
            <a:off x="7969827" y="2315935"/>
            <a:ext cx="1005104" cy="3086848"/>
          </a:xfrm>
          <a:prstGeom prst="curvedLeftArrow">
            <a:avLst>
              <a:gd name="adj1" fmla="val 13174"/>
              <a:gd name="adj2" fmla="val 50000"/>
              <a:gd name="adj3" fmla="val 10479"/>
            </a:avLst>
          </a:prstGeom>
          <a:solidFill>
            <a:schemeClr val="accent4">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19" name="TextBox 18">
            <a:extLst>
              <a:ext uri="{FF2B5EF4-FFF2-40B4-BE49-F238E27FC236}">
                <a16:creationId xmlns:a16="http://schemas.microsoft.com/office/drawing/2014/main" id="{CC070C37-7D87-4380-A61D-7FA634C9A26D}"/>
              </a:ext>
            </a:extLst>
          </p:cNvPr>
          <p:cNvSpPr txBox="1"/>
          <p:nvPr/>
        </p:nvSpPr>
        <p:spPr>
          <a:xfrm>
            <a:off x="2786743" y="5636078"/>
            <a:ext cx="3916832" cy="438582"/>
          </a:xfrm>
          <a:prstGeom prst="rect">
            <a:avLst/>
          </a:prstGeom>
          <a:noFill/>
        </p:spPr>
        <p:txBody>
          <a:bodyPr wrap="square" rtlCol="0">
            <a:spAutoFit/>
          </a:bodyPr>
          <a:lstStyle/>
          <a:p>
            <a:r>
              <a:rPr lang="en-US" sz="900" dirty="0"/>
              <a:t>* the Business Objects universe will do this join for you</a:t>
            </a:r>
          </a:p>
          <a:p>
            <a:endParaRPr lang="en-US" sz="1350" dirty="0"/>
          </a:p>
        </p:txBody>
      </p:sp>
      <p:graphicFrame>
        <p:nvGraphicFramePr>
          <p:cNvPr id="5" name="Table 4">
            <a:extLst>
              <a:ext uri="{FF2B5EF4-FFF2-40B4-BE49-F238E27FC236}">
                <a16:creationId xmlns:a16="http://schemas.microsoft.com/office/drawing/2014/main" id="{0802815E-0043-41D1-9149-DF78180459E3}"/>
              </a:ext>
            </a:extLst>
          </p:cNvPr>
          <p:cNvGraphicFramePr>
            <a:graphicFrameLocks noGrp="1"/>
          </p:cNvGraphicFramePr>
          <p:nvPr>
            <p:extLst/>
          </p:nvPr>
        </p:nvGraphicFramePr>
        <p:xfrm>
          <a:off x="4055052" y="3454416"/>
          <a:ext cx="3914775" cy="1725928"/>
        </p:xfrm>
        <a:graphic>
          <a:graphicData uri="http://schemas.openxmlformats.org/drawingml/2006/table">
            <a:tbl>
              <a:tblPr firstRow="1" firstCol="1" bandRow="1"/>
              <a:tblGrid>
                <a:gridCol w="704850">
                  <a:extLst>
                    <a:ext uri="{9D8B030D-6E8A-4147-A177-3AD203B41FA5}">
                      <a16:colId xmlns:a16="http://schemas.microsoft.com/office/drawing/2014/main" val="364544825"/>
                    </a:ext>
                  </a:extLst>
                </a:gridCol>
                <a:gridCol w="571500">
                  <a:extLst>
                    <a:ext uri="{9D8B030D-6E8A-4147-A177-3AD203B41FA5}">
                      <a16:colId xmlns:a16="http://schemas.microsoft.com/office/drawing/2014/main" val="3203951386"/>
                    </a:ext>
                  </a:extLst>
                </a:gridCol>
                <a:gridCol w="781050">
                  <a:extLst>
                    <a:ext uri="{9D8B030D-6E8A-4147-A177-3AD203B41FA5}">
                      <a16:colId xmlns:a16="http://schemas.microsoft.com/office/drawing/2014/main" val="123971241"/>
                    </a:ext>
                  </a:extLst>
                </a:gridCol>
                <a:gridCol w="790575">
                  <a:extLst>
                    <a:ext uri="{9D8B030D-6E8A-4147-A177-3AD203B41FA5}">
                      <a16:colId xmlns:a16="http://schemas.microsoft.com/office/drawing/2014/main" val="3328156423"/>
                    </a:ext>
                  </a:extLst>
                </a:gridCol>
                <a:gridCol w="1066800">
                  <a:extLst>
                    <a:ext uri="{9D8B030D-6E8A-4147-A177-3AD203B41FA5}">
                      <a16:colId xmlns:a16="http://schemas.microsoft.com/office/drawing/2014/main" val="472682887"/>
                    </a:ext>
                  </a:extLst>
                </a:gridCol>
              </a:tblGrid>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PENN_ID</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TERM</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COURSE_ID</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SECTION_ID</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Title</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543192"/>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91827364</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200810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4137720472"/>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86756453</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201130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967818176"/>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12345678</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 I</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640595482"/>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87654321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 I</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93498419"/>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24354657</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 I</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382530537"/>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12345678</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202210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 II</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22139725"/>
                  </a:ext>
                </a:extLst>
              </a:tr>
              <a:tr h="215741">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56789012</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202210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ARTH7931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Film History II</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75179976"/>
                  </a:ext>
                </a:extLst>
              </a:tr>
            </a:tbl>
          </a:graphicData>
        </a:graphic>
      </p:graphicFrame>
      <p:sp>
        <p:nvSpPr>
          <p:cNvPr id="16" name="Rectangle 15">
            <a:extLst>
              <a:ext uri="{FF2B5EF4-FFF2-40B4-BE49-F238E27FC236}">
                <a16:creationId xmlns:a16="http://schemas.microsoft.com/office/drawing/2014/main" id="{3ADF4282-7615-4DBD-B625-69F44C09AA21}"/>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E1F845DF-B9C8-402C-9A29-6F8E6027B08C}"/>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21" name="Rectangle 20">
            <a:extLst>
              <a:ext uri="{FF2B5EF4-FFF2-40B4-BE49-F238E27FC236}">
                <a16:creationId xmlns:a16="http://schemas.microsoft.com/office/drawing/2014/main" id="{10B9A040-391F-44C9-91DA-6C9F00C7519E}"/>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331412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7033D-96A6-41A2-9297-85D464ED5FB9}"/>
              </a:ext>
            </a:extLst>
          </p:cNvPr>
          <p:cNvSpPr>
            <a:spLocks noGrp="1"/>
          </p:cNvSpPr>
          <p:nvPr>
            <p:ph type="title"/>
          </p:nvPr>
        </p:nvSpPr>
        <p:spPr>
          <a:xfrm>
            <a:off x="457200" y="274638"/>
            <a:ext cx="8229600" cy="944562"/>
          </a:xfrm>
        </p:spPr>
        <p:txBody>
          <a:bodyPr>
            <a:normAutofit/>
          </a:bodyPr>
          <a:lstStyle/>
          <a:p>
            <a:pPr algn="l"/>
            <a:r>
              <a:rPr lang="en-US" sz="2400" b="1" dirty="0">
                <a:solidFill>
                  <a:schemeClr val="tx1">
                    <a:lumMod val="65000"/>
                    <a:lumOff val="35000"/>
                  </a:schemeClr>
                </a:solidFill>
                <a:latin typeface="Arial" panose="020B0604020202020204" pitchFamily="34" charset="0"/>
                <a:cs typeface="Arial" panose="020B0604020202020204" pitchFamily="34" charset="0"/>
              </a:rPr>
              <a:t>Course re-numbering: points to remember</a:t>
            </a:r>
          </a:p>
        </p:txBody>
      </p:sp>
      <p:sp>
        <p:nvSpPr>
          <p:cNvPr id="3" name="Content Placeholder 2">
            <a:extLst>
              <a:ext uri="{FF2B5EF4-FFF2-40B4-BE49-F238E27FC236}">
                <a16:creationId xmlns:a16="http://schemas.microsoft.com/office/drawing/2014/main" id="{17FF8334-AADB-4420-B22B-98F0488E7FA1}"/>
              </a:ext>
            </a:extLst>
          </p:cNvPr>
          <p:cNvSpPr>
            <a:spLocks noGrp="1"/>
          </p:cNvSpPr>
          <p:nvPr>
            <p:ph idx="1"/>
          </p:nvPr>
        </p:nvSpPr>
        <p:spPr/>
        <p:txBody>
          <a:bodyPr>
            <a:normAutofit/>
          </a:bodyPr>
          <a:lstStyle/>
          <a:p>
            <a:r>
              <a:rPr lang="en-US" sz="2000" dirty="0"/>
              <a:t>All courses are getting renumbered</a:t>
            </a:r>
          </a:p>
          <a:p>
            <a:r>
              <a:rPr lang="en-US" sz="2000" dirty="0"/>
              <a:t>Some courses will be splitting into more than one new number</a:t>
            </a:r>
          </a:p>
          <a:p>
            <a:r>
              <a:rPr lang="en-US" sz="2000" dirty="0"/>
              <a:t>The Data Warehouse will have a re-numbering cross-walk table</a:t>
            </a:r>
          </a:p>
          <a:p>
            <a:r>
              <a:rPr lang="en-US" sz="2000" dirty="0"/>
              <a:t>Students enrollment and academic history will be mixed:</a:t>
            </a:r>
          </a:p>
          <a:p>
            <a:pPr lvl="1"/>
            <a:r>
              <a:rPr lang="en-US" sz="2000" dirty="0"/>
              <a:t> pre-Banner: OLD numbers</a:t>
            </a:r>
          </a:p>
          <a:p>
            <a:pPr lvl="1"/>
            <a:r>
              <a:rPr lang="en-US" sz="2000" dirty="0"/>
              <a:t> post-Banner: NEW numbers</a:t>
            </a:r>
          </a:p>
          <a:p>
            <a:pPr marL="0" indent="0">
              <a:buNone/>
            </a:pPr>
            <a:endParaRPr lang="en-US" dirty="0"/>
          </a:p>
        </p:txBody>
      </p:sp>
      <p:sp>
        <p:nvSpPr>
          <p:cNvPr id="4" name="Rectangle 3">
            <a:extLst>
              <a:ext uri="{FF2B5EF4-FFF2-40B4-BE49-F238E27FC236}">
                <a16:creationId xmlns:a16="http://schemas.microsoft.com/office/drawing/2014/main" id="{64A7A5CB-20E2-4332-B0A0-483E80F51C8C}"/>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39382A13-3F25-4BD2-B6DD-8B2AE93ED20B}"/>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6" name="Rectangle 5">
            <a:extLst>
              <a:ext uri="{FF2B5EF4-FFF2-40B4-BE49-F238E27FC236}">
                <a16:creationId xmlns:a16="http://schemas.microsoft.com/office/drawing/2014/main" id="{B92370B4-E4FF-4AAD-BA91-E362A5FB201A}"/>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2189258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AA5DA-461D-4966-AD21-7BD6285DFBE3}"/>
              </a:ext>
            </a:extLst>
          </p:cNvPr>
          <p:cNvSpPr>
            <a:spLocks noGrp="1"/>
          </p:cNvSpPr>
          <p:nvPr>
            <p:ph type="title"/>
          </p:nvPr>
        </p:nvSpPr>
        <p:spPr/>
        <p:txBody>
          <a:bodyPr>
            <a:normAutofit/>
          </a:bodyPr>
          <a:lstStyle/>
          <a:p>
            <a:pPr algn="l"/>
            <a:r>
              <a:rPr lang="en-US" sz="2400" b="1" dirty="0">
                <a:solidFill>
                  <a:schemeClr val="tx1">
                    <a:lumMod val="65000"/>
                    <a:lumOff val="35000"/>
                  </a:schemeClr>
                </a:solidFill>
              </a:rPr>
              <a:t>Term effective and term-by-term</a:t>
            </a:r>
          </a:p>
        </p:txBody>
      </p:sp>
      <p:sp>
        <p:nvSpPr>
          <p:cNvPr id="3" name="Content Placeholder 2">
            <a:extLst>
              <a:ext uri="{FF2B5EF4-FFF2-40B4-BE49-F238E27FC236}">
                <a16:creationId xmlns:a16="http://schemas.microsoft.com/office/drawing/2014/main" id="{978E1F8C-9F14-452B-93B3-E53D7A0BE0B3}"/>
              </a:ext>
            </a:extLst>
          </p:cNvPr>
          <p:cNvSpPr>
            <a:spLocks noGrp="1"/>
          </p:cNvSpPr>
          <p:nvPr>
            <p:ph idx="1"/>
          </p:nvPr>
        </p:nvSpPr>
        <p:spPr/>
        <p:txBody>
          <a:bodyPr>
            <a:normAutofit/>
          </a:bodyPr>
          <a:lstStyle/>
          <a:p>
            <a:r>
              <a:rPr lang="en-US" sz="2000" dirty="0"/>
              <a:t>In Banner, the pre-202120 (Summer 2021) student data will be converted and stored term-by-term. Going forward, student data will be term-effective.</a:t>
            </a:r>
          </a:p>
          <a:p>
            <a:r>
              <a:rPr lang="en-US" sz="2000" dirty="0"/>
              <a:t>In the Data Warehouse, we will always be able to look at student data term-by-term.</a:t>
            </a:r>
          </a:p>
          <a:p>
            <a:endParaRPr lang="en-US" sz="2000" dirty="0"/>
          </a:p>
          <a:p>
            <a:pPr marL="0" indent="0">
              <a:buNone/>
            </a:pPr>
            <a:r>
              <a:rPr lang="en-US" sz="2000" dirty="0"/>
              <a:t>… just something to keep in mind, if you are comparing warehouse report results with online views in the source.</a:t>
            </a:r>
          </a:p>
        </p:txBody>
      </p:sp>
      <p:sp>
        <p:nvSpPr>
          <p:cNvPr id="4" name="Rectangle 3">
            <a:extLst>
              <a:ext uri="{FF2B5EF4-FFF2-40B4-BE49-F238E27FC236}">
                <a16:creationId xmlns:a16="http://schemas.microsoft.com/office/drawing/2014/main" id="{C93EB3C3-2336-4BDF-96DA-DF3FC4F705CB}"/>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14E7E0BA-BAA0-4660-A20E-2F0296F3E5AD}"/>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6" name="Rectangle 5">
            <a:extLst>
              <a:ext uri="{FF2B5EF4-FFF2-40B4-BE49-F238E27FC236}">
                <a16:creationId xmlns:a16="http://schemas.microsoft.com/office/drawing/2014/main" id="{0F1F616D-7397-4473-8A2D-80D52EDE7DB1}"/>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734959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5F1A4-4A8E-433B-82CA-717704ABB3FB}"/>
              </a:ext>
            </a:extLst>
          </p:cNvPr>
          <p:cNvSpPr>
            <a:spLocks noGrp="1"/>
          </p:cNvSpPr>
          <p:nvPr>
            <p:ph type="title"/>
          </p:nvPr>
        </p:nvSpPr>
        <p:spPr/>
        <p:txBody>
          <a:bodyPr>
            <a:normAutofit/>
          </a:bodyPr>
          <a:lstStyle/>
          <a:p>
            <a:pPr algn="l"/>
            <a:r>
              <a:rPr lang="en-US" sz="2400" b="1" dirty="0">
                <a:solidFill>
                  <a:schemeClr val="tx1">
                    <a:lumMod val="65000"/>
                    <a:lumOff val="35000"/>
                  </a:schemeClr>
                </a:solidFill>
              </a:rPr>
              <a:t>Instructor/advisor data moving to Workday as of July 1, 2019</a:t>
            </a:r>
          </a:p>
        </p:txBody>
      </p:sp>
      <p:sp>
        <p:nvSpPr>
          <p:cNvPr id="3" name="Content Placeholder 2">
            <a:extLst>
              <a:ext uri="{FF2B5EF4-FFF2-40B4-BE49-F238E27FC236}">
                <a16:creationId xmlns:a16="http://schemas.microsoft.com/office/drawing/2014/main" id="{B7086287-B33F-45E2-9CFA-F10EE9F4F0A9}"/>
              </a:ext>
            </a:extLst>
          </p:cNvPr>
          <p:cNvSpPr>
            <a:spLocks noGrp="1"/>
          </p:cNvSpPr>
          <p:nvPr>
            <p:ph idx="1"/>
          </p:nvPr>
        </p:nvSpPr>
        <p:spPr/>
        <p:txBody>
          <a:bodyPr/>
          <a:lstStyle/>
          <a:p>
            <a:r>
              <a:rPr lang="en-US" sz="2000" dirty="0"/>
              <a:t>Data are being mapped from the new Workday source to the existing EMPLOYEE and EMPLOYEE_GENERAL views</a:t>
            </a:r>
          </a:p>
          <a:p>
            <a:endParaRPr lang="en-US" sz="2000" dirty="0"/>
          </a:p>
          <a:p>
            <a:r>
              <a:rPr lang="en-US" sz="2000" dirty="0"/>
              <a:t>Your warehouse queries that use EMPLOYEE_GENERAL data should not need to be changed at this time.</a:t>
            </a:r>
          </a:p>
        </p:txBody>
      </p:sp>
      <p:sp>
        <p:nvSpPr>
          <p:cNvPr id="4" name="Rectangle 3">
            <a:extLst>
              <a:ext uri="{FF2B5EF4-FFF2-40B4-BE49-F238E27FC236}">
                <a16:creationId xmlns:a16="http://schemas.microsoft.com/office/drawing/2014/main" id="{A36515DB-F1BE-4338-A086-8D9418A83183}"/>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BF3EEB7-B180-4174-9A10-F2916C49C5B5}"/>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6" name="Rectangle 5">
            <a:extLst>
              <a:ext uri="{FF2B5EF4-FFF2-40B4-BE49-F238E27FC236}">
                <a16:creationId xmlns:a16="http://schemas.microsoft.com/office/drawing/2014/main" id="{AF454D96-79B5-409D-BF2F-79311EB4B18E}"/>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2886462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D1B8E-1920-4519-A40F-85D65178A4D7}"/>
              </a:ext>
            </a:extLst>
          </p:cNvPr>
          <p:cNvSpPr>
            <a:spLocks noGrp="1"/>
          </p:cNvSpPr>
          <p:nvPr>
            <p:ph type="title"/>
          </p:nvPr>
        </p:nvSpPr>
        <p:spPr>
          <a:xfrm>
            <a:off x="457200" y="274638"/>
            <a:ext cx="8229600" cy="1063914"/>
          </a:xfrm>
        </p:spPr>
        <p:txBody>
          <a:bodyPr>
            <a:normAutofit/>
          </a:bodyPr>
          <a:lstStyle/>
          <a:p>
            <a:r>
              <a:rPr lang="en-US" sz="3200" b="1" dirty="0">
                <a:solidFill>
                  <a:schemeClr val="tx1">
                    <a:lumMod val="65000"/>
                    <a:lumOff val="35000"/>
                  </a:schemeClr>
                </a:solidFill>
              </a:rPr>
              <a:t>Avoid using stale data!</a:t>
            </a:r>
          </a:p>
        </p:txBody>
      </p:sp>
      <p:sp>
        <p:nvSpPr>
          <p:cNvPr id="3" name="Content Placeholder 2">
            <a:extLst>
              <a:ext uri="{FF2B5EF4-FFF2-40B4-BE49-F238E27FC236}">
                <a16:creationId xmlns:a16="http://schemas.microsoft.com/office/drawing/2014/main" id="{B94E8581-588D-4499-8649-3C0D88EAB99F}"/>
              </a:ext>
            </a:extLst>
          </p:cNvPr>
          <p:cNvSpPr>
            <a:spLocks noGrp="1"/>
          </p:cNvSpPr>
          <p:nvPr>
            <p:ph idx="1"/>
          </p:nvPr>
        </p:nvSpPr>
        <p:spPr/>
        <p:txBody>
          <a:bodyPr>
            <a:normAutofit/>
          </a:bodyPr>
          <a:lstStyle/>
          <a:p>
            <a:pPr>
              <a:buFont typeface="Wingdings" panose="05000000000000000000" pitchFamily="2" charset="2"/>
              <a:buChar char="Ø"/>
            </a:pPr>
            <a:r>
              <a:rPr lang="en-US" sz="2000" dirty="0"/>
              <a:t>If you include biographic/demographic data in anything that will be used for communications to or about students, please always refresh your data first. </a:t>
            </a:r>
          </a:p>
          <a:p>
            <a:endParaRPr lang="en-US" sz="2000" dirty="0"/>
          </a:p>
          <a:p>
            <a:pPr>
              <a:buFont typeface="Wingdings" panose="05000000000000000000" pitchFamily="2" charset="2"/>
              <a:buChar char="Ø"/>
            </a:pPr>
            <a:r>
              <a:rPr lang="en-US" sz="2000" dirty="0"/>
              <a:t>Do not assume things like the person’s name, gender or gender-specific titles that you stored to your local database last month are still valid.</a:t>
            </a:r>
          </a:p>
          <a:p>
            <a:pPr marL="0" indent="0">
              <a:buNone/>
            </a:pPr>
            <a:endParaRPr lang="en-US" sz="2400" dirty="0"/>
          </a:p>
        </p:txBody>
      </p:sp>
      <p:sp>
        <p:nvSpPr>
          <p:cNvPr id="4" name="Rectangle 3">
            <a:extLst>
              <a:ext uri="{FF2B5EF4-FFF2-40B4-BE49-F238E27FC236}">
                <a16:creationId xmlns:a16="http://schemas.microsoft.com/office/drawing/2014/main" id="{57D74DB6-64C3-4A4F-B395-88F1C31B7FFF}"/>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21874E6-076A-4957-8D72-BF5FC75566E6}"/>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6" name="Rectangle 5">
            <a:extLst>
              <a:ext uri="{FF2B5EF4-FFF2-40B4-BE49-F238E27FC236}">
                <a16:creationId xmlns:a16="http://schemas.microsoft.com/office/drawing/2014/main" id="{AB57E43A-D430-4429-B93A-BD6F1FE51E86}"/>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2990070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
        <p:nvSpPr>
          <p:cNvPr id="17" name="Text Placeholder 1"/>
          <p:cNvSpPr txBox="1">
            <a:spLocks/>
          </p:cNvSpPr>
          <p:nvPr/>
        </p:nvSpPr>
        <p:spPr bwMode="auto">
          <a:xfrm>
            <a:off x="609600" y="1012001"/>
            <a:ext cx="7162800" cy="2493200"/>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305800" cy="3416320"/>
          </a:xfrm>
          <a:prstGeom prst="rect">
            <a:avLst/>
          </a:prstGeom>
        </p:spPr>
        <p:txBody>
          <a:bodyPr wrap="square">
            <a:spAutoFit/>
          </a:bodyPr>
          <a:lstStyle/>
          <a:p>
            <a:pPr lvl="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Wrap Up</a:t>
            </a:r>
          </a:p>
          <a:p>
            <a:pPr lvl="0" eaLnBrk="0" fontAlgn="base" hangingPunct="0">
              <a:spcBef>
                <a:spcPct val="0"/>
              </a:spcBef>
              <a:spcAft>
                <a:spcPct val="0"/>
              </a:spcAft>
              <a:defRPr/>
            </a:pPr>
            <a:endParaRPr lang="en-US" sz="2000" dirty="0">
              <a:solidFill>
                <a:schemeClr val="tx1">
                  <a:lumMod val="65000"/>
                  <a:lumOff val="35000"/>
                </a:schemeClr>
              </a:solidFill>
              <a:latin typeface="Arial"/>
              <a:ea typeface="ＭＳ Ｐゴシック" charset="-128"/>
              <a:cs typeface="Arial"/>
            </a:endParaRPr>
          </a:p>
          <a:p>
            <a:pPr lvl="0" eaLnBrk="0" fontAlgn="base" hangingPunct="0">
              <a:spcBef>
                <a:spcPct val="0"/>
              </a:spcBef>
              <a:spcAft>
                <a:spcPct val="0"/>
              </a:spcAft>
              <a:defRPr/>
            </a:pPr>
            <a:endParaRPr lang="en-US" sz="2000" dirty="0">
              <a:solidFill>
                <a:schemeClr val="tx1">
                  <a:lumMod val="65000"/>
                  <a:lumOff val="35000"/>
                </a:schemeClr>
              </a:solidFill>
              <a:latin typeface="Arial"/>
              <a:ea typeface="ＭＳ Ｐゴシック" charset="-128"/>
              <a:cs typeface="Arial"/>
            </a:endParaRPr>
          </a:p>
          <a:p>
            <a:pPr lvl="1" indent="-342900" eaLnBrk="0" fontAlgn="base" hangingPunct="0">
              <a:spcBef>
                <a:spcPct val="0"/>
              </a:spcBef>
              <a:spcAft>
                <a:spcPct val="0"/>
              </a:spcAft>
              <a:buFont typeface="Wingdings" panose="05000000000000000000" pitchFamily="2" charset="2"/>
              <a:buChar char="q"/>
              <a:defRPr/>
            </a:pPr>
            <a:r>
              <a:rPr lang="en-US" sz="2000" dirty="0">
                <a:latin typeface="Arial" pitchFamily="34" charset="0"/>
                <a:cs typeface="Arial" pitchFamily="34" charset="0"/>
              </a:rPr>
              <a:t>Questions on topics presented today?</a:t>
            </a:r>
          </a:p>
          <a:p>
            <a:pPr lvl="1" indent="-342900" eaLnBrk="0" fontAlgn="base" hangingPunct="0">
              <a:spcBef>
                <a:spcPct val="0"/>
              </a:spcBef>
              <a:spcAft>
                <a:spcPct val="0"/>
              </a:spcAft>
              <a:buFont typeface="Wingdings" panose="05000000000000000000" pitchFamily="2" charset="2"/>
              <a:buChar char="q"/>
              <a:defRPr/>
            </a:pPr>
            <a:endParaRPr lang="en-US" sz="2000" dirty="0">
              <a:latin typeface="Arial" pitchFamily="34" charset="0"/>
              <a:cs typeface="Arial" pitchFamily="34" charset="0"/>
            </a:endParaRPr>
          </a:p>
          <a:p>
            <a:pPr lvl="1" indent="-342900" eaLnBrk="0" fontAlgn="base" hangingPunct="0">
              <a:spcBef>
                <a:spcPct val="0"/>
              </a:spcBef>
              <a:spcAft>
                <a:spcPct val="0"/>
              </a:spcAft>
              <a:buFont typeface="Wingdings" panose="05000000000000000000" pitchFamily="2" charset="2"/>
              <a:buChar char="q"/>
              <a:defRPr/>
            </a:pPr>
            <a:r>
              <a:rPr lang="en-US" sz="2000" dirty="0">
                <a:latin typeface="Arial" pitchFamily="34" charset="0"/>
                <a:cs typeface="Arial" pitchFamily="34" charset="0"/>
              </a:rPr>
              <a:t>Other topics / Suggestions for future meetings?  </a:t>
            </a:r>
          </a:p>
          <a:p>
            <a:pPr lvl="0" indent="-342900" eaLnBrk="0" fontAlgn="base" hangingPunct="0">
              <a:spcBef>
                <a:spcPct val="0"/>
              </a:spcBef>
              <a:spcAft>
                <a:spcPct val="0"/>
              </a:spcAft>
              <a:buFont typeface="Arial" pitchFamily="34" charset="0"/>
              <a:buChar char="•"/>
              <a:defRPr/>
            </a:pPr>
            <a:endParaRPr lang="en-US" sz="2000" dirty="0">
              <a:solidFill>
                <a:schemeClr val="tx1">
                  <a:lumMod val="65000"/>
                  <a:lumOff val="35000"/>
                </a:schemeClr>
              </a:solidFill>
              <a:latin typeface="Arial"/>
              <a:ea typeface="ＭＳ Ｐゴシック" charset="-128"/>
              <a:cs typeface="Arial"/>
            </a:endParaRPr>
          </a:p>
          <a:p>
            <a:pPr lvl="0" indent="-342900" eaLnBrk="0" fontAlgn="base" hangingPunct="0">
              <a:spcBef>
                <a:spcPct val="0"/>
              </a:spcBef>
              <a:spcAft>
                <a:spcPct val="0"/>
              </a:spcAft>
              <a:buFont typeface="Arial" pitchFamily="34" charset="0"/>
              <a:buChar char="•"/>
              <a:defRPr/>
            </a:pPr>
            <a:endParaRPr lang="en-US" sz="2000" dirty="0">
              <a:solidFill>
                <a:schemeClr val="tx1">
                  <a:lumMod val="65000"/>
                  <a:lumOff val="35000"/>
                </a:schemeClr>
              </a:solidFill>
              <a:latin typeface="Arial"/>
              <a:ea typeface="ＭＳ Ｐゴシック" charset="-128"/>
              <a:cs typeface="Arial"/>
            </a:endParaRPr>
          </a:p>
          <a:p>
            <a:pPr lvl="0" indent="-342900" eaLnBrk="0" fontAlgn="base" hangingPunct="0">
              <a:spcBef>
                <a:spcPct val="0"/>
              </a:spcBef>
              <a:spcAft>
                <a:spcPct val="0"/>
              </a:spcAft>
              <a:defRPr/>
            </a:pPr>
            <a:endParaRPr lang="en-US" sz="2000" dirty="0">
              <a:solidFill>
                <a:schemeClr val="tx1">
                  <a:lumMod val="65000"/>
                  <a:lumOff val="35000"/>
                </a:schemeClr>
              </a:solidFill>
              <a:latin typeface="Arial"/>
              <a:ea typeface="ＭＳ Ｐゴシック" charset="-128"/>
              <a:cs typeface="Arial"/>
            </a:endParaRPr>
          </a:p>
          <a:p>
            <a:pPr lvl="0" indent="-342900" eaLnBrk="0" fontAlgn="base" hangingPunct="0">
              <a:spcBef>
                <a:spcPct val="0"/>
              </a:spcBef>
              <a:spcAft>
                <a:spcPct val="0"/>
              </a:spcAft>
              <a:defRPr/>
            </a:pPr>
            <a:endParaRPr lang="en-US" b="1" dirty="0">
              <a:solidFill>
                <a:schemeClr val="tx1">
                  <a:lumMod val="65000"/>
                  <a:lumOff val="35000"/>
                </a:schemeClr>
              </a:solidFill>
              <a:latin typeface="Arial"/>
              <a:ea typeface="ＭＳ Ｐゴシック" charset="-128"/>
              <a:cs typeface="Arial"/>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spTree>
    <p:extLst>
      <p:ext uri="{BB962C8B-B14F-4D97-AF65-F5344CB8AC3E}">
        <p14:creationId xmlns:p14="http://schemas.microsoft.com/office/powerpoint/2010/main" val="99378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9258"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152400" y="1070957"/>
            <a:ext cx="8305800" cy="5016758"/>
          </a:xfrm>
          <a:prstGeom prst="rect">
            <a:avLst/>
          </a:prstGeom>
        </p:spPr>
        <p:txBody>
          <a:bodyPr wrap="square">
            <a:spAutoFit/>
          </a:bodyPr>
          <a:lstStyle/>
          <a:p>
            <a:pPr lvl="0"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Agenda</a:t>
            </a:r>
          </a:p>
          <a:p>
            <a:pPr marL="342900" indent="-342900">
              <a:buFont typeface="Arial" panose="020B0604020202020204" pitchFamily="34" charset="0"/>
              <a:buChar char="•"/>
            </a:pPr>
            <a:endParaRPr lang="en-US" sz="2400" b="1" dirty="0">
              <a:solidFill>
                <a:schemeClr val="tx1">
                  <a:lumMod val="65000"/>
                  <a:lumOff val="35000"/>
                </a:schemeClr>
              </a:solidFill>
              <a:latin typeface="Arial"/>
              <a:ea typeface="ＭＳ Ｐゴシック" charset="-128"/>
              <a:cs typeface="Arial"/>
            </a:endParaRPr>
          </a:p>
          <a:p>
            <a:pPr marL="285750" indent="-285750">
              <a:buFont typeface="Arial" panose="020B0604020202020204" pitchFamily="34" charset="0"/>
              <a:buChar char="•"/>
            </a:pPr>
            <a:r>
              <a:rPr lang="en-US" sz="2000" dirty="0">
                <a:latin typeface="Arial" pitchFamily="34" charset="0"/>
                <a:cs typeface="Arial" pitchFamily="34" charset="0"/>
              </a:rPr>
              <a:t>Course Inventory fields re-purposed on SRS screen 125</a:t>
            </a:r>
            <a:endParaRPr lang="en-US" sz="1400" dirty="0">
              <a:latin typeface="Arial" pitchFamily="34" charset="0"/>
              <a:cs typeface="Arial" pitchFamily="34" charset="0"/>
            </a:endParaRP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New Military Affiliated fields on SRS screen 119</a:t>
            </a: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What’s happening in the 2020-2021 academic year </a:t>
            </a:r>
            <a:endParaRPr lang="en-US" sz="1400" dirty="0">
              <a:latin typeface="Arial" pitchFamily="34" charset="0"/>
              <a:cs typeface="Arial" pitchFamily="34" charset="0"/>
            </a:endParaRP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Course renumbering in Pennant Records</a:t>
            </a: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Banner term-effective/term-by-term data and the Data Warehouse</a:t>
            </a: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Instructor data moving to Workday this summer</a:t>
            </a:r>
            <a:endParaRPr lang="en-US" sz="1050" dirty="0">
              <a:latin typeface="Arial" pitchFamily="34" charset="0"/>
              <a:cs typeface="Arial" pitchFamily="34" charset="0"/>
            </a:endParaRP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The dangers of using stale bio/demo data</a:t>
            </a:r>
          </a:p>
          <a:p>
            <a:pPr marL="285750" indent="-285750">
              <a:buFont typeface="Arial" panose="020B0604020202020204" pitchFamily="34" charset="0"/>
              <a:buChar char="•"/>
            </a:pPr>
            <a:endParaRPr lang="en-US" sz="1400" dirty="0">
              <a:latin typeface="Arial" pitchFamily="34" charset="0"/>
              <a:cs typeface="Arial" pitchFamily="34" charset="0"/>
            </a:endParaRPr>
          </a:p>
          <a:p>
            <a:pPr marL="285750" indent="-285750">
              <a:buFont typeface="Arial" panose="020B0604020202020204" pitchFamily="34" charset="0"/>
              <a:buChar char="•"/>
            </a:pPr>
            <a:r>
              <a:rPr lang="en-US" sz="2000" dirty="0">
                <a:latin typeface="Arial" pitchFamily="34" charset="0"/>
                <a:cs typeface="Arial" pitchFamily="34" charset="0"/>
              </a:rPr>
              <a:t>Wrap up </a:t>
            </a:r>
            <a:endParaRPr lang="en-US" sz="1400" dirty="0">
              <a:latin typeface="Arial" pitchFamily="34" charset="0"/>
              <a:cs typeface="Arial" pitchFamily="34" charset="0"/>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spTree>
    <p:extLst>
      <p:ext uri="{BB962C8B-B14F-4D97-AF65-F5344CB8AC3E}">
        <p14:creationId xmlns:p14="http://schemas.microsoft.com/office/powerpoint/2010/main" val="14197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C382-6532-4D80-8A8B-C344C9786834}"/>
              </a:ext>
            </a:extLst>
          </p:cNvPr>
          <p:cNvSpPr>
            <a:spLocks noGrp="1"/>
          </p:cNvSpPr>
          <p:nvPr>
            <p:ph type="title"/>
          </p:nvPr>
        </p:nvSpPr>
        <p:spPr>
          <a:xfrm>
            <a:off x="466458" y="197879"/>
            <a:ext cx="8229600" cy="1021321"/>
          </a:xfrm>
        </p:spPr>
        <p:txBody>
          <a:bodyPr>
            <a:normAutofit/>
          </a:bodyPr>
          <a:lstStyle/>
          <a:p>
            <a:pPr algn="l"/>
            <a:r>
              <a:rPr lang="en-US" sz="2400" b="1" dirty="0">
                <a:solidFill>
                  <a:schemeClr val="tx1">
                    <a:lumMod val="65000"/>
                    <a:lumOff val="35000"/>
                  </a:schemeClr>
                </a:solidFill>
              </a:rPr>
              <a:t>Course Inventory fields re-purposed:</a:t>
            </a:r>
            <a:br>
              <a:rPr lang="en-US" sz="3200" b="1" dirty="0">
                <a:solidFill>
                  <a:schemeClr val="tx1">
                    <a:lumMod val="65000"/>
                    <a:lumOff val="35000"/>
                  </a:schemeClr>
                </a:solidFill>
              </a:rPr>
            </a:br>
            <a:r>
              <a:rPr lang="en-US" sz="2400" b="1" dirty="0">
                <a:solidFill>
                  <a:schemeClr val="tx1">
                    <a:lumMod val="65000"/>
                    <a:lumOff val="35000"/>
                  </a:schemeClr>
                </a:solidFill>
              </a:rPr>
              <a:t>Register_Subgroup_1, Register_Subgroup_2</a:t>
            </a:r>
          </a:p>
        </p:txBody>
      </p:sp>
      <p:sp>
        <p:nvSpPr>
          <p:cNvPr id="3" name="Content Placeholder 2">
            <a:extLst>
              <a:ext uri="{FF2B5EF4-FFF2-40B4-BE49-F238E27FC236}">
                <a16:creationId xmlns:a16="http://schemas.microsoft.com/office/drawing/2014/main" id="{868B62A0-0AAB-4C7F-9CDC-BE160BD6FF90}"/>
              </a:ext>
            </a:extLst>
          </p:cNvPr>
          <p:cNvSpPr>
            <a:spLocks noGrp="1"/>
          </p:cNvSpPr>
          <p:nvPr>
            <p:ph sz="half" idx="1"/>
          </p:nvPr>
        </p:nvSpPr>
        <p:spPr>
          <a:xfrm>
            <a:off x="3657600" y="1841206"/>
            <a:ext cx="5163440" cy="2514544"/>
          </a:xfrm>
        </p:spPr>
        <p:txBody>
          <a:bodyPr>
            <a:noAutofit/>
          </a:bodyPr>
          <a:lstStyle/>
          <a:p>
            <a:pPr marL="0" indent="0">
              <a:buNone/>
            </a:pPr>
            <a:r>
              <a:rPr lang="en-US" sz="1600" b="1" dirty="0"/>
              <a:t>PO - </a:t>
            </a:r>
            <a:r>
              <a:rPr lang="en-US" sz="1600" dirty="0"/>
              <a:t>Primary Owner </a:t>
            </a:r>
          </a:p>
          <a:p>
            <a:pPr marL="0" indent="0">
              <a:buNone/>
            </a:pPr>
            <a:r>
              <a:rPr lang="en-US" sz="1600" b="1" dirty="0"/>
              <a:t>SO - </a:t>
            </a:r>
            <a:r>
              <a:rPr lang="en-US" sz="1600" dirty="0"/>
              <a:t>Secondary Owner</a:t>
            </a:r>
          </a:p>
          <a:p>
            <a:pPr marL="0" indent="0">
              <a:buNone/>
            </a:pPr>
            <a:r>
              <a:rPr lang="en-US" sz="1600" dirty="0"/>
              <a:t>Matches cross-list functionality in the new Curriculum Management system. </a:t>
            </a:r>
          </a:p>
          <a:p>
            <a:pPr marL="0" indent="0">
              <a:buNone/>
            </a:pPr>
            <a:r>
              <a:rPr lang="en-US" sz="1600" dirty="0"/>
              <a:t>Column names in the warehouse table not changed. </a:t>
            </a:r>
          </a:p>
          <a:p>
            <a:pPr marL="0" indent="0">
              <a:buNone/>
            </a:pPr>
            <a:r>
              <a:rPr lang="en-US" sz="1600" dirty="0"/>
              <a:t>(still Register_Subgroup_1, _2)</a:t>
            </a:r>
          </a:p>
          <a:p>
            <a:pPr marL="0" indent="0">
              <a:buNone/>
            </a:pPr>
            <a:r>
              <a:rPr lang="en-US" sz="1600" dirty="0"/>
              <a:t>The object in the STDTCANQ universe Course Inventory folder has been re-named “Cross-list Partner.”</a:t>
            </a:r>
            <a:endParaRPr lang="en-US" dirty="0"/>
          </a:p>
        </p:txBody>
      </p:sp>
      <p:sp>
        <p:nvSpPr>
          <p:cNvPr id="5" name="Content Placeholder 4">
            <a:extLst>
              <a:ext uri="{FF2B5EF4-FFF2-40B4-BE49-F238E27FC236}">
                <a16:creationId xmlns:a16="http://schemas.microsoft.com/office/drawing/2014/main" id="{7ED93BF6-E95E-4D4F-AF58-8D8C5B26F22E}"/>
              </a:ext>
            </a:extLst>
          </p:cNvPr>
          <p:cNvSpPr>
            <a:spLocks noGrp="1"/>
          </p:cNvSpPr>
          <p:nvPr>
            <p:ph sz="half" idx="2"/>
          </p:nvPr>
        </p:nvSpPr>
        <p:spPr>
          <a:xfrm>
            <a:off x="466458" y="1315260"/>
            <a:ext cx="8001000" cy="411982"/>
          </a:xfrm>
        </p:spPr>
        <p:txBody>
          <a:bodyPr>
            <a:normAutofit fontScale="92500"/>
          </a:bodyPr>
          <a:lstStyle/>
          <a:p>
            <a:pPr marL="0" indent="0">
              <a:buNone/>
            </a:pPr>
            <a:r>
              <a:rPr lang="en-US" sz="1800" dirty="0"/>
              <a:t>Register_Subgroup_1 (RI156) has been re-labeled “Cross-list Partner” on SRS screen 125:</a:t>
            </a:r>
          </a:p>
        </p:txBody>
      </p:sp>
      <p:pic>
        <p:nvPicPr>
          <p:cNvPr id="4" name="Picture 3">
            <a:extLst>
              <a:ext uri="{FF2B5EF4-FFF2-40B4-BE49-F238E27FC236}">
                <a16:creationId xmlns:a16="http://schemas.microsoft.com/office/drawing/2014/main" id="{0CE14BF2-6082-4A20-A0CD-EB02453195BD}"/>
              </a:ext>
            </a:extLst>
          </p:cNvPr>
          <p:cNvPicPr>
            <a:picLocks noChangeAspect="1"/>
          </p:cNvPicPr>
          <p:nvPr/>
        </p:nvPicPr>
        <p:blipFill>
          <a:blip r:embed="rId2"/>
          <a:stretch>
            <a:fillRect/>
          </a:stretch>
        </p:blipFill>
        <p:spPr>
          <a:xfrm>
            <a:off x="647700" y="1841206"/>
            <a:ext cx="2895600" cy="1571625"/>
          </a:xfrm>
          <a:prstGeom prst="rect">
            <a:avLst/>
          </a:prstGeom>
        </p:spPr>
      </p:pic>
      <p:sp>
        <p:nvSpPr>
          <p:cNvPr id="7" name="Rectangle 6">
            <a:extLst>
              <a:ext uri="{FF2B5EF4-FFF2-40B4-BE49-F238E27FC236}">
                <a16:creationId xmlns:a16="http://schemas.microsoft.com/office/drawing/2014/main" id="{17E906B7-2621-4805-B98E-42E744498CCC}"/>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400EF003-19DF-4A69-9F91-3649F14A8784}"/>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9" name="Rectangle 8">
            <a:extLst>
              <a:ext uri="{FF2B5EF4-FFF2-40B4-BE49-F238E27FC236}">
                <a16:creationId xmlns:a16="http://schemas.microsoft.com/office/drawing/2014/main" id="{D6E617E2-6C0A-4489-9B71-C1A21DF200FA}"/>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
        <p:nvSpPr>
          <p:cNvPr id="6" name="Rectangle 5">
            <a:extLst>
              <a:ext uri="{FF2B5EF4-FFF2-40B4-BE49-F238E27FC236}">
                <a16:creationId xmlns:a16="http://schemas.microsoft.com/office/drawing/2014/main" id="{C2218A43-1F4C-4744-BB15-C5A7989116E3}"/>
              </a:ext>
            </a:extLst>
          </p:cNvPr>
          <p:cNvSpPr/>
          <p:nvPr/>
        </p:nvSpPr>
        <p:spPr>
          <a:xfrm>
            <a:off x="533400" y="4679283"/>
            <a:ext cx="7766703" cy="1384995"/>
          </a:xfrm>
          <a:prstGeom prst="rect">
            <a:avLst/>
          </a:prstGeom>
        </p:spPr>
        <p:txBody>
          <a:bodyPr wrap="square">
            <a:spAutoFit/>
          </a:bodyPr>
          <a:lstStyle/>
          <a:p>
            <a:pPr lvl="0"/>
            <a:r>
              <a:rPr lang="en-US" dirty="0"/>
              <a:t>Register_Subgroup_2 (RI157) is being retired. </a:t>
            </a:r>
          </a:p>
          <a:p>
            <a:pPr lvl="0"/>
            <a:endParaRPr lang="en-US" dirty="0"/>
          </a:p>
          <a:p>
            <a:pPr lvl="0"/>
            <a:r>
              <a:rPr lang="en-US" sz="1600" dirty="0"/>
              <a:t>Data element was removed from screen 125. Column remains in the warehouse table, but that column is now empty and should not be used.  The corresponding object in STDTCANQ universe was removed.</a:t>
            </a:r>
          </a:p>
        </p:txBody>
      </p:sp>
    </p:spTree>
    <p:extLst>
      <p:ext uri="{BB962C8B-B14F-4D97-AF65-F5344CB8AC3E}">
        <p14:creationId xmlns:p14="http://schemas.microsoft.com/office/powerpoint/2010/main" val="715106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4255D9-B1EF-4BE4-A4EC-A50AC60D200C}"/>
              </a:ext>
            </a:extLst>
          </p:cNvPr>
          <p:cNvSpPr>
            <a:spLocks noGrp="1"/>
          </p:cNvSpPr>
          <p:nvPr>
            <p:ph type="title"/>
          </p:nvPr>
        </p:nvSpPr>
        <p:spPr>
          <a:xfrm>
            <a:off x="457200" y="274638"/>
            <a:ext cx="8229600" cy="715962"/>
          </a:xfrm>
        </p:spPr>
        <p:txBody>
          <a:bodyPr>
            <a:normAutofit/>
          </a:bodyPr>
          <a:lstStyle/>
          <a:p>
            <a:pPr algn="l"/>
            <a:r>
              <a:rPr lang="en-US" sz="2400" b="1" dirty="0">
                <a:solidFill>
                  <a:schemeClr val="tx1">
                    <a:lumMod val="65000"/>
                    <a:lumOff val="35000"/>
                  </a:schemeClr>
                </a:solidFill>
              </a:rPr>
              <a:t>New Military Affiliated student fields</a:t>
            </a:r>
          </a:p>
        </p:txBody>
      </p:sp>
      <p:pic>
        <p:nvPicPr>
          <p:cNvPr id="7" name="Content Placeholder 6" descr="A screenshot of a cell phone&#10;&#10;Description generated with high confidence">
            <a:extLst>
              <a:ext uri="{FF2B5EF4-FFF2-40B4-BE49-F238E27FC236}">
                <a16:creationId xmlns:a16="http://schemas.microsoft.com/office/drawing/2014/main" id="{A21C57EA-FF38-4217-86BE-6F867F983A6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1366642"/>
            <a:ext cx="4063042" cy="1384540"/>
          </a:xfrm>
        </p:spPr>
      </p:pic>
      <p:sp>
        <p:nvSpPr>
          <p:cNvPr id="8" name="TextBox 7">
            <a:extLst>
              <a:ext uri="{FF2B5EF4-FFF2-40B4-BE49-F238E27FC236}">
                <a16:creationId xmlns:a16="http://schemas.microsoft.com/office/drawing/2014/main" id="{607B8DB2-AEBC-499D-8D7E-57C59B642E69}"/>
              </a:ext>
            </a:extLst>
          </p:cNvPr>
          <p:cNvSpPr txBox="1"/>
          <p:nvPr/>
        </p:nvSpPr>
        <p:spPr>
          <a:xfrm>
            <a:off x="304800" y="3014902"/>
            <a:ext cx="8534400" cy="2462213"/>
          </a:xfrm>
          <a:prstGeom prst="rect">
            <a:avLst/>
          </a:prstGeom>
          <a:noFill/>
        </p:spPr>
        <p:txBody>
          <a:bodyPr wrap="square" rtlCol="0">
            <a:spAutoFit/>
          </a:bodyPr>
          <a:lstStyle/>
          <a:p>
            <a:r>
              <a:rPr lang="en-US" sz="1400" dirty="0"/>
              <a:t>The new fields on SRS screen 119 will be added to the STUDENT_TERM table:</a:t>
            </a:r>
          </a:p>
          <a:p>
            <a:endParaRPr lang="en-US" sz="1400" dirty="0"/>
          </a:p>
          <a:p>
            <a:r>
              <a:rPr lang="en-US" sz="1400" b="1" dirty="0"/>
              <a:t>MA Benefit</a:t>
            </a:r>
            <a:r>
              <a:rPr lang="en-US" sz="1400" dirty="0"/>
              <a:t>:  type of benefit for which a military affiliated student is eligible in the selected term</a:t>
            </a:r>
          </a:p>
          <a:p>
            <a:r>
              <a:rPr lang="en-US" sz="1400" b="1" dirty="0"/>
              <a:t>MA Election</a:t>
            </a:r>
            <a:r>
              <a:rPr lang="en-US" sz="1400" dirty="0"/>
              <a:t>: (Y/N) whether or not the person has elected to use their benefits in the selected term</a:t>
            </a:r>
          </a:p>
          <a:p>
            <a:r>
              <a:rPr lang="en-US" sz="1400" b="1" dirty="0"/>
              <a:t>VA Yellow Ribbon Used</a:t>
            </a:r>
            <a:r>
              <a:rPr lang="en-US" sz="1400" dirty="0"/>
              <a:t>: (Y/N) indicates whether a Yellow Ribbon slot is granted to the student in the selected term</a:t>
            </a:r>
          </a:p>
          <a:p>
            <a:r>
              <a:rPr lang="en-US" sz="1400" b="1" dirty="0"/>
              <a:t>VA Certification</a:t>
            </a:r>
            <a:r>
              <a:rPr lang="en-US" sz="1400" dirty="0"/>
              <a:t>: indicates the student’s term time status submitted to the VA </a:t>
            </a:r>
          </a:p>
          <a:p>
            <a:r>
              <a:rPr lang="en-US" sz="1400" dirty="0"/>
              <a:t>	       (note: this is different from the TIME_STATUS code in DEGREE_TERM)</a:t>
            </a:r>
          </a:p>
          <a:p>
            <a:endParaRPr lang="en-US" sz="1400" dirty="0"/>
          </a:p>
          <a:p>
            <a:endParaRPr lang="en-US" sz="1400" dirty="0"/>
          </a:p>
          <a:p>
            <a:r>
              <a:rPr lang="en-US" sz="1400" dirty="0"/>
              <a:t>In addition to the above, the military affiliated student’s Vet Claim Number, from SRS screen 8, will be added to the PERSON table.</a:t>
            </a:r>
          </a:p>
        </p:txBody>
      </p:sp>
      <p:sp>
        <p:nvSpPr>
          <p:cNvPr id="10" name="Rectangle 9">
            <a:extLst>
              <a:ext uri="{FF2B5EF4-FFF2-40B4-BE49-F238E27FC236}">
                <a16:creationId xmlns:a16="http://schemas.microsoft.com/office/drawing/2014/main" id="{BB7751FB-AC4A-4469-AFF7-1A0DE6BFC2AD}"/>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0511A8B-D6E8-4438-A399-226A0983A67C}"/>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2" name="Rectangle 11">
            <a:extLst>
              <a:ext uri="{FF2B5EF4-FFF2-40B4-BE49-F238E27FC236}">
                <a16:creationId xmlns:a16="http://schemas.microsoft.com/office/drawing/2014/main" id="{B24B4A92-B50F-4C21-AE8C-698CA40B2C83}"/>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3854943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4255D9-B1EF-4BE4-A4EC-A50AC60D200C}"/>
              </a:ext>
            </a:extLst>
          </p:cNvPr>
          <p:cNvSpPr>
            <a:spLocks noGrp="1"/>
          </p:cNvSpPr>
          <p:nvPr>
            <p:ph type="title"/>
          </p:nvPr>
        </p:nvSpPr>
        <p:spPr>
          <a:xfrm>
            <a:off x="457200" y="274638"/>
            <a:ext cx="8229600" cy="715962"/>
          </a:xfrm>
        </p:spPr>
        <p:txBody>
          <a:bodyPr>
            <a:normAutofit/>
          </a:bodyPr>
          <a:lstStyle/>
          <a:p>
            <a:pPr algn="l"/>
            <a:r>
              <a:rPr lang="en-US" sz="2400" b="1" dirty="0">
                <a:solidFill>
                  <a:schemeClr val="tx1">
                    <a:lumMod val="65000"/>
                    <a:lumOff val="35000"/>
                  </a:schemeClr>
                </a:solidFill>
              </a:rPr>
              <a:t>New Military Affiliated student fields</a:t>
            </a:r>
          </a:p>
        </p:txBody>
      </p:sp>
      <p:sp>
        <p:nvSpPr>
          <p:cNvPr id="8" name="TextBox 7">
            <a:extLst>
              <a:ext uri="{FF2B5EF4-FFF2-40B4-BE49-F238E27FC236}">
                <a16:creationId xmlns:a16="http://schemas.microsoft.com/office/drawing/2014/main" id="{607B8DB2-AEBC-499D-8D7E-57C59B642E69}"/>
              </a:ext>
            </a:extLst>
          </p:cNvPr>
          <p:cNvSpPr txBox="1"/>
          <p:nvPr/>
        </p:nvSpPr>
        <p:spPr>
          <a:xfrm>
            <a:off x="614585" y="990600"/>
            <a:ext cx="8534400" cy="427809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a:ea typeface="+mn-ea"/>
                <a:cs typeface="+mn-cs"/>
              </a:rPr>
              <a:t>Valid Values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ea typeface="+mn-ea"/>
                <a:cs typeface="+mn-cs"/>
              </a:rPr>
              <a:t>MA Benefit</a:t>
            </a:r>
            <a:r>
              <a:rPr lang="en-US" b="1" dirty="0"/>
              <a:t>:</a:t>
            </a:r>
          </a:p>
          <a:p>
            <a:pPr lvl="1"/>
            <a:r>
              <a:rPr lang="en-US" sz="1600" dirty="0"/>
              <a:t>06 - CHAPTER 1606 RESERVE EDUC ASSIST PGM</a:t>
            </a:r>
          </a:p>
          <a:p>
            <a:pPr lvl="1"/>
            <a:r>
              <a:rPr lang="en-US" sz="1600" dirty="0"/>
              <a:t>07 - CHAPTER 1607 MONTGOMERY BILL</a:t>
            </a:r>
          </a:p>
          <a:p>
            <a:pPr lvl="1"/>
            <a:r>
              <a:rPr lang="en-US" sz="1600" dirty="0"/>
              <a:t>30 - CHAPTER 30</a:t>
            </a:r>
          </a:p>
          <a:p>
            <a:pPr lvl="1"/>
            <a:r>
              <a:rPr lang="en-US" sz="1600" dirty="0"/>
              <a:t>31 - CHAPTER 31</a:t>
            </a:r>
          </a:p>
          <a:p>
            <a:pPr lvl="1"/>
            <a:r>
              <a:rPr lang="en-US" sz="1600" dirty="0"/>
              <a:t>32 - CHAPTER 32</a:t>
            </a:r>
          </a:p>
          <a:p>
            <a:pPr lvl="1"/>
            <a:r>
              <a:rPr lang="en-US" sz="1600" dirty="0"/>
              <a:t>33 - CHAPTER 33 …. etc.</a:t>
            </a:r>
          </a:p>
          <a:p>
            <a:pPr lvl="1"/>
            <a:endParaRPr lang="en-US" dirty="0"/>
          </a:p>
          <a:p>
            <a:r>
              <a:rPr lang="en-US" b="1" dirty="0"/>
              <a:t>VA Certification</a:t>
            </a:r>
            <a:r>
              <a:rPr lang="en-US" dirty="0"/>
              <a:t>:</a:t>
            </a:r>
          </a:p>
          <a:p>
            <a:pPr lvl="1"/>
            <a:r>
              <a:rPr lang="en-US" sz="1600" dirty="0"/>
              <a:t>1 - FULL TIME</a:t>
            </a:r>
          </a:p>
          <a:p>
            <a:pPr lvl="1"/>
            <a:r>
              <a:rPr lang="en-US" sz="1600" dirty="0"/>
              <a:t>2 - 3/4 BUT NOT FULL TIME</a:t>
            </a:r>
          </a:p>
          <a:p>
            <a:pPr lvl="1"/>
            <a:r>
              <a:rPr lang="en-US" sz="1600" dirty="0"/>
              <a:t>3 - HALF TIME BUT NOT ¾</a:t>
            </a:r>
          </a:p>
          <a:p>
            <a:pPr lvl="1"/>
            <a:r>
              <a:rPr lang="en-US" sz="1600" dirty="0"/>
              <a:t>4 - GRADUATE STUDENT</a:t>
            </a:r>
          </a:p>
          <a:p>
            <a:pPr lvl="1"/>
            <a:r>
              <a:rPr lang="en-US" sz="1600" dirty="0"/>
              <a:t>5 - LESS THAN HALF TIME</a:t>
            </a:r>
          </a:p>
        </p:txBody>
      </p:sp>
      <p:sp>
        <p:nvSpPr>
          <p:cNvPr id="10" name="Rectangle 9">
            <a:extLst>
              <a:ext uri="{FF2B5EF4-FFF2-40B4-BE49-F238E27FC236}">
                <a16:creationId xmlns:a16="http://schemas.microsoft.com/office/drawing/2014/main" id="{BB7751FB-AC4A-4469-AFF7-1A0DE6BFC2AD}"/>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10511A8B-D6E8-4438-A399-226A0983A67C}"/>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a:ea typeface="+mn-ea"/>
                <a:cs typeface="Arial"/>
              </a:rPr>
              <a:t>Data Warehouse Student Data Users Group</a:t>
            </a:r>
          </a:p>
        </p:txBody>
      </p:sp>
      <p:sp>
        <p:nvSpPr>
          <p:cNvPr id="12" name="Rectangle 11">
            <a:extLst>
              <a:ext uri="{FF2B5EF4-FFF2-40B4-BE49-F238E27FC236}">
                <a16:creationId xmlns:a16="http://schemas.microsoft.com/office/drawing/2014/main" id="{B24B4A92-B50F-4C21-AE8C-698CA40B2C83}"/>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tab pos="3886200" algn="r"/>
              </a:tabLst>
              <a:defRPr/>
            </a:pPr>
            <a:r>
              <a:rPr kumimoji="0" lang="en-US" sz="1000" b="0" i="0" u="none" strike="noStrike" kern="1200" cap="none" spc="0" normalizeH="0" baseline="0" noProof="0" dirty="0">
                <a:ln>
                  <a:noFill/>
                </a:ln>
                <a:solidFill>
                  <a:prstClr val="white"/>
                </a:solidFill>
                <a:effectLst/>
                <a:uLnTx/>
                <a:uFillTx/>
                <a:latin typeface="Arial"/>
                <a:ea typeface="+mn-ea"/>
                <a:cs typeface="Arial"/>
              </a:rPr>
              <a:t>March 20, 2019</a:t>
            </a:r>
          </a:p>
        </p:txBody>
      </p:sp>
    </p:spTree>
    <p:extLst>
      <p:ext uri="{BB962C8B-B14F-4D97-AF65-F5344CB8AC3E}">
        <p14:creationId xmlns:p14="http://schemas.microsoft.com/office/powerpoint/2010/main" val="2378833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72494" y="558998"/>
            <a:ext cx="8458200" cy="5201424"/>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NGSS updates</a:t>
            </a:r>
          </a:p>
          <a:p>
            <a:r>
              <a:rPr lang="en-US" sz="2000" b="1" dirty="0">
                <a:solidFill>
                  <a:schemeClr val="tx1">
                    <a:lumMod val="65000"/>
                    <a:lumOff val="35000"/>
                  </a:schemeClr>
                </a:solidFill>
                <a:latin typeface="Arial"/>
                <a:ea typeface="ＭＳ Ｐゴシック" charset="-128"/>
                <a:cs typeface="Arial"/>
              </a:rPr>
              <a:t>Coming in 2020-2021…</a:t>
            </a:r>
          </a:p>
          <a:p>
            <a:endParaRPr lang="en-US" sz="1000" b="1" dirty="0">
              <a:solidFill>
                <a:schemeClr val="tx1">
                  <a:lumMod val="65000"/>
                  <a:lumOff val="35000"/>
                </a:schemeClr>
              </a:solidFill>
              <a:latin typeface="Arial"/>
              <a:ea typeface="ＭＳ Ｐゴシック" charset="-128"/>
              <a:cs typeface="Arial"/>
            </a:endParaRPr>
          </a:p>
          <a:p>
            <a:r>
              <a:rPr lang="en-US" sz="2000" b="1" dirty="0">
                <a:latin typeface="Arial" panose="020B0604020202020204" pitchFamily="34" charset="0"/>
                <a:cs typeface="Arial" panose="020B0604020202020204" pitchFamily="34" charset="0"/>
              </a:rPr>
              <a:t>Fall 2020</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Financial Aid will begin “packaging” for students who are applying for admission in Fall of 2021</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Courses are getting converted to Banner, in preparation for Advance Registration in the spring</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SRS is still the system-of-record. You will still be doing reporting in the existing Data Warehouse student data collection</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Spring 2021</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Students will advance register for Summer 2021 and Fall 2021 courses in Banner</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For everything other than that, SRS is still the system-of-record and you will still be doing reporting in the existing Data Warehouse student data collection</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Last class graduates from SRS in May 2021</a:t>
            </a:r>
          </a:p>
          <a:p>
            <a:endParaRPr lang="en-US" sz="2000" b="1"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8180EA33-A0FE-4B61-A6E2-FB7D6D165748}"/>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C4DD183B-7C88-4471-9F4D-0E26CED9EFC0}"/>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6" name="Rectangle 15">
            <a:extLst>
              <a:ext uri="{FF2B5EF4-FFF2-40B4-BE49-F238E27FC236}">
                <a16:creationId xmlns:a16="http://schemas.microsoft.com/office/drawing/2014/main" id="{73F64F39-FE07-4EC2-8F4C-9072F11DEAF8}"/>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1482486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72494" y="558998"/>
            <a:ext cx="8458200" cy="3600986"/>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NGSS updates</a:t>
            </a:r>
          </a:p>
          <a:p>
            <a:r>
              <a:rPr lang="en-US" sz="2000" b="1" dirty="0">
                <a:solidFill>
                  <a:schemeClr val="tx1">
                    <a:lumMod val="65000"/>
                    <a:lumOff val="35000"/>
                  </a:schemeClr>
                </a:solidFill>
                <a:latin typeface="Arial"/>
                <a:ea typeface="ＭＳ Ｐゴシック" charset="-128"/>
                <a:cs typeface="Arial"/>
              </a:rPr>
              <a:t>Coming in 2020-2021…</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Summer 2021 and going forward</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Banner is the system-of-record</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Data Warehouse new Pennant Records data collection will be live</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For more information about the NGSS project, please visit </a:t>
            </a:r>
            <a:r>
              <a:rPr lang="en-US" u="sng" dirty="0">
                <a:hlinkClick r:id="rId2"/>
              </a:rPr>
              <a:t>http://www.sfs.upenn.edu/ngss/</a:t>
            </a:r>
            <a:r>
              <a:rPr lang="en-US" dirty="0"/>
              <a:t>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8180EA33-A0FE-4B61-A6E2-FB7D6D165748}"/>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C4DD183B-7C88-4471-9F4D-0E26CED9EFC0}"/>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6" name="Rectangle 15">
            <a:extLst>
              <a:ext uri="{FF2B5EF4-FFF2-40B4-BE49-F238E27FC236}">
                <a16:creationId xmlns:a16="http://schemas.microsoft.com/office/drawing/2014/main" id="{73F64F39-FE07-4EC2-8F4C-9072F11DEAF8}"/>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2963689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210B3E-4696-4151-8BCE-01DCECBD32C6}"/>
              </a:ext>
            </a:extLst>
          </p:cNvPr>
          <p:cNvSpPr>
            <a:spLocks noGrp="1"/>
          </p:cNvSpPr>
          <p:nvPr>
            <p:ph type="title"/>
          </p:nvPr>
        </p:nvSpPr>
        <p:spPr/>
        <p:txBody>
          <a:bodyPr>
            <a:normAutofit/>
          </a:bodyPr>
          <a:lstStyle/>
          <a:p>
            <a:pPr algn="l"/>
            <a:r>
              <a:rPr lang="en-US" sz="2400" b="1" dirty="0">
                <a:solidFill>
                  <a:schemeClr val="tx1">
                    <a:lumMod val="65000"/>
                    <a:lumOff val="35000"/>
                  </a:schemeClr>
                </a:solidFill>
                <a:latin typeface="Arial" panose="020B0604020202020204" pitchFamily="34" charset="0"/>
                <a:cs typeface="Arial" panose="020B0604020202020204" pitchFamily="34" charset="0"/>
              </a:rPr>
              <a:t>NGSS update</a:t>
            </a:r>
            <a:br>
              <a:rPr lang="en-US" sz="2400" b="1" dirty="0">
                <a:solidFill>
                  <a:schemeClr val="tx1">
                    <a:lumMod val="65000"/>
                    <a:lumOff val="35000"/>
                  </a:schemeClr>
                </a:solidFill>
                <a:latin typeface="Arial" panose="020B0604020202020204" pitchFamily="34" charset="0"/>
                <a:cs typeface="Arial" panose="020B0604020202020204" pitchFamily="34" charset="0"/>
              </a:rPr>
            </a:br>
            <a:r>
              <a:rPr lang="en-US" sz="2000" b="1" dirty="0">
                <a:solidFill>
                  <a:schemeClr val="tx1">
                    <a:lumMod val="65000"/>
                    <a:lumOff val="35000"/>
                  </a:schemeClr>
                </a:solidFill>
                <a:latin typeface="Arial" panose="020B0604020202020204" pitchFamily="34" charset="0"/>
                <a:cs typeface="Arial" panose="020B0604020202020204" pitchFamily="34" charset="0"/>
              </a:rPr>
              <a:t>Course re-numbering in Pennant Records</a:t>
            </a:r>
          </a:p>
        </p:txBody>
      </p:sp>
      <p:graphicFrame>
        <p:nvGraphicFramePr>
          <p:cNvPr id="15" name="Content Placeholder 14">
            <a:extLst>
              <a:ext uri="{FF2B5EF4-FFF2-40B4-BE49-F238E27FC236}">
                <a16:creationId xmlns:a16="http://schemas.microsoft.com/office/drawing/2014/main" id="{BC7FC18A-48D9-481B-B7D8-31FCED67389E}"/>
              </a:ext>
            </a:extLst>
          </p:cNvPr>
          <p:cNvGraphicFramePr>
            <a:graphicFrameLocks noGrp="1"/>
          </p:cNvGraphicFramePr>
          <p:nvPr>
            <p:ph sz="half" idx="1"/>
            <p:extLst/>
          </p:nvPr>
        </p:nvGraphicFramePr>
        <p:xfrm>
          <a:off x="783772" y="2704335"/>
          <a:ext cx="3788229" cy="1286335"/>
        </p:xfrm>
        <a:graphic>
          <a:graphicData uri="http://schemas.openxmlformats.org/drawingml/2006/table">
            <a:tbl>
              <a:tblPr firstRow="1" firstCol="1" bandRow="1"/>
              <a:tblGrid>
                <a:gridCol w="1016948">
                  <a:extLst>
                    <a:ext uri="{9D8B030D-6E8A-4147-A177-3AD203B41FA5}">
                      <a16:colId xmlns:a16="http://schemas.microsoft.com/office/drawing/2014/main" val="1111090000"/>
                    </a:ext>
                  </a:extLst>
                </a:gridCol>
                <a:gridCol w="1102259">
                  <a:extLst>
                    <a:ext uri="{9D8B030D-6E8A-4147-A177-3AD203B41FA5}">
                      <a16:colId xmlns:a16="http://schemas.microsoft.com/office/drawing/2014/main" val="1424354299"/>
                    </a:ext>
                  </a:extLst>
                </a:gridCol>
                <a:gridCol w="1669022">
                  <a:extLst>
                    <a:ext uri="{9D8B030D-6E8A-4147-A177-3AD203B41FA5}">
                      <a16:colId xmlns:a16="http://schemas.microsoft.com/office/drawing/2014/main" val="2028779199"/>
                    </a:ext>
                  </a:extLst>
                </a:gridCol>
              </a:tblGrid>
              <a:tr h="430483">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Old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New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New Title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4339403"/>
                  </a:ext>
                </a:extLst>
              </a:tr>
              <a:tr h="419933">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ARTH106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ARTH0106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Architect and History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8507480"/>
                  </a:ext>
                </a:extLst>
              </a:tr>
              <a:tr h="419933">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ARTH732</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ARTH7320</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2982369"/>
                  </a:ext>
                </a:extLst>
              </a:tr>
            </a:tbl>
          </a:graphicData>
        </a:graphic>
      </p:graphicFrame>
      <p:sp>
        <p:nvSpPr>
          <p:cNvPr id="6" name="Content Placeholder 5">
            <a:extLst>
              <a:ext uri="{FF2B5EF4-FFF2-40B4-BE49-F238E27FC236}">
                <a16:creationId xmlns:a16="http://schemas.microsoft.com/office/drawing/2014/main" id="{B445DF51-BAD2-4781-A886-9B23E2D904A5}"/>
              </a:ext>
            </a:extLst>
          </p:cNvPr>
          <p:cNvSpPr>
            <a:spLocks noGrp="1"/>
          </p:cNvSpPr>
          <p:nvPr>
            <p:ph sz="half" idx="2"/>
          </p:nvPr>
        </p:nvSpPr>
        <p:spPr>
          <a:xfrm>
            <a:off x="4987638" y="2226469"/>
            <a:ext cx="3527712" cy="3263504"/>
          </a:xfrm>
        </p:spPr>
        <p:txBody>
          <a:bodyPr>
            <a:normAutofit/>
          </a:bodyPr>
          <a:lstStyle/>
          <a:p>
            <a:r>
              <a:rPr lang="en-US" sz="1800" dirty="0"/>
              <a:t>SRS 3-digit course numbers are changing to 4-digit numbers in Pennant Records</a:t>
            </a:r>
          </a:p>
          <a:p>
            <a:r>
              <a:rPr lang="en-US" sz="1800" dirty="0"/>
              <a:t>There will be a cross-walk table in the Data Warehouse to map old-to-new numbers</a:t>
            </a:r>
          </a:p>
          <a:p>
            <a:r>
              <a:rPr lang="en-US" sz="1800" dirty="0"/>
              <a:t>During 2018-19, the Pennant Records team has been working with schools to identify their re-numbering rules.</a:t>
            </a:r>
          </a:p>
        </p:txBody>
      </p:sp>
      <p:sp>
        <p:nvSpPr>
          <p:cNvPr id="2" name="TextBox 1">
            <a:extLst>
              <a:ext uri="{FF2B5EF4-FFF2-40B4-BE49-F238E27FC236}">
                <a16:creationId xmlns:a16="http://schemas.microsoft.com/office/drawing/2014/main" id="{2C2EE6A1-01B4-43B0-97BA-30BAE49B9668}"/>
              </a:ext>
            </a:extLst>
          </p:cNvPr>
          <p:cNvSpPr txBox="1"/>
          <p:nvPr/>
        </p:nvSpPr>
        <p:spPr>
          <a:xfrm>
            <a:off x="628650" y="5211536"/>
            <a:ext cx="5478236" cy="507831"/>
          </a:xfrm>
          <a:prstGeom prst="rect">
            <a:avLst/>
          </a:prstGeom>
          <a:noFill/>
        </p:spPr>
        <p:txBody>
          <a:bodyPr wrap="square" rtlCol="0">
            <a:spAutoFit/>
          </a:bodyPr>
          <a:lstStyle/>
          <a:p>
            <a:r>
              <a:rPr lang="en-US" sz="1350" i="1" dirty="0"/>
              <a:t>Note:  examples in this presentation are not intended to show real data. Their purpose is to explain a concept, not present actual course IDs or titles.</a:t>
            </a:r>
          </a:p>
        </p:txBody>
      </p:sp>
      <p:sp>
        <p:nvSpPr>
          <p:cNvPr id="7" name="Rectangle 6">
            <a:extLst>
              <a:ext uri="{FF2B5EF4-FFF2-40B4-BE49-F238E27FC236}">
                <a16:creationId xmlns:a16="http://schemas.microsoft.com/office/drawing/2014/main" id="{1601F524-EC3C-4509-B90C-3F812AAF333B}"/>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54446E3-A0C9-4E35-9B8C-0910863E1442}"/>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9" name="Rectangle 8">
            <a:extLst>
              <a:ext uri="{FF2B5EF4-FFF2-40B4-BE49-F238E27FC236}">
                <a16:creationId xmlns:a16="http://schemas.microsoft.com/office/drawing/2014/main" id="{8A00B732-00EA-441A-96CE-D7B88465F10D}"/>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701640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5D50-AEBE-4395-8971-36B37E2502EE}"/>
              </a:ext>
            </a:extLst>
          </p:cNvPr>
          <p:cNvSpPr>
            <a:spLocks noGrp="1"/>
          </p:cNvSpPr>
          <p:nvPr>
            <p:ph type="title"/>
          </p:nvPr>
        </p:nvSpPr>
        <p:spPr>
          <a:xfrm>
            <a:off x="457200" y="273050"/>
            <a:ext cx="4953000" cy="1162050"/>
          </a:xfrm>
        </p:spPr>
        <p:txBody>
          <a:bodyPr>
            <a:normAutofit/>
          </a:bodyPr>
          <a:lstStyle/>
          <a:p>
            <a:r>
              <a:rPr lang="en-US" dirty="0">
                <a:solidFill>
                  <a:schemeClr val="tx1">
                    <a:lumMod val="65000"/>
                    <a:lumOff val="35000"/>
                  </a:schemeClr>
                </a:solidFill>
                <a:latin typeface="Arial" panose="020B0604020202020204" pitchFamily="34" charset="0"/>
                <a:cs typeface="Arial" panose="020B0604020202020204" pitchFamily="34" charset="0"/>
              </a:rPr>
              <a:t>Course re-numbering: using the cross-walk to find specific courses</a:t>
            </a:r>
            <a:br>
              <a:rPr lang="en-US" dirty="0"/>
            </a:br>
            <a:endParaRPr lang="en-US" dirty="0"/>
          </a:p>
        </p:txBody>
      </p:sp>
      <p:graphicFrame>
        <p:nvGraphicFramePr>
          <p:cNvPr id="10" name="Content Placeholder 9">
            <a:extLst>
              <a:ext uri="{FF2B5EF4-FFF2-40B4-BE49-F238E27FC236}">
                <a16:creationId xmlns:a16="http://schemas.microsoft.com/office/drawing/2014/main" id="{1639C16C-9D8F-4E6C-A522-32E7FADDDEE2}"/>
              </a:ext>
            </a:extLst>
          </p:cNvPr>
          <p:cNvGraphicFramePr>
            <a:graphicFrameLocks noGrp="1"/>
          </p:cNvGraphicFramePr>
          <p:nvPr>
            <p:ph idx="1"/>
            <p:extLst>
              <p:ext uri="{D42A27DB-BD31-4B8C-83A1-F6EECF244321}">
                <p14:modId xmlns:p14="http://schemas.microsoft.com/office/powerpoint/2010/main" val="1271792225"/>
              </p:ext>
            </p:extLst>
          </p:nvPr>
        </p:nvGraphicFramePr>
        <p:xfrm>
          <a:off x="4362450" y="1504529"/>
          <a:ext cx="3457575" cy="1036668"/>
        </p:xfrm>
        <a:graphic>
          <a:graphicData uri="http://schemas.openxmlformats.org/drawingml/2006/table">
            <a:tbl>
              <a:tblPr firstRow="1" firstCol="1" bandRow="1"/>
              <a:tblGrid>
                <a:gridCol w="731130">
                  <a:extLst>
                    <a:ext uri="{9D8B030D-6E8A-4147-A177-3AD203B41FA5}">
                      <a16:colId xmlns:a16="http://schemas.microsoft.com/office/drawing/2014/main" val="2616046630"/>
                    </a:ext>
                  </a:extLst>
                </a:gridCol>
                <a:gridCol w="811919">
                  <a:extLst>
                    <a:ext uri="{9D8B030D-6E8A-4147-A177-3AD203B41FA5}">
                      <a16:colId xmlns:a16="http://schemas.microsoft.com/office/drawing/2014/main" val="2887997321"/>
                    </a:ext>
                  </a:extLst>
                </a:gridCol>
                <a:gridCol w="1914526">
                  <a:extLst>
                    <a:ext uri="{9D8B030D-6E8A-4147-A177-3AD203B41FA5}">
                      <a16:colId xmlns:a16="http://schemas.microsoft.com/office/drawing/2014/main" val="3270139142"/>
                    </a:ext>
                  </a:extLst>
                </a:gridCol>
              </a:tblGrid>
              <a:tr h="342915">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Old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New Course ID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New Title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8578191"/>
                  </a:ext>
                </a:extLst>
              </a:tr>
              <a:tr h="342915">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ARTH106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ARTH0106</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Architect and History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901488"/>
                  </a:ext>
                </a:extLst>
              </a:tr>
              <a:tr h="342915">
                <a:tc>
                  <a:txBody>
                    <a:bodyPr/>
                    <a:lstStyle/>
                    <a:p>
                      <a:pPr marL="0" marR="0">
                        <a:lnSpc>
                          <a:spcPct val="107000"/>
                        </a:lnSpc>
                        <a:spcBef>
                          <a:spcPts val="0"/>
                        </a:spcBef>
                        <a:spcAft>
                          <a:spcPts val="0"/>
                        </a:spcAft>
                      </a:pPr>
                      <a:r>
                        <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ARTH732</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nSpc>
                          <a:spcPct val="107000"/>
                        </a:lnSpc>
                        <a:spcBef>
                          <a:spcPts val="0"/>
                        </a:spcBef>
                        <a:spcAft>
                          <a:spcPts val="0"/>
                        </a:spcAft>
                      </a:pPr>
                      <a:r>
                        <a:rPr lang="en-US" sz="1100" b="1"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ARTH7320</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7696846"/>
                  </a:ext>
                </a:extLst>
              </a:tr>
            </a:tbl>
          </a:graphicData>
        </a:graphic>
      </p:graphicFrame>
      <p:sp>
        <p:nvSpPr>
          <p:cNvPr id="4" name="Text Placeholder 3">
            <a:extLst>
              <a:ext uri="{FF2B5EF4-FFF2-40B4-BE49-F238E27FC236}">
                <a16:creationId xmlns:a16="http://schemas.microsoft.com/office/drawing/2014/main" id="{44B91571-660D-4785-9C67-CC8931D71D60}"/>
              </a:ext>
            </a:extLst>
          </p:cNvPr>
          <p:cNvSpPr>
            <a:spLocks noGrp="1"/>
          </p:cNvSpPr>
          <p:nvPr>
            <p:ph type="body" sz="half" idx="2"/>
          </p:nvPr>
        </p:nvSpPr>
        <p:spPr>
          <a:xfrm>
            <a:off x="629841" y="1435100"/>
            <a:ext cx="2949178" cy="4222750"/>
          </a:xfrm>
        </p:spPr>
        <p:txBody>
          <a:bodyPr>
            <a:normAutofit fontScale="70000" lnSpcReduction="20000"/>
          </a:bodyPr>
          <a:lstStyle/>
          <a:p>
            <a:r>
              <a:rPr lang="en-US" sz="2325" dirty="0"/>
              <a:t>Academic History will have the old course numbers.</a:t>
            </a:r>
          </a:p>
          <a:p>
            <a:r>
              <a:rPr lang="en-US" sz="2325" dirty="0"/>
              <a:t>Going forward, the new numbers will be used.</a:t>
            </a:r>
          </a:p>
          <a:p>
            <a:endParaRPr lang="en-US" dirty="0"/>
          </a:p>
          <a:p>
            <a:r>
              <a:rPr lang="en-US" sz="2100" dirty="0"/>
              <a:t>So </a:t>
            </a:r>
            <a:r>
              <a:rPr lang="en-US" sz="2100" dirty="0">
                <a:solidFill>
                  <a:schemeClr val="accent2">
                    <a:lumMod val="50000"/>
                  </a:schemeClr>
                </a:solidFill>
              </a:rPr>
              <a:t>if your query is looking for specific course numbers, </a:t>
            </a:r>
            <a:r>
              <a:rPr lang="en-US" sz="2100" dirty="0"/>
              <a:t>you will need to have an ‘OR’ statement.  For example, when looking for enrollments over time in Medieval Art History, look for records where </a:t>
            </a:r>
          </a:p>
          <a:p>
            <a:r>
              <a:rPr lang="en-US" sz="2100" b="1" dirty="0"/>
              <a:t>((Old_course_id = ‘ARTH732’ </a:t>
            </a:r>
          </a:p>
          <a:p>
            <a:r>
              <a:rPr lang="en-US" sz="2100" b="1" dirty="0"/>
              <a:t>and New_course_id = Course_id in enrollment *  )</a:t>
            </a:r>
          </a:p>
          <a:p>
            <a:r>
              <a:rPr lang="en-US" sz="2100" b="1" dirty="0">
                <a:solidFill>
                  <a:schemeClr val="accent2">
                    <a:lumMod val="50000"/>
                  </a:schemeClr>
                </a:solidFill>
              </a:rPr>
              <a:t>OR</a:t>
            </a:r>
          </a:p>
          <a:p>
            <a:r>
              <a:rPr lang="en-US" sz="2100" b="1" dirty="0"/>
              <a:t>Course_id = ‘</a:t>
            </a:r>
            <a:r>
              <a:rPr lang="en-US" sz="2100" b="1" dirty="0">
                <a:solidFill>
                  <a:schemeClr val="accent2">
                    <a:lumMod val="50000"/>
                  </a:schemeClr>
                </a:solidFill>
              </a:rPr>
              <a:t>ARTH732</a:t>
            </a:r>
            <a:r>
              <a:rPr lang="en-US" sz="2100" b="1" dirty="0"/>
              <a:t>’ )</a:t>
            </a:r>
          </a:p>
          <a:p>
            <a:endParaRPr lang="en-US" sz="1650" dirty="0"/>
          </a:p>
          <a:p>
            <a:r>
              <a:rPr lang="en-US" sz="1650" dirty="0"/>
              <a:t>Note that because the re-numbering rules are not always the same, you cannot simply use a wildcard search for ‘ARTH732%’</a:t>
            </a:r>
          </a:p>
        </p:txBody>
      </p:sp>
      <p:sp>
        <p:nvSpPr>
          <p:cNvPr id="12" name="Rectangle 2">
            <a:extLst>
              <a:ext uri="{FF2B5EF4-FFF2-40B4-BE49-F238E27FC236}">
                <a16:creationId xmlns:a16="http://schemas.microsoft.com/office/drawing/2014/main" id="{7120FD52-3CCB-4863-A2CD-8468CAF643E3}"/>
              </a:ext>
            </a:extLst>
          </p:cNvPr>
          <p:cNvSpPr>
            <a:spLocks noChangeArrowheads="1"/>
          </p:cNvSpPr>
          <p:nvPr/>
        </p:nvSpPr>
        <p:spPr bwMode="auto">
          <a:xfrm>
            <a:off x="1413273" y="1680368"/>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dirty="0"/>
          </a:p>
        </p:txBody>
      </p:sp>
      <p:sp>
        <p:nvSpPr>
          <p:cNvPr id="19" name="Arrow: Curved Left 18">
            <a:extLst>
              <a:ext uri="{FF2B5EF4-FFF2-40B4-BE49-F238E27FC236}">
                <a16:creationId xmlns:a16="http://schemas.microsoft.com/office/drawing/2014/main" id="{2B6D52A1-F980-4060-B4E0-865826241E8E}"/>
              </a:ext>
            </a:extLst>
          </p:cNvPr>
          <p:cNvSpPr/>
          <p:nvPr/>
        </p:nvSpPr>
        <p:spPr>
          <a:xfrm>
            <a:off x="7828359" y="2289572"/>
            <a:ext cx="1032272" cy="2892028"/>
          </a:xfrm>
          <a:prstGeom prst="curvedLeftArrow">
            <a:avLst>
              <a:gd name="adj1" fmla="val 19255"/>
              <a:gd name="adj2" fmla="val 50000"/>
              <a:gd name="adj3" fmla="val 16519"/>
            </a:avLst>
          </a:prstGeom>
          <a:solidFill>
            <a:schemeClr val="accent5">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0" name="Arrow: Curved Left 19">
            <a:extLst>
              <a:ext uri="{FF2B5EF4-FFF2-40B4-BE49-F238E27FC236}">
                <a16:creationId xmlns:a16="http://schemas.microsoft.com/office/drawing/2014/main" id="{99C755C3-1F46-4E0B-A193-4CEC52EC181E}"/>
              </a:ext>
            </a:extLst>
          </p:cNvPr>
          <p:cNvSpPr/>
          <p:nvPr/>
        </p:nvSpPr>
        <p:spPr>
          <a:xfrm>
            <a:off x="7828359" y="2289573"/>
            <a:ext cx="1032272" cy="3196827"/>
          </a:xfrm>
          <a:prstGeom prst="curvedLeftArrow">
            <a:avLst>
              <a:gd name="adj1" fmla="val 19255"/>
              <a:gd name="adj2" fmla="val 50000"/>
              <a:gd name="adj3" fmla="val 17932"/>
            </a:avLst>
          </a:prstGeom>
          <a:solidFill>
            <a:schemeClr val="accent5">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4" name="TextBox 23">
            <a:extLst>
              <a:ext uri="{FF2B5EF4-FFF2-40B4-BE49-F238E27FC236}">
                <a16:creationId xmlns:a16="http://schemas.microsoft.com/office/drawing/2014/main" id="{C24E0A05-0D47-466B-9399-AC0C858C5DB8}"/>
              </a:ext>
            </a:extLst>
          </p:cNvPr>
          <p:cNvSpPr txBox="1"/>
          <p:nvPr/>
        </p:nvSpPr>
        <p:spPr>
          <a:xfrm>
            <a:off x="3287486" y="5742751"/>
            <a:ext cx="4419600" cy="415498"/>
          </a:xfrm>
          <a:prstGeom prst="rect">
            <a:avLst/>
          </a:prstGeom>
          <a:noFill/>
        </p:spPr>
        <p:txBody>
          <a:bodyPr wrap="square" rtlCol="0">
            <a:spAutoFit/>
          </a:bodyPr>
          <a:lstStyle/>
          <a:p>
            <a:r>
              <a:rPr lang="en-US" sz="1050" dirty="0"/>
              <a:t>* the Business Objects universe will do this join for you)</a:t>
            </a:r>
          </a:p>
          <a:p>
            <a:endParaRPr lang="en-US" sz="1050" dirty="0"/>
          </a:p>
        </p:txBody>
      </p:sp>
      <p:graphicFrame>
        <p:nvGraphicFramePr>
          <p:cNvPr id="9" name="Table 8">
            <a:extLst>
              <a:ext uri="{FF2B5EF4-FFF2-40B4-BE49-F238E27FC236}">
                <a16:creationId xmlns:a16="http://schemas.microsoft.com/office/drawing/2014/main" id="{D8E2AB74-00F6-4AE7-9D09-5E0C49A5DAFA}"/>
              </a:ext>
            </a:extLst>
          </p:cNvPr>
          <p:cNvGraphicFramePr>
            <a:graphicFrameLocks noGrp="1"/>
          </p:cNvGraphicFramePr>
          <p:nvPr>
            <p:extLst>
              <p:ext uri="{D42A27DB-BD31-4B8C-83A1-F6EECF244321}">
                <p14:modId xmlns:p14="http://schemas.microsoft.com/office/powerpoint/2010/main" val="2938581255"/>
              </p:ext>
            </p:extLst>
          </p:nvPr>
        </p:nvGraphicFramePr>
        <p:xfrm>
          <a:off x="3886200" y="3087272"/>
          <a:ext cx="3942159" cy="2266198"/>
        </p:xfrm>
        <a:graphic>
          <a:graphicData uri="http://schemas.openxmlformats.org/drawingml/2006/table">
            <a:tbl>
              <a:tblPr firstRow="1" firstCol="1" bandRow="1"/>
              <a:tblGrid>
                <a:gridCol w="627459">
                  <a:extLst>
                    <a:ext uri="{9D8B030D-6E8A-4147-A177-3AD203B41FA5}">
                      <a16:colId xmlns:a16="http://schemas.microsoft.com/office/drawing/2014/main" val="150393295"/>
                    </a:ext>
                  </a:extLst>
                </a:gridCol>
                <a:gridCol w="600075">
                  <a:extLst>
                    <a:ext uri="{9D8B030D-6E8A-4147-A177-3AD203B41FA5}">
                      <a16:colId xmlns:a16="http://schemas.microsoft.com/office/drawing/2014/main" val="540193219"/>
                    </a:ext>
                  </a:extLst>
                </a:gridCol>
                <a:gridCol w="847725">
                  <a:extLst>
                    <a:ext uri="{9D8B030D-6E8A-4147-A177-3AD203B41FA5}">
                      <a16:colId xmlns:a16="http://schemas.microsoft.com/office/drawing/2014/main" val="1492820779"/>
                    </a:ext>
                  </a:extLst>
                </a:gridCol>
                <a:gridCol w="699237">
                  <a:extLst>
                    <a:ext uri="{9D8B030D-6E8A-4147-A177-3AD203B41FA5}">
                      <a16:colId xmlns:a16="http://schemas.microsoft.com/office/drawing/2014/main" val="2678069210"/>
                    </a:ext>
                  </a:extLst>
                </a:gridCol>
                <a:gridCol w="1167663">
                  <a:extLst>
                    <a:ext uri="{9D8B030D-6E8A-4147-A177-3AD203B41FA5}">
                      <a16:colId xmlns:a16="http://schemas.microsoft.com/office/drawing/2014/main" val="2460258046"/>
                    </a:ext>
                  </a:extLst>
                </a:gridCol>
              </a:tblGrid>
              <a:tr h="326659">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PENN_ID</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TERM</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COURSE_ID</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SECTION_ID</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Title</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7498890"/>
                  </a:ext>
                </a:extLst>
              </a:tr>
              <a:tr h="341703">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91827364</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200810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ARTH106</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Architect and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429560"/>
                  </a:ext>
                </a:extLst>
              </a:tr>
              <a:tr h="330420">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86756453</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200810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1" baseline="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ARTH732</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7559315"/>
                  </a:ext>
                </a:extLst>
              </a:tr>
              <a:tr h="326659">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17823456</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200810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1" baseline="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ARTH732</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13437561"/>
                  </a:ext>
                </a:extLst>
              </a:tr>
              <a:tr h="347613">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24354657</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ARTH0106</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Architect and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931530"/>
                  </a:ext>
                </a:extLst>
              </a:tr>
              <a:tr h="326659">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12345678</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1" baseline="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ARTH7320</a:t>
                      </a:r>
                      <a:endParaRPr lang="en-US" sz="900" baseline="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92607238"/>
                  </a:ext>
                </a:extLst>
              </a:tr>
              <a:tr h="266485">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56789012</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202130</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1" baseline="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ARTH7320</a:t>
                      </a:r>
                      <a:endParaRPr lang="en-US" sz="900" baseline="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001</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800"/>
                        </a:spcAft>
                      </a:pPr>
                      <a:r>
                        <a:rPr lang="en-US" sz="900" baseline="0" dirty="0">
                          <a:effectLst/>
                          <a:latin typeface="Calibri" panose="020F0502020204030204" pitchFamily="34" charset="0"/>
                          <a:ea typeface="Calibri" panose="020F0502020204030204" pitchFamily="34" charset="0"/>
                          <a:cs typeface="Times New Roman" panose="02020603050405020304" pitchFamily="18" charset="0"/>
                        </a:rPr>
                        <a:t>Medieval Art History</a:t>
                      </a:r>
                    </a:p>
                  </a:txBody>
                  <a:tcPr marL="51435" marR="51435" marT="71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66484622"/>
                  </a:ext>
                </a:extLst>
              </a:tr>
            </a:tbl>
          </a:graphicData>
        </a:graphic>
      </p:graphicFrame>
      <p:sp>
        <p:nvSpPr>
          <p:cNvPr id="13" name="TextBox 12">
            <a:extLst>
              <a:ext uri="{FF2B5EF4-FFF2-40B4-BE49-F238E27FC236}">
                <a16:creationId xmlns:a16="http://schemas.microsoft.com/office/drawing/2014/main" id="{8F80FDB9-9CA3-4EA9-BA33-CA64D0D2AE27}"/>
              </a:ext>
            </a:extLst>
          </p:cNvPr>
          <p:cNvSpPr txBox="1"/>
          <p:nvPr/>
        </p:nvSpPr>
        <p:spPr>
          <a:xfrm>
            <a:off x="4002287" y="1227530"/>
            <a:ext cx="3457575" cy="300082"/>
          </a:xfrm>
          <a:prstGeom prst="rect">
            <a:avLst/>
          </a:prstGeom>
          <a:noFill/>
        </p:spPr>
        <p:txBody>
          <a:bodyPr wrap="square" rtlCol="0">
            <a:spAutoFit/>
          </a:bodyPr>
          <a:lstStyle/>
          <a:p>
            <a:r>
              <a:rPr lang="en-US" sz="1350" dirty="0"/>
              <a:t>Cross-walk table:</a:t>
            </a:r>
          </a:p>
        </p:txBody>
      </p:sp>
      <p:sp>
        <p:nvSpPr>
          <p:cNvPr id="14" name="TextBox 13">
            <a:extLst>
              <a:ext uri="{FF2B5EF4-FFF2-40B4-BE49-F238E27FC236}">
                <a16:creationId xmlns:a16="http://schemas.microsoft.com/office/drawing/2014/main" id="{13A7887B-CA24-4CFD-A273-38A482360502}"/>
              </a:ext>
            </a:extLst>
          </p:cNvPr>
          <p:cNvSpPr txBox="1"/>
          <p:nvPr/>
        </p:nvSpPr>
        <p:spPr>
          <a:xfrm>
            <a:off x="3856434" y="2810273"/>
            <a:ext cx="2949178" cy="300082"/>
          </a:xfrm>
          <a:prstGeom prst="rect">
            <a:avLst/>
          </a:prstGeom>
          <a:noFill/>
        </p:spPr>
        <p:txBody>
          <a:bodyPr wrap="square" rtlCol="0">
            <a:spAutoFit/>
          </a:bodyPr>
          <a:lstStyle/>
          <a:p>
            <a:r>
              <a:rPr lang="en-US" sz="1350" dirty="0"/>
              <a:t>Enrollment table:</a:t>
            </a:r>
          </a:p>
        </p:txBody>
      </p:sp>
      <p:sp>
        <p:nvSpPr>
          <p:cNvPr id="15" name="Rectangle 14">
            <a:extLst>
              <a:ext uri="{FF2B5EF4-FFF2-40B4-BE49-F238E27FC236}">
                <a16:creationId xmlns:a16="http://schemas.microsoft.com/office/drawing/2014/main" id="{39469845-4475-4757-BD9C-B802534CB4BD}"/>
              </a:ext>
            </a:extLst>
          </p:cNvPr>
          <p:cNvSpPr/>
          <p:nvPr/>
        </p:nvSpPr>
        <p:spPr>
          <a:xfrm>
            <a:off x="0" y="6387811"/>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69F0745-F12C-420F-8629-6E8BD2505D1F}"/>
              </a:ext>
            </a:extLst>
          </p:cNvPr>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7" name="Rectangle 16">
            <a:extLst>
              <a:ext uri="{FF2B5EF4-FFF2-40B4-BE49-F238E27FC236}">
                <a16:creationId xmlns:a16="http://schemas.microsoft.com/office/drawing/2014/main" id="{B94A52D7-7CDE-46F3-B8C7-BAC339DA688C}"/>
              </a:ext>
            </a:extLst>
          </p:cNvPr>
          <p:cNvSpPr/>
          <p:nvPr/>
        </p:nvSpPr>
        <p:spPr>
          <a:xfrm>
            <a:off x="4581258" y="6464011"/>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r">
              <a:tabLst>
                <a:tab pos="3886200" algn="r"/>
              </a:tabLst>
            </a:pPr>
            <a:r>
              <a:rPr lang="en-US" sz="1000" dirty="0">
                <a:latin typeface="Arial"/>
                <a:cs typeface="Arial"/>
              </a:rPr>
              <a:t>March 20, 2019</a:t>
            </a:r>
          </a:p>
        </p:txBody>
      </p:sp>
    </p:spTree>
    <p:extLst>
      <p:ext uri="{BB962C8B-B14F-4D97-AF65-F5344CB8AC3E}">
        <p14:creationId xmlns:p14="http://schemas.microsoft.com/office/powerpoint/2010/main" val="3254671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2753</TotalTime>
  <Words>1535</Words>
  <Application>Microsoft Office PowerPoint</Application>
  <PresentationFormat>On-screen Show (4:3)</PresentationFormat>
  <Paragraphs>287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ＭＳ Ｐゴシック</vt:lpstr>
      <vt:lpstr>Arial</vt:lpstr>
      <vt:lpstr>Calibri</vt:lpstr>
      <vt:lpstr>Times New Roman</vt:lpstr>
      <vt:lpstr>Wingdings</vt:lpstr>
      <vt:lpstr>Office Theme</vt:lpstr>
      <vt:lpstr>PowerPoint Presentation</vt:lpstr>
      <vt:lpstr>PowerPoint Presentation</vt:lpstr>
      <vt:lpstr>Course Inventory fields re-purposed: Register_Subgroup_1, Register_Subgroup_2</vt:lpstr>
      <vt:lpstr>New Military Affiliated student fields</vt:lpstr>
      <vt:lpstr>New Military Affiliated student fields</vt:lpstr>
      <vt:lpstr>PowerPoint Presentation</vt:lpstr>
      <vt:lpstr>PowerPoint Presentation</vt:lpstr>
      <vt:lpstr>NGSS update Course re-numbering in Pennant Records</vt:lpstr>
      <vt:lpstr>Course re-numbering: using the cross-walk to find specific courses </vt:lpstr>
      <vt:lpstr>Course re-numbering:  the cross-walk table will sometimes have more than one new number associated with an old number</vt:lpstr>
      <vt:lpstr>Course re-numbering: using the cross-walk to find specific courses </vt:lpstr>
      <vt:lpstr>Course re-numbering: points to remember</vt:lpstr>
      <vt:lpstr>Term effective and term-by-term</vt:lpstr>
      <vt:lpstr>Instructor/advisor data moving to Workday as of July 1, 2019</vt:lpstr>
      <vt:lpstr>Avoid using stale data!</vt:lpstr>
      <vt:lpstr>PowerPoint Presentation</vt:lpstr>
    </vt:vector>
  </TitlesOfParts>
  <Company>University of Pennsylvania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Warehouse - Pennant Accounts Data Collection</dc:title>
  <dc:creator>Susan Collins</dc:creator>
  <cp:lastModifiedBy>Budischak, Mike</cp:lastModifiedBy>
  <cp:revision>236</cp:revision>
  <cp:lastPrinted>2016-02-25T16:24:07Z</cp:lastPrinted>
  <dcterms:created xsi:type="dcterms:W3CDTF">2015-05-14T14:57:42Z</dcterms:created>
  <dcterms:modified xsi:type="dcterms:W3CDTF">2019-03-20T15:04:15Z</dcterms:modified>
</cp:coreProperties>
</file>