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4" r:id="rId2"/>
    <p:sldId id="295" r:id="rId3"/>
    <p:sldId id="354" r:id="rId4"/>
    <p:sldId id="347" r:id="rId5"/>
    <p:sldId id="348" r:id="rId6"/>
    <p:sldId id="355" r:id="rId7"/>
    <p:sldId id="356" r:id="rId8"/>
    <p:sldId id="357" r:id="rId9"/>
    <p:sldId id="358" r:id="rId10"/>
    <p:sldId id="353" r:id="rId11"/>
    <p:sldId id="351" r:id="rId12"/>
    <p:sldId id="359" r:id="rId13"/>
    <p:sldId id="327" r:id="rId14"/>
    <p:sldId id="32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usan Collins" initials="SC" lastIdx="0" clrIdx="0">
    <p:extLst>
      <p:ext uri="{19B8F6BF-5375-455C-9EA6-DF929625EA0E}">
        <p15:presenceInfo xmlns:p15="http://schemas.microsoft.com/office/powerpoint/2012/main" userId="S-1-5-21-4168229751-2787511320-1149919612-2288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90" autoAdjust="0"/>
    <p:restoredTop sz="94660"/>
  </p:normalViewPr>
  <p:slideViewPr>
    <p:cSldViewPr>
      <p:cViewPr varScale="1">
        <p:scale>
          <a:sx n="116" d="100"/>
          <a:sy n="116" d="100"/>
        </p:scale>
        <p:origin x="1767"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EEFAFC-CA3E-4508-9FEB-093777B74BC6}" type="datetimeFigureOut">
              <a:rPr lang="en-US" smtClean="0"/>
              <a:pPr/>
              <a:t>10/3/2018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894C517-1BC6-49A0-89C8-6F5D21322CB2}" type="slidenum">
              <a:rPr lang="en-US" smtClean="0"/>
              <a:pPr/>
              <a:t>‹#›</a:t>
            </a:fld>
            <a:endParaRPr lang="en-US"/>
          </a:p>
        </p:txBody>
      </p:sp>
    </p:spTree>
    <p:extLst>
      <p:ext uri="{BB962C8B-B14F-4D97-AF65-F5344CB8AC3E}">
        <p14:creationId xmlns:p14="http://schemas.microsoft.com/office/powerpoint/2010/main" val="30116324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B048B85-7018-4662-9002-47F07B95435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048B85-7018-4662-9002-47F07B95435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048B85-7018-4662-9002-47F07B95435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4475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B048B85-7018-4662-9002-47F07B95435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B048B85-7018-4662-9002-47F07B954350}" type="datetimeFigureOut">
              <a:rPr lang="en-US" smtClean="0"/>
              <a:pPr/>
              <a:t>10/3/2018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B048B85-7018-4662-9002-47F07B954350}"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B048B85-7018-4662-9002-47F07B954350}" type="datetimeFigureOut">
              <a:rPr lang="en-US" smtClean="0"/>
              <a:pPr/>
              <a:t>10/3/2018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B048B85-7018-4662-9002-47F07B954350}" type="datetimeFigureOut">
              <a:rPr lang="en-US" smtClean="0"/>
              <a:pPr/>
              <a:t>10/3/2018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48B85-7018-4662-9002-47F07B954350}" type="datetimeFigureOut">
              <a:rPr lang="en-US" smtClean="0"/>
              <a:pPr/>
              <a:t>10/3/2018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048B85-7018-4662-9002-47F07B954350}"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B048B85-7018-4662-9002-47F07B954350}" type="datetimeFigureOut">
              <a:rPr lang="en-US" smtClean="0"/>
              <a:pPr/>
              <a:t>10/3/2018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67F0BB-5E84-4649-BCAF-10688E0B883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048B85-7018-4662-9002-47F07B954350}" type="datetimeFigureOut">
              <a:rPr lang="en-US" smtClean="0"/>
              <a:pPr/>
              <a:t>10/3/2018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67F0BB-5E84-4649-BCAF-10688E0B88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provider.www.upenn.edu/computing/da/bo/webi/resources/HowtoAddGeoMapping.pdf" TargetMode="External"/><Relationship Id="rId2" Type="http://schemas.openxmlformats.org/officeDocument/2006/relationships/hyperlink" Target="https://provider.www.upenn.edu/computing/da/bo/webi/qna/webi_recycleBin.html" TargetMode="External"/><Relationship Id="rId1" Type="http://schemas.openxmlformats.org/officeDocument/2006/relationships/slideLayout" Target="../slideLayouts/slideLayout12.xml"/><Relationship Id="rId4" Type="http://schemas.openxmlformats.org/officeDocument/2006/relationships/hyperlink" Target="https://provider.www.upenn.edu/computing/da/bo/webi/resources/HowtoCreateReferenceCells.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hyperlink" Target="https://www.isc.upenn.edu/businessobjects-tips-faqs"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381000" y="2209800"/>
            <a:ext cx="8305800" cy="3385542"/>
          </a:xfrm>
          <a:prstGeom prst="rect">
            <a:avLst/>
          </a:prstGeom>
        </p:spPr>
        <p:txBody>
          <a:bodyPr wrap="square">
            <a:spAutoFit/>
          </a:bodyPr>
          <a:lstStyle/>
          <a:p>
            <a:pPr lvl="0" indent="-342900" algn="ctr" eaLnBrk="0" fontAlgn="base" hangingPunct="0">
              <a:spcBef>
                <a:spcPct val="0"/>
              </a:spcBef>
              <a:spcAft>
                <a:spcPct val="0"/>
              </a:spcAft>
              <a:defRPr/>
            </a:pPr>
            <a:r>
              <a:rPr lang="en-US" sz="4000" dirty="0">
                <a:latin typeface="Arial" pitchFamily="34" charset="0"/>
                <a:cs typeface="Arial" pitchFamily="34" charset="0"/>
              </a:rPr>
              <a:t>Data Warehouse </a:t>
            </a:r>
            <a:br>
              <a:rPr lang="en-US" sz="4000" dirty="0">
                <a:latin typeface="Arial" pitchFamily="34" charset="0"/>
                <a:cs typeface="Arial" pitchFamily="34" charset="0"/>
              </a:rPr>
            </a:br>
            <a:r>
              <a:rPr lang="en-US" sz="4000" dirty="0">
                <a:latin typeface="Arial" pitchFamily="34" charset="0"/>
                <a:cs typeface="Arial" pitchFamily="34" charset="0"/>
              </a:rPr>
              <a:t>Student Data User Group </a:t>
            </a:r>
            <a:br>
              <a:rPr lang="en-US" sz="4000" dirty="0">
                <a:latin typeface="Arial" pitchFamily="34" charset="0"/>
                <a:cs typeface="Arial" pitchFamily="34" charset="0"/>
              </a:rPr>
            </a:br>
            <a:r>
              <a:rPr lang="en-US" sz="4000" dirty="0">
                <a:latin typeface="Arial" pitchFamily="34" charset="0"/>
                <a:cs typeface="Arial" pitchFamily="34" charset="0"/>
              </a:rPr>
              <a:t>Meeting </a:t>
            </a:r>
            <a:br>
              <a:rPr lang="en-US" sz="4000" dirty="0">
                <a:latin typeface="Arial" pitchFamily="34" charset="0"/>
                <a:cs typeface="Arial" pitchFamily="34" charset="0"/>
              </a:rPr>
            </a:br>
            <a:br>
              <a:rPr lang="en-US" sz="4000" dirty="0">
                <a:latin typeface="Arial" pitchFamily="34" charset="0"/>
                <a:cs typeface="Arial" pitchFamily="34" charset="0"/>
              </a:rPr>
            </a:br>
            <a:r>
              <a:rPr lang="en-US" sz="4000" dirty="0">
                <a:latin typeface="Arial" pitchFamily="34" charset="0"/>
                <a:cs typeface="Arial" pitchFamily="34" charset="0"/>
              </a:rPr>
              <a:t>October	 4, 2018</a:t>
            </a:r>
            <a:endParaRPr lang="en-US" sz="1400" dirty="0">
              <a:solidFill>
                <a:schemeClr val="tx1">
                  <a:lumMod val="65000"/>
                  <a:lumOff val="35000"/>
                </a:schemeClr>
              </a:solidFill>
              <a:latin typeface="Arial"/>
              <a:ea typeface="ＭＳ Ｐゴシック" charset="-128"/>
              <a:cs typeface="Arial"/>
            </a:endParaRPr>
          </a:p>
          <a:p>
            <a:pPr indent="-342900" eaLnBrk="0" fontAlgn="base" hangingPunct="0">
              <a:spcBef>
                <a:spcPct val="0"/>
              </a:spcBef>
              <a:spcAft>
                <a:spcPct val="0"/>
              </a:spcAft>
              <a:defRPr/>
            </a:pPr>
            <a:endParaRPr lang="en-US" sz="1400" dirty="0">
              <a:solidFill>
                <a:schemeClr val="tx1">
                  <a:lumMod val="65000"/>
                  <a:lumOff val="35000"/>
                </a:schemeClr>
              </a:solidFill>
              <a:latin typeface="Arial"/>
              <a:ea typeface="ＭＳ Ｐゴシック" charset="-128"/>
              <a:cs typeface="Arial"/>
            </a:endParaRPr>
          </a:p>
        </p:txBody>
      </p:sp>
      <p:pic>
        <p:nvPicPr>
          <p:cNvPr id="6" name="Picture 5" descr="penn_fulllogo.EPS"/>
          <p:cNvPicPr>
            <a:picLocks noChangeAspect="1"/>
          </p:cNvPicPr>
          <p:nvPr/>
        </p:nvPicPr>
        <p:blipFill>
          <a:blip r:embed="rId2" cstate="print"/>
          <a:stretch>
            <a:fillRect/>
          </a:stretch>
        </p:blipFill>
        <p:spPr>
          <a:xfrm>
            <a:off x="3048000" y="1066800"/>
            <a:ext cx="2311977" cy="762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7" name="Text Placeholder 1"/>
          <p:cNvSpPr txBox="1">
            <a:spLocks/>
          </p:cNvSpPr>
          <p:nvPr/>
        </p:nvSpPr>
        <p:spPr bwMode="auto">
          <a:xfrm>
            <a:off x="914400" y="1025582"/>
            <a:ext cx="7162800" cy="4343399"/>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458200" cy="4251870"/>
          </a:xfrm>
          <a:prstGeom prst="rect">
            <a:avLst/>
          </a:prstGeom>
        </p:spPr>
        <p:txBody>
          <a:bodyPr wrap="square">
            <a:spAutoFit/>
          </a:bodyPr>
          <a:lstStyle/>
          <a:p>
            <a:r>
              <a:rPr lang="en-US" sz="2400" b="1" dirty="0">
                <a:solidFill>
                  <a:schemeClr val="tx1">
                    <a:lumMod val="65000"/>
                    <a:lumOff val="35000"/>
                  </a:schemeClr>
                </a:solidFill>
                <a:latin typeface="Arial"/>
                <a:ea typeface="ＭＳ Ｐゴシック" charset="-128"/>
                <a:cs typeface="Arial"/>
              </a:rPr>
              <a:t>NGSS Project Updates </a:t>
            </a:r>
          </a:p>
          <a:p>
            <a:endParaRPr lang="en-US" sz="1000" b="1" dirty="0">
              <a:solidFill>
                <a:schemeClr val="tx1">
                  <a:lumMod val="65000"/>
                  <a:lumOff val="35000"/>
                </a:schemeClr>
              </a:solidFill>
              <a:latin typeface="Arial"/>
              <a:ea typeface="ＭＳ Ｐゴシック" charset="-128"/>
              <a:cs typeface="Arial"/>
            </a:endParaRPr>
          </a:p>
          <a:p>
            <a:r>
              <a:rPr lang="en-US" sz="2000" b="1" dirty="0">
                <a:latin typeface="Arial" panose="020B0604020202020204" pitchFamily="34" charset="0"/>
                <a:cs typeface="Arial" panose="020B0604020202020204" pitchFamily="34" charset="0"/>
              </a:rPr>
              <a:t>Fall 2020 – 1</a:t>
            </a:r>
            <a:r>
              <a:rPr lang="en-US" sz="2000" b="1" baseline="30000" dirty="0">
                <a:latin typeface="Arial" panose="020B0604020202020204" pitchFamily="34" charset="0"/>
                <a:cs typeface="Arial" panose="020B0604020202020204" pitchFamily="34" charset="0"/>
              </a:rPr>
              <a:t>st</a:t>
            </a:r>
            <a:r>
              <a:rPr lang="en-US" sz="2000" b="1" dirty="0">
                <a:latin typeface="Arial" panose="020B0604020202020204" pitchFamily="34" charset="0"/>
                <a:cs typeface="Arial" panose="020B0604020202020204" pitchFamily="34" charset="0"/>
              </a:rPr>
              <a:t> major release</a:t>
            </a:r>
          </a:p>
          <a:p>
            <a:endParaRPr lang="en-US" sz="1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Pennant Records</a:t>
            </a:r>
          </a:p>
          <a:p>
            <a:pPr marL="342900" indent="-27432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Course Catalog</a:t>
            </a:r>
          </a:p>
          <a:p>
            <a:pPr marL="342900" indent="-27432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Exam and Event Scheduling</a:t>
            </a:r>
          </a:p>
          <a:p>
            <a:pPr marL="342900" indent="-27432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DW course inventory components replaced with new course catalog data, including crosswalk data for old to new course numbering       </a:t>
            </a:r>
          </a:p>
          <a:p>
            <a:pPr lvl="1" indent="-457200"/>
            <a:r>
              <a:rPr lang="en-US" sz="1000" dirty="0">
                <a:latin typeface="Arial" panose="020B0604020202020204" pitchFamily="34" charset="0"/>
                <a:cs typeface="Arial" panose="020B0604020202020204" pitchFamily="34" charset="0"/>
              </a:rPr>
              <a:t>                       </a:t>
            </a:r>
          </a:p>
          <a:p>
            <a:pPr>
              <a:lnSpc>
                <a:spcPct val="150000"/>
              </a:lnSpc>
            </a:pPr>
            <a:r>
              <a:rPr lang="en-US" sz="2000" b="1" dirty="0">
                <a:latin typeface="Arial" panose="020B0604020202020204" pitchFamily="34" charset="0"/>
                <a:cs typeface="Arial" panose="020B0604020202020204" pitchFamily="34" charset="0"/>
              </a:rPr>
              <a:t>Financial Aid</a:t>
            </a:r>
            <a:endParaRPr lang="en-US" sz="2000" dirty="0">
              <a:latin typeface="Arial" panose="020B0604020202020204" pitchFamily="34" charset="0"/>
              <a:cs typeface="Arial" panose="020B0604020202020204" pitchFamily="34" charset="0"/>
            </a:endParaRPr>
          </a:p>
          <a:p>
            <a:pPr marL="342900" indent="-274320">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Tracking, Packaging, Notification for incoming Fall 2021 Students</a:t>
            </a:r>
          </a:p>
        </p:txBody>
      </p:sp>
    </p:spTree>
    <p:extLst>
      <p:ext uri="{BB962C8B-B14F-4D97-AF65-F5344CB8AC3E}">
        <p14:creationId xmlns:p14="http://schemas.microsoft.com/office/powerpoint/2010/main" val="14824863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7" name="Text Placeholder 1"/>
          <p:cNvSpPr txBox="1">
            <a:spLocks/>
          </p:cNvSpPr>
          <p:nvPr/>
        </p:nvSpPr>
        <p:spPr bwMode="auto">
          <a:xfrm>
            <a:off x="914400" y="1025582"/>
            <a:ext cx="7162800" cy="4343399"/>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458200" cy="4867423"/>
          </a:xfrm>
          <a:prstGeom prst="rect">
            <a:avLst/>
          </a:prstGeom>
        </p:spPr>
        <p:txBody>
          <a:bodyPr wrap="square">
            <a:spAutoFit/>
          </a:bodyPr>
          <a:lstStyle/>
          <a:p>
            <a:r>
              <a:rPr lang="en-US" sz="2400" b="1" dirty="0">
                <a:solidFill>
                  <a:schemeClr val="tx1">
                    <a:lumMod val="65000"/>
                    <a:lumOff val="35000"/>
                  </a:schemeClr>
                </a:solidFill>
                <a:latin typeface="Arial"/>
                <a:ea typeface="ＭＳ Ｐゴシック" charset="-128"/>
                <a:cs typeface="Arial"/>
              </a:rPr>
              <a:t>NGSS Project Updates </a:t>
            </a:r>
          </a:p>
          <a:p>
            <a:endParaRPr lang="en-US" sz="1000" b="1" dirty="0">
              <a:solidFill>
                <a:schemeClr val="tx1">
                  <a:lumMod val="65000"/>
                  <a:lumOff val="35000"/>
                </a:schemeClr>
              </a:solidFill>
              <a:latin typeface="Arial"/>
              <a:ea typeface="ＭＳ Ｐゴシック" charset="-128"/>
              <a:cs typeface="Arial"/>
            </a:endParaRPr>
          </a:p>
          <a:p>
            <a:r>
              <a:rPr lang="en-US" sz="2000" b="1" dirty="0">
                <a:latin typeface="Arial" panose="020B0604020202020204" pitchFamily="34" charset="0"/>
                <a:cs typeface="Arial" panose="020B0604020202020204" pitchFamily="34" charset="0"/>
              </a:rPr>
              <a:t>Spring 2021 – 2</a:t>
            </a:r>
            <a:r>
              <a:rPr lang="en-US" sz="2000" b="1" baseline="30000" dirty="0">
                <a:latin typeface="Arial" panose="020B0604020202020204" pitchFamily="34" charset="0"/>
                <a:cs typeface="Arial" panose="020B0604020202020204" pitchFamily="34" charset="0"/>
              </a:rPr>
              <a:t>nd </a:t>
            </a:r>
            <a:r>
              <a:rPr lang="en-US" sz="2000" b="1" dirty="0">
                <a:latin typeface="Arial" panose="020B0604020202020204" pitchFamily="34" charset="0"/>
                <a:cs typeface="Arial" panose="020B0604020202020204" pitchFamily="34" charset="0"/>
              </a:rPr>
              <a:t>major release</a:t>
            </a:r>
          </a:p>
          <a:p>
            <a:endParaRPr lang="en-US" sz="1000" dirty="0">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Pennant Records</a:t>
            </a:r>
          </a:p>
          <a:p>
            <a:endParaRPr lang="en-US" sz="1000" b="1" dirty="0">
              <a:latin typeface="Arial" panose="020B0604020202020204" pitchFamily="34" charset="0"/>
              <a:cs typeface="Arial" panose="020B0604020202020204" pitchFamily="34" charset="0"/>
            </a:endParaRPr>
          </a:p>
          <a:p>
            <a:pPr marL="338328" lvl="1" indent="-164592">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Person and Student Management                                               </a:t>
            </a:r>
          </a:p>
          <a:p>
            <a:pPr marL="338328" lvl="1" indent="-164592">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Academic History and Transcripts</a:t>
            </a:r>
          </a:p>
          <a:p>
            <a:pPr marL="338328" lvl="1" indent="-164592">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Fee Assessment</a:t>
            </a:r>
          </a:p>
          <a:p>
            <a:pPr marL="338328" lvl="1" indent="-164592">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Degree Planning and Audit</a:t>
            </a:r>
          </a:p>
          <a:p>
            <a:pPr marL="338328" lvl="1" indent="-164592">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Transfer Credit</a:t>
            </a:r>
          </a:p>
          <a:p>
            <a:pPr marL="338328" lvl="1" indent="-164592">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Student Self Service</a:t>
            </a:r>
          </a:p>
          <a:p>
            <a:pPr marL="338328" lvl="1" indent="-164592">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Advanced Registration for Fall of 2021</a:t>
            </a:r>
          </a:p>
        </p:txBody>
      </p:sp>
    </p:spTree>
    <p:extLst>
      <p:ext uri="{BB962C8B-B14F-4D97-AF65-F5344CB8AC3E}">
        <p14:creationId xmlns:p14="http://schemas.microsoft.com/office/powerpoint/2010/main" val="1606455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190500" y="1015315"/>
            <a:ext cx="8763000" cy="5502275"/>
          </a:xfrm>
          <a:prstGeom prst="rect">
            <a:avLst/>
          </a:prstGeom>
        </p:spPr>
        <p:txBody>
          <a:bodyPr wrap="square">
            <a:spAutoFit/>
          </a:bodyPr>
          <a:lstStyle/>
          <a:p>
            <a:r>
              <a:rPr lang="en-US" sz="2400" b="1" dirty="0">
                <a:solidFill>
                  <a:schemeClr val="tx1">
                    <a:lumMod val="65000"/>
                    <a:lumOff val="35000"/>
                  </a:schemeClr>
                </a:solidFill>
                <a:latin typeface="Arial"/>
                <a:ea typeface="ＭＳ Ｐゴシック" charset="-128"/>
                <a:cs typeface="Arial"/>
              </a:rPr>
              <a:t>NGSS Project Updates </a:t>
            </a:r>
          </a:p>
          <a:p>
            <a:endParaRPr lang="en-US" sz="1000" b="1" dirty="0">
              <a:solidFill>
                <a:schemeClr val="tx1">
                  <a:lumMod val="65000"/>
                  <a:lumOff val="35000"/>
                </a:schemeClr>
              </a:solidFill>
              <a:latin typeface="Arial"/>
              <a:ea typeface="ＭＳ Ｐゴシック" charset="-128"/>
              <a:cs typeface="Arial"/>
            </a:endParaRPr>
          </a:p>
          <a:p>
            <a:r>
              <a:rPr lang="en-US" sz="2000" b="1" dirty="0">
                <a:latin typeface="Arial" panose="020B0604020202020204" pitchFamily="34" charset="0"/>
                <a:cs typeface="Arial" panose="020B0604020202020204" pitchFamily="34" charset="0"/>
              </a:rPr>
              <a:t>Spring 2021 – 2</a:t>
            </a:r>
            <a:r>
              <a:rPr lang="en-US" sz="2000" b="1" baseline="30000" dirty="0">
                <a:latin typeface="Arial" panose="020B0604020202020204" pitchFamily="34" charset="0"/>
                <a:cs typeface="Arial" panose="020B0604020202020204" pitchFamily="34" charset="0"/>
              </a:rPr>
              <a:t>nd </a:t>
            </a:r>
            <a:r>
              <a:rPr lang="en-US" sz="2000" b="1" dirty="0">
                <a:latin typeface="Arial" panose="020B0604020202020204" pitchFamily="34" charset="0"/>
                <a:cs typeface="Arial" panose="020B0604020202020204" pitchFamily="34" charset="0"/>
              </a:rPr>
              <a:t>major release </a:t>
            </a:r>
            <a:r>
              <a:rPr lang="en-US" sz="1600" b="1" dirty="0">
                <a:latin typeface="Arial" panose="020B0604020202020204" pitchFamily="34" charset="0"/>
                <a:cs typeface="Arial" panose="020B0604020202020204" pitchFamily="34" charset="0"/>
              </a:rPr>
              <a:t>(continued)</a:t>
            </a:r>
          </a:p>
          <a:p>
            <a:r>
              <a:rPr lang="en-US" sz="1000" dirty="0">
                <a:latin typeface="Arial" panose="020B0604020202020204" pitchFamily="34" charset="0"/>
                <a:cs typeface="Arial" panose="020B0604020202020204" pitchFamily="34" charset="0"/>
              </a:rPr>
              <a:t> </a:t>
            </a:r>
          </a:p>
          <a:p>
            <a:r>
              <a:rPr lang="en-US" sz="2000" b="1" dirty="0">
                <a:latin typeface="Arial" panose="020B0604020202020204" pitchFamily="34" charset="0"/>
                <a:cs typeface="Arial" panose="020B0604020202020204" pitchFamily="34" charset="0"/>
              </a:rPr>
              <a:t>Pennant Records</a:t>
            </a:r>
            <a:endParaRPr lang="en-US" sz="1600" b="1" dirty="0">
              <a:latin typeface="Arial" panose="020B0604020202020204" pitchFamily="34" charset="0"/>
              <a:cs typeface="Arial" panose="020B0604020202020204" pitchFamily="34" charset="0"/>
            </a:endParaRPr>
          </a:p>
          <a:p>
            <a:endParaRPr lang="en-US" sz="1000" b="1" dirty="0">
              <a:latin typeface="Arial" panose="020B0604020202020204" pitchFamily="34" charset="0"/>
              <a:cs typeface="Arial" panose="020B0604020202020204" pitchFamily="34" charset="0"/>
            </a:endParaRPr>
          </a:p>
          <a:p>
            <a:pPr marL="341313" lvl="1" indent="-168275">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Last class graduates from SRS Spring 2021</a:t>
            </a:r>
          </a:p>
          <a:p>
            <a:pPr marL="341313" lvl="1" indent="-168275">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Replace remaining student DW components with Banner-sourced data</a:t>
            </a:r>
          </a:p>
          <a:p>
            <a:pPr marL="341313" lvl="1" indent="-168275">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1-time conversion of students not converted into Banner into the new student DW</a:t>
            </a:r>
          </a:p>
          <a:p>
            <a:r>
              <a:rPr lang="en-US" sz="2000" dirty="0">
                <a:latin typeface="Arial" panose="020B0604020202020204" pitchFamily="34" charset="0"/>
                <a:cs typeface="Arial" panose="020B0604020202020204" pitchFamily="34" charset="0"/>
              </a:rPr>
              <a:t>                  </a:t>
            </a:r>
          </a:p>
          <a:p>
            <a:r>
              <a:rPr lang="en-US" sz="2000" b="1" dirty="0">
                <a:latin typeface="Arial" panose="020B0604020202020204" pitchFamily="34" charset="0"/>
                <a:cs typeface="Arial" panose="020B0604020202020204" pitchFamily="34" charset="0"/>
              </a:rPr>
              <a:t>Financial Aid</a:t>
            </a:r>
            <a:endParaRPr lang="en-US" sz="2000" dirty="0">
              <a:latin typeface="Arial" panose="020B0604020202020204" pitchFamily="34" charset="0"/>
              <a:cs typeface="Arial" panose="020B0604020202020204" pitchFamily="34" charset="0"/>
            </a:endParaRPr>
          </a:p>
          <a:p>
            <a:pPr marL="341313" lvl="1" indent="-168275">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Tracking, Packaging, Notification for continuing students</a:t>
            </a:r>
          </a:p>
          <a:p>
            <a:pPr marL="341313" lvl="1" indent="-168275">
              <a:lnSpc>
                <a:spcPct val="150000"/>
              </a:lnSpc>
              <a:buFont typeface="Arial" panose="020B0604020202020204" pitchFamily="34" charset="0"/>
              <a:buChar char="•"/>
            </a:pPr>
            <a:r>
              <a:rPr lang="en-US" sz="2000" dirty="0">
                <a:latin typeface="Arial" panose="020B0604020202020204" pitchFamily="34" charset="0"/>
                <a:cs typeface="Arial" panose="020B0604020202020204" pitchFamily="34" charset="0"/>
              </a:rPr>
              <a:t>Compliance, end of year reporting</a:t>
            </a:r>
          </a:p>
          <a:p>
            <a:pPr marL="342900" indent="-342900">
              <a:lnSpc>
                <a:spcPct val="150000"/>
              </a:lnSpc>
              <a:buFont typeface="Wingdings" panose="05000000000000000000" pitchFamily="2" charset="2"/>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33906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7" name="Text Placeholder 1"/>
          <p:cNvSpPr txBox="1">
            <a:spLocks/>
          </p:cNvSpPr>
          <p:nvPr/>
        </p:nvSpPr>
        <p:spPr bwMode="auto">
          <a:xfrm>
            <a:off x="914400" y="1021498"/>
            <a:ext cx="7162800" cy="4343399"/>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305800" cy="3908762"/>
          </a:xfrm>
          <a:prstGeom prst="rect">
            <a:avLst/>
          </a:prstGeom>
        </p:spPr>
        <p:txBody>
          <a:bodyPr wrap="square">
            <a:spAutoFit/>
          </a:bodyPr>
          <a:lstStyle/>
          <a:p>
            <a:pPr indent="-342900" eaLnBrk="0" fontAlgn="base" hangingPunct="0">
              <a:spcBef>
                <a:spcPct val="0"/>
              </a:spcBef>
              <a:spcAft>
                <a:spcPct val="0"/>
              </a:spcAft>
              <a:defRPr/>
            </a:pPr>
            <a:r>
              <a:rPr lang="en-US" sz="2400" b="1" dirty="0">
                <a:solidFill>
                  <a:schemeClr val="tx1">
                    <a:lumMod val="65000"/>
                    <a:lumOff val="35000"/>
                  </a:schemeClr>
                </a:solidFill>
                <a:latin typeface="Arial"/>
                <a:ea typeface="ＭＳ Ｐゴシック" charset="-128"/>
                <a:cs typeface="Arial"/>
              </a:rPr>
              <a:t>DW Development schedule new Student collection </a:t>
            </a:r>
          </a:p>
          <a:p>
            <a:pPr indent="-342900" eaLnBrk="0" fontAlgn="base" hangingPunct="0">
              <a:spcBef>
                <a:spcPct val="0"/>
              </a:spcBef>
              <a:spcAft>
                <a:spcPct val="0"/>
              </a:spcAft>
              <a:defRPr/>
            </a:pPr>
            <a:r>
              <a:rPr lang="en-US" sz="2400" b="1" dirty="0">
                <a:solidFill>
                  <a:schemeClr val="tx1">
                    <a:lumMod val="65000"/>
                    <a:lumOff val="35000"/>
                  </a:schemeClr>
                </a:solidFill>
                <a:latin typeface="Arial"/>
                <a:ea typeface="ＭＳ Ｐゴシック" charset="-128"/>
                <a:cs typeface="Arial"/>
              </a:rPr>
              <a:t>	</a:t>
            </a:r>
            <a:r>
              <a:rPr lang="en-US" b="1" dirty="0">
                <a:solidFill>
                  <a:schemeClr val="tx1">
                    <a:lumMod val="65000"/>
                    <a:lumOff val="35000"/>
                  </a:schemeClr>
                </a:solidFill>
                <a:latin typeface="Arial"/>
                <a:ea typeface="ＭＳ Ｐゴシック" charset="-128"/>
                <a:cs typeface="Arial"/>
              </a:rPr>
              <a:t>Note – For Student only, Financial Aid TBD</a:t>
            </a:r>
          </a:p>
          <a:p>
            <a:pPr lvl="1"/>
            <a:endParaRPr lang="en-US" sz="2000" b="1" dirty="0">
              <a:solidFill>
                <a:schemeClr val="tx1">
                  <a:lumMod val="65000"/>
                  <a:lumOff val="35000"/>
                </a:schemeClr>
              </a:solidFill>
              <a:latin typeface="Arial" panose="020B0604020202020204" pitchFamily="34" charset="0"/>
              <a:ea typeface="ＭＳ Ｐゴシック" charset="-128"/>
              <a:cs typeface="Arial" panose="020B0604020202020204" pitchFamily="34" charset="0"/>
            </a:endParaRPr>
          </a:p>
          <a:p>
            <a:pPr marL="342900" indent="-342900">
              <a:buFont typeface="Wingdings" panose="05000000000000000000" pitchFamily="2" charset="2"/>
              <a:buChar char="q"/>
            </a:pPr>
            <a:r>
              <a:rPr lang="en-US" sz="2000" dirty="0">
                <a:latin typeface="Arial" panose="020B0604020202020204" pitchFamily="34" charset="0"/>
                <a:cs typeface="Arial" pitchFamily="34" charset="0"/>
              </a:rPr>
              <a:t>December 2018: preliminary design of new student DW complete and reviewed with DW working group</a:t>
            </a:r>
          </a:p>
          <a:p>
            <a:pPr marL="342900" indent="-342900">
              <a:buFont typeface="Wingdings" panose="05000000000000000000" pitchFamily="2" charset="2"/>
              <a:buChar char="q"/>
            </a:pPr>
            <a:endParaRPr lang="en-US" sz="2000" dirty="0">
              <a:latin typeface="Arial" panose="020B0604020202020204" pitchFamily="34" charset="0"/>
              <a:cs typeface="Arial" pitchFamily="34" charset="0"/>
            </a:endParaRPr>
          </a:p>
          <a:p>
            <a:pPr marL="342900" indent="-342900">
              <a:buFont typeface="Wingdings" panose="05000000000000000000" pitchFamily="2" charset="2"/>
              <a:buChar char="q"/>
            </a:pPr>
            <a:r>
              <a:rPr lang="en-US" sz="2000" dirty="0">
                <a:latin typeface="Arial" panose="020B0604020202020204" pitchFamily="34" charset="0"/>
                <a:cs typeface="Arial" pitchFamily="34" charset="0"/>
              </a:rPr>
              <a:t>Spring 2019: broader review of new student DW design with Student Data User Group</a:t>
            </a:r>
          </a:p>
          <a:p>
            <a:endParaRPr lang="en-US" sz="2000" dirty="0">
              <a:latin typeface="Arial" panose="020B0604020202020204" pitchFamily="34" charset="0"/>
              <a:cs typeface="Arial" pitchFamily="34" charset="0"/>
            </a:endParaRPr>
          </a:p>
          <a:p>
            <a:pPr marL="342900" indent="-342900">
              <a:buFont typeface="Wingdings" panose="05000000000000000000" pitchFamily="2" charset="2"/>
              <a:buChar char="q"/>
            </a:pPr>
            <a:r>
              <a:rPr lang="en-US" sz="2000" dirty="0">
                <a:latin typeface="Arial" panose="020B0604020202020204" pitchFamily="34" charset="0"/>
                <a:cs typeface="Arial" pitchFamily="34" charset="0"/>
              </a:rPr>
              <a:t>December 2019: (Depends on development conversion schedule)  </a:t>
            </a:r>
          </a:p>
          <a:p>
            <a:pPr lvl="1"/>
            <a:r>
              <a:rPr lang="en-US" sz="2000" dirty="0">
                <a:latin typeface="Arial" panose="020B0604020202020204" pitchFamily="34" charset="0"/>
                <a:cs typeface="Arial" pitchFamily="34" charset="0"/>
              </a:rPr>
              <a:t>Full load of both converted and non-converted data in new student DW structures in Test environment</a:t>
            </a:r>
            <a:endParaRPr lang="en-US" sz="2000" dirty="0">
              <a:solidFill>
                <a:schemeClr val="tx1">
                  <a:lumMod val="65000"/>
                  <a:lumOff val="35000"/>
                </a:schemeClr>
              </a:solidFill>
              <a:latin typeface="Arial" panose="020B0604020202020204" pitchFamily="34" charset="0"/>
              <a:ea typeface="ＭＳ Ｐゴシック" charset="-128"/>
              <a:cs typeface="Arial" panose="020B0604020202020204" pitchFamily="34" charset="0"/>
            </a:endParaRPr>
          </a:p>
        </p:txBody>
      </p:sp>
    </p:spTree>
    <p:extLst>
      <p:ext uri="{BB962C8B-B14F-4D97-AF65-F5344CB8AC3E}">
        <p14:creationId xmlns:p14="http://schemas.microsoft.com/office/powerpoint/2010/main" val="21331011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7" name="Text Placeholder 1"/>
          <p:cNvSpPr txBox="1">
            <a:spLocks/>
          </p:cNvSpPr>
          <p:nvPr/>
        </p:nvSpPr>
        <p:spPr bwMode="auto">
          <a:xfrm>
            <a:off x="609600" y="1012001"/>
            <a:ext cx="7162800" cy="2493200"/>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305800" cy="3416320"/>
          </a:xfrm>
          <a:prstGeom prst="rect">
            <a:avLst/>
          </a:prstGeom>
        </p:spPr>
        <p:txBody>
          <a:bodyPr wrap="square">
            <a:spAutoFit/>
          </a:bodyPr>
          <a:lstStyle/>
          <a:p>
            <a:pPr lvl="0" eaLnBrk="0" fontAlgn="base" hangingPunct="0">
              <a:spcBef>
                <a:spcPct val="0"/>
              </a:spcBef>
              <a:spcAft>
                <a:spcPct val="0"/>
              </a:spcAft>
              <a:defRPr/>
            </a:pPr>
            <a:r>
              <a:rPr lang="en-US" sz="2400" b="1" dirty="0">
                <a:solidFill>
                  <a:schemeClr val="tx1">
                    <a:lumMod val="65000"/>
                    <a:lumOff val="35000"/>
                  </a:schemeClr>
                </a:solidFill>
                <a:latin typeface="Arial"/>
                <a:ea typeface="ＭＳ Ｐゴシック" charset="-128"/>
                <a:cs typeface="Arial"/>
              </a:rPr>
              <a:t>Wrap Up</a:t>
            </a:r>
          </a:p>
          <a:p>
            <a:pPr lvl="0" eaLnBrk="0" fontAlgn="base" hangingPunct="0">
              <a:spcBef>
                <a:spcPct val="0"/>
              </a:spcBef>
              <a:spcAft>
                <a:spcPct val="0"/>
              </a:spcAft>
              <a:defRPr/>
            </a:pPr>
            <a:endParaRPr lang="en-US" sz="2000" dirty="0">
              <a:solidFill>
                <a:schemeClr val="tx1">
                  <a:lumMod val="65000"/>
                  <a:lumOff val="35000"/>
                </a:schemeClr>
              </a:solidFill>
              <a:latin typeface="Arial"/>
              <a:ea typeface="ＭＳ Ｐゴシック" charset="-128"/>
              <a:cs typeface="Arial"/>
            </a:endParaRPr>
          </a:p>
          <a:p>
            <a:pPr lvl="0" eaLnBrk="0" fontAlgn="base" hangingPunct="0">
              <a:spcBef>
                <a:spcPct val="0"/>
              </a:spcBef>
              <a:spcAft>
                <a:spcPct val="0"/>
              </a:spcAft>
              <a:defRPr/>
            </a:pPr>
            <a:endParaRPr lang="en-US" sz="2000" dirty="0">
              <a:solidFill>
                <a:schemeClr val="tx1">
                  <a:lumMod val="65000"/>
                  <a:lumOff val="35000"/>
                </a:schemeClr>
              </a:solidFill>
              <a:latin typeface="Arial"/>
              <a:ea typeface="ＭＳ Ｐゴシック" charset="-128"/>
              <a:cs typeface="Arial"/>
            </a:endParaRPr>
          </a:p>
          <a:p>
            <a:pPr lvl="1" indent="-342900" eaLnBrk="0" fontAlgn="base" hangingPunct="0">
              <a:spcBef>
                <a:spcPct val="0"/>
              </a:spcBef>
              <a:spcAft>
                <a:spcPct val="0"/>
              </a:spcAft>
              <a:buFont typeface="Wingdings" panose="05000000000000000000" pitchFamily="2" charset="2"/>
              <a:buChar char="q"/>
              <a:defRPr/>
            </a:pPr>
            <a:r>
              <a:rPr lang="en-US" sz="2000" dirty="0">
                <a:latin typeface="Arial" pitchFamily="34" charset="0"/>
                <a:cs typeface="Arial" pitchFamily="34" charset="0"/>
              </a:rPr>
              <a:t>Questions on topics presented today?</a:t>
            </a:r>
          </a:p>
          <a:p>
            <a:pPr lvl="1" indent="-342900" eaLnBrk="0" fontAlgn="base" hangingPunct="0">
              <a:spcBef>
                <a:spcPct val="0"/>
              </a:spcBef>
              <a:spcAft>
                <a:spcPct val="0"/>
              </a:spcAft>
              <a:buFont typeface="Wingdings" panose="05000000000000000000" pitchFamily="2" charset="2"/>
              <a:buChar char="q"/>
              <a:defRPr/>
            </a:pPr>
            <a:endParaRPr lang="en-US" sz="2000" dirty="0">
              <a:latin typeface="Arial" pitchFamily="34" charset="0"/>
              <a:cs typeface="Arial" pitchFamily="34" charset="0"/>
            </a:endParaRPr>
          </a:p>
          <a:p>
            <a:pPr lvl="1" indent="-342900" eaLnBrk="0" fontAlgn="base" hangingPunct="0">
              <a:spcBef>
                <a:spcPct val="0"/>
              </a:spcBef>
              <a:spcAft>
                <a:spcPct val="0"/>
              </a:spcAft>
              <a:buFont typeface="Wingdings" panose="05000000000000000000" pitchFamily="2" charset="2"/>
              <a:buChar char="q"/>
              <a:defRPr/>
            </a:pPr>
            <a:r>
              <a:rPr lang="en-US" sz="2000" dirty="0">
                <a:latin typeface="Arial" pitchFamily="34" charset="0"/>
                <a:cs typeface="Arial" pitchFamily="34" charset="0"/>
              </a:rPr>
              <a:t>Other topics / Suggestions for future meetings?  </a:t>
            </a:r>
          </a:p>
          <a:p>
            <a:pPr lvl="0" indent="-342900" eaLnBrk="0" fontAlgn="base" hangingPunct="0">
              <a:spcBef>
                <a:spcPct val="0"/>
              </a:spcBef>
              <a:spcAft>
                <a:spcPct val="0"/>
              </a:spcAft>
              <a:buFont typeface="Arial" pitchFamily="34" charset="0"/>
              <a:buChar char="•"/>
              <a:defRPr/>
            </a:pPr>
            <a:endParaRPr lang="en-US" sz="2000" dirty="0">
              <a:solidFill>
                <a:schemeClr val="tx1">
                  <a:lumMod val="65000"/>
                  <a:lumOff val="35000"/>
                </a:schemeClr>
              </a:solidFill>
              <a:latin typeface="Arial"/>
              <a:ea typeface="ＭＳ Ｐゴシック" charset="-128"/>
              <a:cs typeface="Arial"/>
            </a:endParaRPr>
          </a:p>
          <a:p>
            <a:pPr lvl="0" indent="-342900" eaLnBrk="0" fontAlgn="base" hangingPunct="0">
              <a:spcBef>
                <a:spcPct val="0"/>
              </a:spcBef>
              <a:spcAft>
                <a:spcPct val="0"/>
              </a:spcAft>
              <a:buFont typeface="Arial" pitchFamily="34" charset="0"/>
              <a:buChar char="•"/>
              <a:defRPr/>
            </a:pPr>
            <a:endParaRPr lang="en-US" sz="2000" dirty="0">
              <a:solidFill>
                <a:schemeClr val="tx1">
                  <a:lumMod val="65000"/>
                  <a:lumOff val="35000"/>
                </a:schemeClr>
              </a:solidFill>
              <a:latin typeface="Arial"/>
              <a:ea typeface="ＭＳ Ｐゴシック" charset="-128"/>
              <a:cs typeface="Arial"/>
            </a:endParaRPr>
          </a:p>
          <a:p>
            <a:pPr lvl="0" indent="-342900" eaLnBrk="0" fontAlgn="base" hangingPunct="0">
              <a:spcBef>
                <a:spcPct val="0"/>
              </a:spcBef>
              <a:spcAft>
                <a:spcPct val="0"/>
              </a:spcAft>
              <a:defRPr/>
            </a:pPr>
            <a:endParaRPr lang="en-US" sz="2000" dirty="0">
              <a:solidFill>
                <a:schemeClr val="tx1">
                  <a:lumMod val="65000"/>
                  <a:lumOff val="35000"/>
                </a:schemeClr>
              </a:solidFill>
              <a:latin typeface="Arial"/>
              <a:ea typeface="ＭＳ Ｐゴシック" charset="-128"/>
              <a:cs typeface="Arial"/>
            </a:endParaRPr>
          </a:p>
          <a:p>
            <a:pPr lvl="0" indent="-342900" eaLnBrk="0" fontAlgn="base" hangingPunct="0">
              <a:spcBef>
                <a:spcPct val="0"/>
              </a:spcBef>
              <a:spcAft>
                <a:spcPct val="0"/>
              </a:spcAft>
              <a:defRPr/>
            </a:pPr>
            <a:endParaRPr lang="en-US" b="1" dirty="0">
              <a:solidFill>
                <a:schemeClr val="tx1">
                  <a:lumMod val="65000"/>
                  <a:lumOff val="35000"/>
                </a:schemeClr>
              </a:solidFill>
              <a:latin typeface="Arial"/>
              <a:ea typeface="ＭＳ Ｐゴシック" charset="-128"/>
              <a:cs typeface="Arial"/>
            </a:endParaRPr>
          </a:p>
          <a:p>
            <a:pPr indent="-342900" eaLnBrk="0" fontAlgn="base" hangingPunct="0">
              <a:spcBef>
                <a:spcPct val="0"/>
              </a:spcBef>
              <a:spcAft>
                <a:spcPct val="0"/>
              </a:spcAft>
              <a:defRPr/>
            </a:pPr>
            <a:endParaRPr lang="en-US" sz="1400" dirty="0">
              <a:solidFill>
                <a:schemeClr val="tx1">
                  <a:lumMod val="65000"/>
                  <a:lumOff val="35000"/>
                </a:schemeClr>
              </a:solidFill>
              <a:latin typeface="Arial"/>
              <a:ea typeface="ＭＳ Ｐゴシック" charset="-128"/>
              <a:cs typeface="Arial"/>
            </a:endParaRPr>
          </a:p>
        </p:txBody>
      </p:sp>
    </p:spTree>
    <p:extLst>
      <p:ext uri="{BB962C8B-B14F-4D97-AF65-F5344CB8AC3E}">
        <p14:creationId xmlns:p14="http://schemas.microsoft.com/office/powerpoint/2010/main" val="993786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305800" cy="3508653"/>
          </a:xfrm>
          <a:prstGeom prst="rect">
            <a:avLst/>
          </a:prstGeom>
        </p:spPr>
        <p:txBody>
          <a:bodyPr wrap="square">
            <a:spAutoFit/>
          </a:bodyPr>
          <a:lstStyle/>
          <a:p>
            <a:pPr lvl="0" indent="-342900" eaLnBrk="0" fontAlgn="base" hangingPunct="0">
              <a:spcBef>
                <a:spcPct val="0"/>
              </a:spcBef>
              <a:spcAft>
                <a:spcPct val="0"/>
              </a:spcAft>
              <a:defRPr/>
            </a:pPr>
            <a:r>
              <a:rPr lang="en-US" sz="2400" b="1" dirty="0">
                <a:solidFill>
                  <a:schemeClr val="tx1">
                    <a:lumMod val="65000"/>
                    <a:lumOff val="35000"/>
                  </a:schemeClr>
                </a:solidFill>
                <a:latin typeface="Arial"/>
                <a:ea typeface="ＭＳ Ｐゴシック" charset="-128"/>
                <a:cs typeface="Arial"/>
              </a:rPr>
              <a:t>Agenda</a:t>
            </a:r>
          </a:p>
          <a:p>
            <a:pPr lvl="0" indent="-342900" eaLnBrk="0" fontAlgn="base" hangingPunct="0">
              <a:spcBef>
                <a:spcPct val="0"/>
              </a:spcBef>
              <a:spcAft>
                <a:spcPct val="0"/>
              </a:spcAft>
              <a:defRPr/>
            </a:pPr>
            <a:endParaRPr lang="en-US" sz="2400" b="1" dirty="0">
              <a:solidFill>
                <a:schemeClr val="tx1">
                  <a:lumMod val="65000"/>
                  <a:lumOff val="35000"/>
                </a:schemeClr>
              </a:solidFill>
              <a:latin typeface="Arial"/>
              <a:ea typeface="ＭＳ Ｐゴシック" charset="-128"/>
              <a:cs typeface="Arial"/>
            </a:endParaRPr>
          </a:p>
          <a:p>
            <a:pPr lvl="0"/>
            <a:endParaRPr lang="en-US" sz="2000" dirty="0"/>
          </a:p>
          <a:p>
            <a:pPr marL="342900" indent="-342900">
              <a:buFont typeface="Wingdings" panose="05000000000000000000" pitchFamily="2" charset="2"/>
              <a:buChar char="§"/>
            </a:pPr>
            <a:r>
              <a:rPr lang="en-US" sz="2000" dirty="0">
                <a:latin typeface="Arial" pitchFamily="34" charset="0"/>
                <a:cs typeface="Arial" pitchFamily="34" charset="0"/>
              </a:rPr>
              <a:t>Business Objects Upgrade to BI4.2 – New features demonstration</a:t>
            </a:r>
          </a:p>
          <a:p>
            <a:endParaRPr lang="en-US" sz="2000" dirty="0">
              <a:latin typeface="Arial" pitchFamily="34" charset="0"/>
              <a:cs typeface="Arial" pitchFamily="34" charset="0"/>
            </a:endParaRPr>
          </a:p>
          <a:p>
            <a:pPr marL="342900" indent="-342900">
              <a:buFont typeface="Wingdings" panose="05000000000000000000" pitchFamily="2" charset="2"/>
              <a:buChar char="§"/>
            </a:pPr>
            <a:r>
              <a:rPr lang="en-US" sz="2000" dirty="0">
                <a:latin typeface="Arial" pitchFamily="34" charset="0"/>
                <a:cs typeface="Arial" pitchFamily="34" charset="0"/>
              </a:rPr>
              <a:t>Preview of the new Curriculum Management data collection</a:t>
            </a:r>
          </a:p>
          <a:p>
            <a:pPr marL="342900" indent="-342900">
              <a:buFont typeface="Wingdings" panose="05000000000000000000" pitchFamily="2" charset="2"/>
              <a:buChar char="§"/>
            </a:pPr>
            <a:endParaRPr lang="en-US" sz="2000" dirty="0">
              <a:latin typeface="Arial" pitchFamily="34" charset="0"/>
              <a:cs typeface="Arial" pitchFamily="34" charset="0"/>
            </a:endParaRPr>
          </a:p>
          <a:p>
            <a:pPr marL="342900" indent="-342900">
              <a:buFont typeface="Wingdings" panose="05000000000000000000" pitchFamily="2" charset="2"/>
              <a:buChar char="§"/>
            </a:pPr>
            <a:r>
              <a:rPr lang="en-US" sz="2000" dirty="0">
                <a:latin typeface="Arial" pitchFamily="34" charset="0"/>
                <a:cs typeface="Arial" pitchFamily="34" charset="0"/>
              </a:rPr>
              <a:t>NGSS Project Updates – Student Records &amp; Financial Aid</a:t>
            </a:r>
          </a:p>
          <a:p>
            <a:pPr marL="342900" indent="-342900">
              <a:buFont typeface="Wingdings" panose="05000000000000000000" pitchFamily="2" charset="2"/>
              <a:buChar char="§"/>
            </a:pPr>
            <a:endParaRPr lang="en-US" sz="2000" dirty="0">
              <a:latin typeface="Arial" pitchFamily="34" charset="0"/>
              <a:cs typeface="Arial" pitchFamily="34" charset="0"/>
            </a:endParaRPr>
          </a:p>
          <a:p>
            <a:pPr marL="342900" indent="-342900">
              <a:buFont typeface="Wingdings" panose="05000000000000000000" pitchFamily="2" charset="2"/>
              <a:buChar char="§"/>
            </a:pPr>
            <a:r>
              <a:rPr lang="en-US" sz="2000" dirty="0">
                <a:latin typeface="Arial" pitchFamily="34" charset="0"/>
                <a:cs typeface="Arial" pitchFamily="34" charset="0"/>
              </a:rPr>
              <a:t>DW Development schedule for new Student data collection </a:t>
            </a:r>
            <a:endParaRPr lang="en-US" b="1" dirty="0">
              <a:solidFill>
                <a:schemeClr val="tx1">
                  <a:lumMod val="65000"/>
                  <a:lumOff val="35000"/>
                </a:schemeClr>
              </a:solidFill>
              <a:latin typeface="Arial"/>
              <a:ea typeface="ＭＳ Ｐゴシック" charset="-128"/>
              <a:cs typeface="Arial"/>
            </a:endParaRPr>
          </a:p>
          <a:p>
            <a:pPr indent="-342900" eaLnBrk="0" fontAlgn="base" hangingPunct="0">
              <a:spcBef>
                <a:spcPct val="0"/>
              </a:spcBef>
              <a:spcAft>
                <a:spcPct val="0"/>
              </a:spcAft>
              <a:defRPr/>
            </a:pPr>
            <a:endParaRPr lang="en-US" sz="1400" dirty="0">
              <a:solidFill>
                <a:schemeClr val="tx1">
                  <a:lumMod val="65000"/>
                  <a:lumOff val="35000"/>
                </a:schemeClr>
              </a:solidFill>
              <a:latin typeface="Arial"/>
              <a:ea typeface="ＭＳ Ｐゴシック" charset="-128"/>
              <a:cs typeface="Arial"/>
            </a:endParaRPr>
          </a:p>
        </p:txBody>
      </p:sp>
    </p:spTree>
    <p:extLst>
      <p:ext uri="{BB962C8B-B14F-4D97-AF65-F5344CB8AC3E}">
        <p14:creationId xmlns:p14="http://schemas.microsoft.com/office/powerpoint/2010/main" val="1419746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7" name="Text Placeholder 1"/>
          <p:cNvSpPr txBox="1">
            <a:spLocks/>
          </p:cNvSpPr>
          <p:nvPr/>
        </p:nvSpPr>
        <p:spPr bwMode="auto">
          <a:xfrm>
            <a:off x="914400" y="1025582"/>
            <a:ext cx="7162800" cy="4343399"/>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610600" cy="4616648"/>
          </a:xfrm>
          <a:prstGeom prst="rect">
            <a:avLst/>
          </a:prstGeom>
        </p:spPr>
        <p:txBody>
          <a:bodyPr wrap="square">
            <a:spAutoFit/>
          </a:bodyPr>
          <a:lstStyle/>
          <a:p>
            <a:pPr lvl="0" indent="-342900" eaLnBrk="0" fontAlgn="base" hangingPunct="0">
              <a:spcBef>
                <a:spcPct val="0"/>
              </a:spcBef>
              <a:spcAft>
                <a:spcPct val="0"/>
              </a:spcAft>
              <a:defRPr/>
            </a:pPr>
            <a:r>
              <a:rPr lang="en-US" sz="2400" b="1" dirty="0">
                <a:solidFill>
                  <a:schemeClr val="tx1">
                    <a:lumMod val="65000"/>
                    <a:lumOff val="35000"/>
                  </a:schemeClr>
                </a:solidFill>
                <a:latin typeface="Arial"/>
                <a:ea typeface="ＭＳ Ｐゴシック" charset="-128"/>
                <a:cs typeface="Arial"/>
              </a:rPr>
              <a:t>Business Objects BI4.2 - New Features</a:t>
            </a:r>
          </a:p>
          <a:p>
            <a:pPr lvl="1"/>
            <a:endParaRPr lang="en-US" sz="2400" b="1" dirty="0">
              <a:solidFill>
                <a:schemeClr val="tx1">
                  <a:lumMod val="65000"/>
                  <a:lumOff val="35000"/>
                </a:schemeClr>
              </a:solidFill>
              <a:latin typeface="Arial"/>
              <a:ea typeface="ＭＳ Ｐゴシック" charset="-128"/>
              <a:cs typeface="Arial"/>
            </a:endParaRPr>
          </a:p>
          <a:p>
            <a:pPr marL="800100" lvl="1" indent="-342900">
              <a:buFont typeface="Wingdings" panose="05000000000000000000" pitchFamily="2" charset="2"/>
              <a:buChar char="q"/>
            </a:pPr>
            <a:endParaRPr lang="en-US" sz="2000" dirty="0">
              <a:latin typeface="Arial" pitchFamily="34" charset="0"/>
              <a:cs typeface="Arial" pitchFamily="34" charset="0"/>
            </a:endParaRPr>
          </a:p>
          <a:p>
            <a:pPr marL="800100" lvl="1" indent="-342900">
              <a:buFont typeface="Wingdings" panose="05000000000000000000" pitchFamily="2" charset="2"/>
              <a:buChar char="q"/>
            </a:pPr>
            <a:r>
              <a:rPr lang="en-US" sz="2000" dirty="0">
                <a:latin typeface="Arial" pitchFamily="34" charset="0"/>
                <a:cs typeface="Arial" pitchFamily="34" charset="0"/>
              </a:rPr>
              <a:t>Ability to reference cells (like Excel) </a:t>
            </a:r>
          </a:p>
          <a:p>
            <a:pPr lvl="1"/>
            <a:endParaRPr lang="en-US" sz="2000" dirty="0">
              <a:latin typeface="Arial" pitchFamily="34" charset="0"/>
              <a:cs typeface="Arial" pitchFamily="34" charset="0"/>
            </a:endParaRPr>
          </a:p>
          <a:p>
            <a:pPr marL="800100" lvl="1" indent="-342900">
              <a:buFont typeface="Wingdings" panose="05000000000000000000" pitchFamily="2" charset="2"/>
              <a:buChar char="q"/>
            </a:pPr>
            <a:r>
              <a:rPr lang="en-US" sz="2000" dirty="0">
                <a:latin typeface="Arial" pitchFamily="34" charset="0"/>
                <a:cs typeface="Arial" pitchFamily="34" charset="0"/>
              </a:rPr>
              <a:t>Geo mapping feature – by Country Name or GPS coordinates</a:t>
            </a:r>
          </a:p>
          <a:p>
            <a:pPr marL="800100" lvl="1" indent="-342900">
              <a:buFont typeface="Wingdings" panose="05000000000000000000" pitchFamily="2" charset="2"/>
              <a:buChar char="q"/>
            </a:pPr>
            <a:endParaRPr lang="en-US" sz="2000" dirty="0">
              <a:latin typeface="Arial" pitchFamily="34" charset="0"/>
              <a:cs typeface="Arial" pitchFamily="34" charset="0"/>
            </a:endParaRPr>
          </a:p>
          <a:p>
            <a:pPr marL="800100" lvl="1" indent="-342900">
              <a:buFont typeface="Wingdings" panose="05000000000000000000" pitchFamily="2" charset="2"/>
              <a:buChar char="q"/>
            </a:pPr>
            <a:r>
              <a:rPr lang="en-US" sz="2000" dirty="0">
                <a:latin typeface="Arial" pitchFamily="34" charset="0"/>
                <a:cs typeface="Arial" pitchFamily="34" charset="0"/>
              </a:rPr>
              <a:t>Merge variables (not just universe data elements)</a:t>
            </a:r>
          </a:p>
          <a:p>
            <a:pPr marL="800100" lvl="1" indent="-342900">
              <a:buFont typeface="Wingdings" panose="05000000000000000000" pitchFamily="2" charset="2"/>
              <a:buChar char="q"/>
            </a:pPr>
            <a:endParaRPr lang="en-US" sz="2000" dirty="0">
              <a:latin typeface="Arial" pitchFamily="34" charset="0"/>
              <a:cs typeface="Arial" pitchFamily="34" charset="0"/>
            </a:endParaRPr>
          </a:p>
          <a:p>
            <a:pPr marL="800100" lvl="1" indent="-342900">
              <a:buFont typeface="Wingdings" panose="05000000000000000000" pitchFamily="2" charset="2"/>
              <a:buChar char="q"/>
            </a:pPr>
            <a:r>
              <a:rPr lang="en-US" sz="2000" dirty="0">
                <a:latin typeface="Arial" pitchFamily="34" charset="0"/>
                <a:cs typeface="Arial" pitchFamily="34" charset="0"/>
              </a:rPr>
              <a:t>Instructions for some of the new features here: </a:t>
            </a:r>
            <a:r>
              <a:rPr lang="en-US" dirty="0"/>
              <a:t>     </a:t>
            </a:r>
          </a:p>
          <a:p>
            <a:pPr lvl="3"/>
            <a:r>
              <a:rPr lang="en-US" u="sng" dirty="0">
                <a:hlinkClick r:id="rId2"/>
              </a:rPr>
              <a:t>Recycle Bin</a:t>
            </a:r>
            <a:r>
              <a:rPr lang="en-US" dirty="0"/>
              <a:t> for deleted report recovery</a:t>
            </a:r>
          </a:p>
          <a:p>
            <a:pPr lvl="3"/>
            <a:r>
              <a:rPr lang="en-US" u="sng" dirty="0">
                <a:hlinkClick r:id="rId3"/>
              </a:rPr>
              <a:t>Geo Mapping</a:t>
            </a:r>
            <a:endParaRPr lang="en-US" dirty="0"/>
          </a:p>
          <a:p>
            <a:pPr lvl="3"/>
            <a:r>
              <a:rPr lang="en-US" u="sng" dirty="0">
                <a:hlinkClick r:id="rId4"/>
              </a:rPr>
              <a:t>Reference Cells</a:t>
            </a:r>
            <a:r>
              <a:rPr lang="en-US" dirty="0"/>
              <a:t> (similar to excel)</a:t>
            </a:r>
          </a:p>
          <a:p>
            <a:pPr lvl="0" indent="-342900" eaLnBrk="0" fontAlgn="base" hangingPunct="0">
              <a:spcBef>
                <a:spcPct val="0"/>
              </a:spcBef>
              <a:spcAft>
                <a:spcPct val="0"/>
              </a:spcAft>
              <a:defRPr/>
            </a:pPr>
            <a:endParaRPr lang="en-US" b="1" dirty="0">
              <a:solidFill>
                <a:schemeClr val="tx1">
                  <a:lumMod val="65000"/>
                  <a:lumOff val="35000"/>
                </a:schemeClr>
              </a:solidFill>
              <a:latin typeface="Arial"/>
              <a:ea typeface="ＭＳ Ｐゴシック" charset="-128"/>
              <a:cs typeface="Arial"/>
            </a:endParaRPr>
          </a:p>
          <a:p>
            <a:pPr indent="-342900" eaLnBrk="0" fontAlgn="base" hangingPunct="0">
              <a:spcBef>
                <a:spcPct val="0"/>
              </a:spcBef>
              <a:spcAft>
                <a:spcPct val="0"/>
              </a:spcAft>
              <a:defRPr/>
            </a:pPr>
            <a:endParaRPr lang="en-US" sz="1400" dirty="0">
              <a:solidFill>
                <a:schemeClr val="tx1">
                  <a:lumMod val="65000"/>
                  <a:lumOff val="35000"/>
                </a:schemeClr>
              </a:solidFill>
              <a:latin typeface="Arial"/>
              <a:ea typeface="ＭＳ Ｐゴシック" charset="-128"/>
              <a:cs typeface="Arial"/>
            </a:endParaRPr>
          </a:p>
        </p:txBody>
      </p:sp>
    </p:spTree>
    <p:extLst>
      <p:ext uri="{BB962C8B-B14F-4D97-AF65-F5344CB8AC3E}">
        <p14:creationId xmlns:p14="http://schemas.microsoft.com/office/powerpoint/2010/main" val="40886328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7" name="Text Placeholder 1"/>
          <p:cNvSpPr txBox="1">
            <a:spLocks/>
          </p:cNvSpPr>
          <p:nvPr/>
        </p:nvSpPr>
        <p:spPr bwMode="auto">
          <a:xfrm>
            <a:off x="914400" y="1025582"/>
            <a:ext cx="7162800" cy="4343399"/>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305800" cy="4278094"/>
          </a:xfrm>
          <a:prstGeom prst="rect">
            <a:avLst/>
          </a:prstGeom>
        </p:spPr>
        <p:txBody>
          <a:bodyPr wrap="square">
            <a:spAutoFit/>
          </a:bodyPr>
          <a:lstStyle/>
          <a:p>
            <a:pPr lvl="0" indent="-342900" eaLnBrk="0" fontAlgn="base" hangingPunct="0">
              <a:spcBef>
                <a:spcPct val="0"/>
              </a:spcBef>
              <a:spcAft>
                <a:spcPct val="0"/>
              </a:spcAft>
              <a:defRPr/>
            </a:pPr>
            <a:r>
              <a:rPr lang="en-US" sz="2400" b="1" dirty="0">
                <a:solidFill>
                  <a:schemeClr val="tx1">
                    <a:lumMod val="65000"/>
                    <a:lumOff val="35000"/>
                  </a:schemeClr>
                </a:solidFill>
                <a:latin typeface="Arial"/>
                <a:ea typeface="ＭＳ Ｐゴシック" charset="-128"/>
                <a:cs typeface="Arial"/>
              </a:rPr>
              <a:t>Business Objects BI4.2 - New Features</a:t>
            </a:r>
          </a:p>
          <a:p>
            <a:pPr lvl="1"/>
            <a:endParaRPr lang="en-US" sz="2400" b="1" dirty="0">
              <a:solidFill>
                <a:schemeClr val="tx1">
                  <a:lumMod val="65000"/>
                  <a:lumOff val="35000"/>
                </a:schemeClr>
              </a:solidFill>
              <a:latin typeface="Arial"/>
              <a:ea typeface="ＭＳ Ｐゴシック" charset="-128"/>
              <a:cs typeface="Arial"/>
            </a:endParaRPr>
          </a:p>
          <a:p>
            <a:pPr lvl="1"/>
            <a:endParaRPr lang="en-US" sz="2400" b="1" dirty="0">
              <a:solidFill>
                <a:schemeClr val="tx1">
                  <a:lumMod val="65000"/>
                  <a:lumOff val="35000"/>
                </a:schemeClr>
              </a:solidFill>
              <a:latin typeface="Arial"/>
              <a:ea typeface="ＭＳ Ｐゴシック" charset="-128"/>
              <a:cs typeface="Arial"/>
            </a:endParaRPr>
          </a:p>
          <a:p>
            <a:pPr marL="800100" lvl="1" indent="-342900">
              <a:buFont typeface="Wingdings" panose="05000000000000000000" pitchFamily="2" charset="2"/>
              <a:buChar char="q"/>
            </a:pPr>
            <a:r>
              <a:rPr lang="en-US" sz="2000" dirty="0">
                <a:latin typeface="Arial" pitchFamily="34" charset="0"/>
                <a:cs typeface="Arial" pitchFamily="34" charset="0"/>
              </a:rPr>
              <a:t>Recycle Bin – can recover deleted </a:t>
            </a:r>
            <a:r>
              <a:rPr lang="en-US" sz="2000" dirty="0" err="1">
                <a:latin typeface="Arial" pitchFamily="34" charset="0"/>
                <a:cs typeface="Arial" pitchFamily="34" charset="0"/>
              </a:rPr>
              <a:t>Webi</a:t>
            </a:r>
            <a:r>
              <a:rPr lang="en-US" sz="2000" dirty="0">
                <a:latin typeface="Arial" pitchFamily="34" charset="0"/>
                <a:cs typeface="Arial" pitchFamily="34" charset="0"/>
              </a:rPr>
              <a:t> documents</a:t>
            </a:r>
          </a:p>
          <a:p>
            <a:pPr marL="800100" lvl="1" indent="-342900">
              <a:buFont typeface="Wingdings" panose="05000000000000000000" pitchFamily="2" charset="2"/>
              <a:buChar char="q"/>
            </a:pPr>
            <a:endParaRPr lang="en-US" sz="2000" dirty="0">
              <a:latin typeface="Arial" pitchFamily="34" charset="0"/>
              <a:cs typeface="Arial" pitchFamily="34" charset="0"/>
            </a:endParaRPr>
          </a:p>
          <a:p>
            <a:pPr marL="800100" lvl="1" indent="-342900">
              <a:buFont typeface="Wingdings" panose="05000000000000000000" pitchFamily="2" charset="2"/>
              <a:buChar char="q"/>
            </a:pPr>
            <a:r>
              <a:rPr lang="en-US" sz="2000" dirty="0">
                <a:latin typeface="Arial" pitchFamily="34" charset="0"/>
                <a:cs typeface="Arial" pitchFamily="34" charset="0"/>
              </a:rPr>
              <a:t>Parallelized data providers – shortens query execution time</a:t>
            </a:r>
          </a:p>
          <a:p>
            <a:pPr marL="800100" lvl="1" indent="-342900">
              <a:buFont typeface="Wingdings" panose="05000000000000000000" pitchFamily="2" charset="2"/>
              <a:buChar char="q"/>
            </a:pPr>
            <a:endParaRPr lang="en-US" sz="2000" dirty="0">
              <a:latin typeface="Arial" pitchFamily="34" charset="0"/>
              <a:cs typeface="Arial" pitchFamily="34" charset="0"/>
            </a:endParaRPr>
          </a:p>
          <a:p>
            <a:pPr marL="800100" lvl="1" indent="-342900">
              <a:buFont typeface="Wingdings" panose="05000000000000000000" pitchFamily="2" charset="2"/>
              <a:buChar char="q"/>
            </a:pPr>
            <a:r>
              <a:rPr lang="en-US" sz="2000" dirty="0">
                <a:latin typeface="Arial" pitchFamily="34" charset="0"/>
                <a:cs typeface="Arial" pitchFamily="34" charset="0"/>
              </a:rPr>
              <a:t>You can maximize the Query Panel to fit the whole screen and it remembers that you did it next time you go in. </a:t>
            </a:r>
          </a:p>
          <a:p>
            <a:pPr marL="800100" lvl="1" indent="-342900">
              <a:buFont typeface="Wingdings" panose="05000000000000000000" pitchFamily="2" charset="2"/>
              <a:buChar char="q"/>
            </a:pPr>
            <a:endParaRPr lang="en-US" sz="2000" dirty="0">
              <a:latin typeface="Arial" pitchFamily="34" charset="0"/>
              <a:cs typeface="Arial" pitchFamily="34" charset="0"/>
            </a:endParaRPr>
          </a:p>
          <a:p>
            <a:pPr marL="800100" lvl="1" indent="-342900">
              <a:buFont typeface="Wingdings" panose="05000000000000000000" pitchFamily="2" charset="2"/>
              <a:buChar char="q"/>
            </a:pPr>
            <a:r>
              <a:rPr lang="en-US" sz="2000" dirty="0">
                <a:latin typeface="Arial" pitchFamily="34" charset="0"/>
                <a:cs typeface="Arial" pitchFamily="34" charset="0"/>
              </a:rPr>
              <a:t>You can also turn off the data preview if you want and toggle it back on only when you need it (rather than each time).</a:t>
            </a:r>
          </a:p>
          <a:p>
            <a:pPr lvl="1"/>
            <a:endParaRPr lang="en-US" sz="2000" dirty="0">
              <a:latin typeface="Arial" pitchFamily="34" charset="0"/>
              <a:cs typeface="Arial" pitchFamily="34" charset="0"/>
            </a:endParaRPr>
          </a:p>
        </p:txBody>
      </p:sp>
    </p:spTree>
    <p:extLst>
      <p:ext uri="{BB962C8B-B14F-4D97-AF65-F5344CB8AC3E}">
        <p14:creationId xmlns:p14="http://schemas.microsoft.com/office/powerpoint/2010/main" val="1385105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	</a:t>
            </a:r>
          </a:p>
        </p:txBody>
      </p:sp>
      <p:sp>
        <p:nvSpPr>
          <p:cNvPr id="17" name="Text Placeholder 1"/>
          <p:cNvSpPr txBox="1">
            <a:spLocks/>
          </p:cNvSpPr>
          <p:nvPr/>
        </p:nvSpPr>
        <p:spPr bwMode="auto">
          <a:xfrm>
            <a:off x="914400" y="1025582"/>
            <a:ext cx="7162800" cy="4343399"/>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305800" cy="4585871"/>
          </a:xfrm>
          <a:prstGeom prst="rect">
            <a:avLst/>
          </a:prstGeom>
        </p:spPr>
        <p:txBody>
          <a:bodyPr wrap="square">
            <a:spAutoFit/>
          </a:bodyPr>
          <a:lstStyle/>
          <a:p>
            <a:pPr indent="-342900" eaLnBrk="0" fontAlgn="base" hangingPunct="0">
              <a:spcBef>
                <a:spcPct val="0"/>
              </a:spcBef>
              <a:spcAft>
                <a:spcPct val="0"/>
              </a:spcAft>
              <a:defRPr/>
            </a:pPr>
            <a:r>
              <a:rPr lang="en-US" sz="2400" b="1" dirty="0">
                <a:solidFill>
                  <a:schemeClr val="tx1">
                    <a:lumMod val="65000"/>
                    <a:lumOff val="35000"/>
                  </a:schemeClr>
                </a:solidFill>
                <a:latin typeface="Arial"/>
                <a:ea typeface="ＭＳ Ｐゴシック" charset="-128"/>
                <a:cs typeface="Arial"/>
              </a:rPr>
              <a:t>Business Objects BI4.2 - Fixes</a:t>
            </a:r>
          </a:p>
          <a:p>
            <a:pPr lvl="1"/>
            <a:endParaRPr lang="en-US" sz="2000" dirty="0">
              <a:latin typeface="Arial" pitchFamily="34" charset="0"/>
              <a:cs typeface="Arial" pitchFamily="34" charset="0"/>
            </a:endParaRPr>
          </a:p>
          <a:p>
            <a:pPr marL="800100" lvl="1" indent="-342900">
              <a:buFont typeface="Wingdings" panose="05000000000000000000" pitchFamily="2" charset="2"/>
              <a:buChar char="q"/>
            </a:pPr>
            <a:r>
              <a:rPr lang="en-US" sz="2000" dirty="0">
                <a:latin typeface="Arial" pitchFamily="34" charset="0"/>
                <a:cs typeface="Arial" pitchFamily="34" charset="0"/>
              </a:rPr>
              <a:t>HTML Parity – Things previously only available in Java are now available in HTML mode                             </a:t>
            </a:r>
          </a:p>
          <a:p>
            <a:pPr marL="1257300" lvl="2" indent="-342900">
              <a:buFont typeface="Wingdings" panose="05000000000000000000" pitchFamily="2" charset="2"/>
              <a:buChar char="Ø"/>
            </a:pPr>
            <a:r>
              <a:rPr lang="en-US" dirty="0">
                <a:latin typeface="Arial" pitchFamily="34" charset="0"/>
                <a:cs typeface="Arial" pitchFamily="34" charset="0"/>
              </a:rPr>
              <a:t>Creating and editing subqueries</a:t>
            </a:r>
          </a:p>
          <a:p>
            <a:pPr marL="1257300" lvl="2" indent="-342900">
              <a:buFont typeface="Wingdings" panose="05000000000000000000" pitchFamily="2" charset="2"/>
              <a:buChar char="Ø"/>
            </a:pPr>
            <a:r>
              <a:rPr lang="en-US" dirty="0">
                <a:latin typeface="Arial" pitchFamily="34" charset="0"/>
                <a:cs typeface="Arial" pitchFamily="34" charset="0"/>
              </a:rPr>
              <a:t>Data Access &gt; Tools tab and related functions:</a:t>
            </a:r>
          </a:p>
          <a:p>
            <a:pPr marL="1714500" lvl="3" indent="-342900">
              <a:buFont typeface="Courier New" panose="02070309020205020404" pitchFamily="49" charset="0"/>
              <a:buChar char="o"/>
            </a:pPr>
            <a:r>
              <a:rPr lang="en-US" sz="1600" dirty="0">
                <a:latin typeface="Arial" panose="020B0604020202020204" pitchFamily="34" charset="0"/>
                <a:cs typeface="Arial" pitchFamily="34" charset="0"/>
              </a:rPr>
              <a:t>Changing a query's source universe</a:t>
            </a:r>
          </a:p>
          <a:p>
            <a:pPr marL="1714500" lvl="3" indent="-342900">
              <a:buFont typeface="Courier New" panose="02070309020205020404" pitchFamily="49" charset="0"/>
              <a:buChar char="o"/>
            </a:pPr>
            <a:r>
              <a:rPr lang="en-US" sz="1600" dirty="0">
                <a:latin typeface="Arial" panose="020B0604020202020204" pitchFamily="34" charset="0"/>
                <a:cs typeface="Arial" pitchFamily="34" charset="0"/>
              </a:rPr>
              <a:t>Exporting query data </a:t>
            </a:r>
          </a:p>
          <a:p>
            <a:pPr marL="1714500" lvl="3" indent="-342900">
              <a:buFont typeface="Courier New" panose="02070309020205020404" pitchFamily="49" charset="0"/>
              <a:buChar char="o"/>
            </a:pPr>
            <a:r>
              <a:rPr lang="en-US" sz="1600" dirty="0">
                <a:latin typeface="Arial" panose="020B0604020202020204" pitchFamily="34" charset="0"/>
                <a:cs typeface="Arial" pitchFamily="34" charset="0"/>
              </a:rPr>
              <a:t>Custom formatting of numbers in tables</a:t>
            </a:r>
          </a:p>
          <a:p>
            <a:pPr marL="1714500" lvl="3" indent="-342900">
              <a:buFont typeface="Courier New" panose="02070309020205020404" pitchFamily="49" charset="0"/>
              <a:buChar char="o"/>
            </a:pPr>
            <a:r>
              <a:rPr lang="en-US" sz="1600" dirty="0">
                <a:latin typeface="Arial" panose="020B0604020202020204" pitchFamily="34" charset="0"/>
                <a:cs typeface="Arial" pitchFamily="34" charset="0"/>
              </a:rPr>
              <a:t>Conditional formatting options</a:t>
            </a:r>
          </a:p>
          <a:p>
            <a:pPr marL="1714500" lvl="3" indent="-342900">
              <a:buFont typeface="Wingdings" panose="05000000000000000000" pitchFamily="2" charset="2"/>
              <a:buChar char="q"/>
            </a:pPr>
            <a:endParaRPr lang="en-US" dirty="0">
              <a:latin typeface="Arial" panose="020B0604020202020204" pitchFamily="34" charset="0"/>
              <a:cs typeface="Arial" panose="020B0604020202020204" pitchFamily="34" charset="0"/>
            </a:endParaRPr>
          </a:p>
          <a:p>
            <a:pPr marL="800100" lvl="1" indent="-342900">
              <a:buFont typeface="Wingdings" panose="05000000000000000000" pitchFamily="2" charset="2"/>
              <a:buChar char="q"/>
            </a:pPr>
            <a:r>
              <a:rPr lang="en-US" dirty="0">
                <a:latin typeface="Arial" panose="020B0604020202020204" pitchFamily="34" charset="0"/>
                <a:cs typeface="Arial" panose="020B0604020202020204" pitchFamily="34" charset="0"/>
              </a:rPr>
              <a:t>Firefox – No longer </a:t>
            </a:r>
            <a:r>
              <a:rPr lang="en-US" dirty="0"/>
              <a:t>get "JavaScript error while calling </a:t>
            </a:r>
            <a:r>
              <a:rPr lang="en-US" dirty="0" err="1"/>
              <a:t>onChangeDocID</a:t>
            </a:r>
            <a:r>
              <a:rPr lang="en-US" dirty="0"/>
              <a:t>" </a:t>
            </a:r>
          </a:p>
          <a:p>
            <a:pPr lvl="1"/>
            <a:r>
              <a:rPr lang="en-US" dirty="0"/>
              <a:t>                         </a:t>
            </a:r>
            <a:r>
              <a:rPr lang="en-US" dirty="0">
                <a:latin typeface="Arial" panose="020B0604020202020204" pitchFamily="34" charset="0"/>
                <a:cs typeface="Arial" panose="020B0604020202020204" pitchFamily="34" charset="0"/>
              </a:rPr>
              <a:t>when trying to create a new document</a:t>
            </a:r>
          </a:p>
          <a:p>
            <a:pPr marL="800100" lvl="1" indent="-342900">
              <a:buFont typeface="Wingdings" panose="05000000000000000000" pitchFamily="2" charset="2"/>
              <a:buChar char="q"/>
            </a:pPr>
            <a:endParaRPr lang="en-US" dirty="0">
              <a:latin typeface="Arial" panose="020B0604020202020204" pitchFamily="34" charset="0"/>
              <a:cs typeface="Arial" panose="020B0604020202020204" pitchFamily="34" charset="0"/>
            </a:endParaRPr>
          </a:p>
          <a:p>
            <a:pPr marL="800100" lvl="1" indent="-342900">
              <a:buFont typeface="Wingdings" panose="05000000000000000000" pitchFamily="2" charset="2"/>
              <a:buChar char="q"/>
            </a:pPr>
            <a:r>
              <a:rPr lang="en-US" dirty="0"/>
              <a:t>More details in </a:t>
            </a:r>
            <a:r>
              <a:rPr lang="en-US" b="1" i="1" dirty="0"/>
              <a:t>Miscellaneous &amp; Browser Troubleshooting </a:t>
            </a:r>
            <a:r>
              <a:rPr lang="en-US" dirty="0"/>
              <a:t>section at </a:t>
            </a:r>
            <a:r>
              <a:rPr lang="en-US" dirty="0">
                <a:hlinkClick r:id="rId2"/>
              </a:rPr>
              <a:t>https://www.isc.upenn.edu/businessobjects-tips-faqs</a:t>
            </a:r>
            <a:r>
              <a:rPr lang="en-US" dirty="0"/>
              <a:t> </a:t>
            </a:r>
            <a:endParaRPr lang="en-US" sz="2000" dirty="0">
              <a:solidFill>
                <a:schemeClr val="tx1">
                  <a:lumMod val="65000"/>
                  <a:lumOff val="35000"/>
                </a:schemeClr>
              </a:solidFill>
              <a:latin typeface="Arial"/>
              <a:ea typeface="ＭＳ Ｐゴシック" charset="-128"/>
              <a:cs typeface="Arial"/>
            </a:endParaRPr>
          </a:p>
        </p:txBody>
      </p:sp>
    </p:spTree>
    <p:extLst>
      <p:ext uri="{BB962C8B-B14F-4D97-AF65-F5344CB8AC3E}">
        <p14:creationId xmlns:p14="http://schemas.microsoft.com/office/powerpoint/2010/main" val="3047340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7" name="Text Placeholder 1"/>
          <p:cNvSpPr txBox="1">
            <a:spLocks/>
          </p:cNvSpPr>
          <p:nvPr/>
        </p:nvSpPr>
        <p:spPr bwMode="auto">
          <a:xfrm>
            <a:off x="914400" y="1025582"/>
            <a:ext cx="7162800" cy="4343399"/>
          </a:xfrm>
          <a:prstGeom prst="rect">
            <a:avLst/>
          </a:prstGeom>
          <a:noFill/>
          <a:ln>
            <a:miter lim="800000"/>
            <a:headEnd/>
            <a:tailEnd/>
          </a:ln>
        </p:spPr>
        <p:txBody>
          <a:bodyPr vert="horz" wrap="square" lIns="0" tIns="0" rIns="0" bIns="0" numCol="1" anchor="t" anchorCtr="0" compatLnSpc="1">
            <a:prstTxWarp prst="textNoShape">
              <a:avLst/>
            </a:prstTxWarp>
          </a:bodyPr>
          <a:lstStyle/>
          <a:p>
            <a:pPr marL="0" marR="0" lvl="0" indent="-342900" algn="l" defTabSz="457200" rtl="0" eaLnBrk="0" fontAlgn="base" latinLnBrk="0" hangingPunct="0">
              <a:lnSpc>
                <a:spcPct val="100000"/>
              </a:lnSpc>
              <a:spcBef>
                <a:spcPct val="0"/>
              </a:spcBef>
              <a:spcAft>
                <a:spcPct val="0"/>
              </a:spcAft>
              <a:buClrTx/>
              <a:buSzTx/>
              <a:buFont typeface="Arial" charset="0"/>
              <a:buNone/>
              <a:tabLst/>
              <a:defRPr/>
            </a:pPr>
            <a:endParaRPr kumimoji="0" lang="en-US" sz="2000" b="1"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458200" cy="1138773"/>
          </a:xfrm>
          <a:prstGeom prst="rect">
            <a:avLst/>
          </a:prstGeom>
        </p:spPr>
        <p:txBody>
          <a:bodyPr wrap="square">
            <a:spAutoFit/>
          </a:bodyPr>
          <a:lstStyle/>
          <a:p>
            <a:r>
              <a:rPr lang="en-US" sz="2400" b="1" dirty="0">
                <a:solidFill>
                  <a:schemeClr val="tx1">
                    <a:lumMod val="65000"/>
                    <a:lumOff val="35000"/>
                  </a:schemeClr>
                </a:solidFill>
                <a:latin typeface="Arial"/>
                <a:ea typeface="ＭＳ Ｐゴシック" charset="-128"/>
                <a:cs typeface="Arial"/>
              </a:rPr>
              <a:t>Curriculum Management data collection </a:t>
            </a:r>
          </a:p>
          <a:p>
            <a:endParaRPr lang="en-US" sz="2400" b="1" dirty="0">
              <a:solidFill>
                <a:schemeClr val="tx1">
                  <a:lumMod val="65000"/>
                  <a:lumOff val="35000"/>
                </a:schemeClr>
              </a:solidFill>
              <a:latin typeface="Arial"/>
              <a:ea typeface="ＭＳ Ｐゴシック" charset="-128"/>
              <a:cs typeface="Arial"/>
            </a:endParaRPr>
          </a:p>
          <a:p>
            <a:r>
              <a:rPr lang="en-US" sz="2000" dirty="0">
                <a:latin typeface="Arial" panose="020B0604020202020204" pitchFamily="34" charset="0"/>
                <a:cs typeface="Arial" panose="020B0604020202020204" pitchFamily="34" charset="0"/>
              </a:rPr>
              <a:t> </a:t>
            </a:r>
          </a:p>
        </p:txBody>
      </p:sp>
      <p:sp>
        <p:nvSpPr>
          <p:cNvPr id="16" name="Content Placeholder 4">
            <a:extLst>
              <a:ext uri="{FF2B5EF4-FFF2-40B4-BE49-F238E27FC236}">
                <a16:creationId xmlns:a16="http://schemas.microsoft.com/office/drawing/2014/main" id="{88ED2BE1-0441-4575-B7B6-36698CE3F4A6}"/>
              </a:ext>
            </a:extLst>
          </p:cNvPr>
          <p:cNvSpPr txBox="1">
            <a:spLocks/>
          </p:cNvSpPr>
          <p:nvPr/>
        </p:nvSpPr>
        <p:spPr>
          <a:xfrm>
            <a:off x="838200" y="1825625"/>
            <a:ext cx="7772400" cy="435133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sz="2000" dirty="0"/>
              <a:t>CIM is a </a:t>
            </a:r>
            <a:r>
              <a:rPr lang="en-US" sz="2000" b="1" dirty="0"/>
              <a:t>course inventory </a:t>
            </a:r>
            <a:r>
              <a:rPr lang="en-US" sz="2000" dirty="0"/>
              <a:t>and </a:t>
            </a:r>
            <a:r>
              <a:rPr lang="en-US" sz="2000" b="1" dirty="0"/>
              <a:t>curriculum </a:t>
            </a:r>
            <a:r>
              <a:rPr lang="en-US" sz="2000" dirty="0"/>
              <a:t>management platform, with customized online forms and automated workflows, designed to ensure accuracy across an institution's courses and programs.</a:t>
            </a:r>
          </a:p>
          <a:p>
            <a:r>
              <a:rPr lang="en-US" sz="2000" dirty="0"/>
              <a:t>Currently pilot/testing with School of Arts &amp; Sciences</a:t>
            </a:r>
          </a:p>
          <a:p>
            <a:r>
              <a:rPr lang="en-US" sz="2000" dirty="0"/>
              <a:t>Vendor name: Leapfrog</a:t>
            </a:r>
          </a:p>
          <a:p>
            <a:r>
              <a:rPr lang="en-US" sz="2000" dirty="0"/>
              <a:t>For the next couple of years, CIM will be sending data to and receiving data from SRS.</a:t>
            </a:r>
          </a:p>
          <a:p>
            <a:r>
              <a:rPr lang="en-US" sz="2000" dirty="0"/>
              <a:t>CIM will interface with Banner when Pennant Records goes live.</a:t>
            </a:r>
          </a:p>
          <a:p>
            <a:r>
              <a:rPr lang="en-US" sz="2000" dirty="0"/>
              <a:t>In the Data Warehouse, the data collection will be in the DWCAT_CM schema, and all tables will start with CM_</a:t>
            </a:r>
          </a:p>
          <a:p>
            <a:r>
              <a:rPr lang="en-US" sz="2000" dirty="0"/>
              <a:t>The data collection, including a new Business Objects universe, will go into production later this year.</a:t>
            </a:r>
          </a:p>
        </p:txBody>
      </p:sp>
    </p:spTree>
    <p:extLst>
      <p:ext uri="{BB962C8B-B14F-4D97-AF65-F5344CB8AC3E}">
        <p14:creationId xmlns:p14="http://schemas.microsoft.com/office/powerpoint/2010/main" val="1085154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458200" cy="1138773"/>
          </a:xfrm>
          <a:prstGeom prst="rect">
            <a:avLst/>
          </a:prstGeom>
        </p:spPr>
        <p:txBody>
          <a:bodyPr wrap="square">
            <a:spAutoFit/>
          </a:bodyPr>
          <a:lstStyle/>
          <a:p>
            <a:r>
              <a:rPr lang="en-US" sz="2400" b="1" dirty="0">
                <a:solidFill>
                  <a:schemeClr val="tx1">
                    <a:lumMod val="65000"/>
                    <a:lumOff val="35000"/>
                  </a:schemeClr>
                </a:solidFill>
                <a:latin typeface="Arial"/>
                <a:ea typeface="ＭＳ Ｐゴシック" charset="-128"/>
                <a:cs typeface="Arial"/>
              </a:rPr>
              <a:t>Curriculum Management data collection </a:t>
            </a:r>
          </a:p>
          <a:p>
            <a:endParaRPr lang="en-US" sz="2400" b="1" dirty="0">
              <a:solidFill>
                <a:schemeClr val="tx1">
                  <a:lumMod val="65000"/>
                  <a:lumOff val="35000"/>
                </a:schemeClr>
              </a:solidFill>
              <a:latin typeface="Arial"/>
              <a:ea typeface="ＭＳ Ｐゴシック" charset="-128"/>
              <a:cs typeface="Arial"/>
            </a:endParaRPr>
          </a:p>
          <a:p>
            <a:r>
              <a:rPr lang="en-US" sz="2000" dirty="0">
                <a:latin typeface="Arial" panose="020B0604020202020204" pitchFamily="34" charset="0"/>
                <a:cs typeface="Arial" panose="020B0604020202020204" pitchFamily="34" charset="0"/>
              </a:rPr>
              <a:t> </a:t>
            </a:r>
          </a:p>
        </p:txBody>
      </p:sp>
      <p:sp>
        <p:nvSpPr>
          <p:cNvPr id="16" name="Content Placeholder 4">
            <a:extLst>
              <a:ext uri="{FF2B5EF4-FFF2-40B4-BE49-F238E27FC236}">
                <a16:creationId xmlns:a16="http://schemas.microsoft.com/office/drawing/2014/main" id="{88ED2BE1-0441-4575-B7B6-36698CE3F4A6}"/>
              </a:ext>
            </a:extLst>
          </p:cNvPr>
          <p:cNvSpPr txBox="1">
            <a:spLocks/>
          </p:cNvSpPr>
          <p:nvPr/>
        </p:nvSpPr>
        <p:spPr>
          <a:xfrm>
            <a:off x="838200" y="1825625"/>
            <a:ext cx="7772400" cy="435133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000" dirty="0"/>
          </a:p>
        </p:txBody>
      </p:sp>
      <p:pic>
        <p:nvPicPr>
          <p:cNvPr id="15" name="Content Placeholder 4">
            <a:extLst>
              <a:ext uri="{FF2B5EF4-FFF2-40B4-BE49-F238E27FC236}">
                <a16:creationId xmlns:a16="http://schemas.microsoft.com/office/drawing/2014/main" id="{B1A892C6-276B-4279-9458-BB05A145EC7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355" y="1694653"/>
            <a:ext cx="7836445" cy="3947049"/>
          </a:xfrm>
          <a:prstGeom prst="rect">
            <a:avLst/>
          </a:prstGeom>
        </p:spPr>
      </p:pic>
      <p:sp>
        <p:nvSpPr>
          <p:cNvPr id="2" name="TextBox 1">
            <a:extLst>
              <a:ext uri="{FF2B5EF4-FFF2-40B4-BE49-F238E27FC236}">
                <a16:creationId xmlns:a16="http://schemas.microsoft.com/office/drawing/2014/main" id="{C6FBA854-FDB1-4802-B6D4-1365888AF7F3}"/>
              </a:ext>
            </a:extLst>
          </p:cNvPr>
          <p:cNvSpPr txBox="1"/>
          <p:nvPr/>
        </p:nvSpPr>
        <p:spPr>
          <a:xfrm>
            <a:off x="5550445" y="3814887"/>
            <a:ext cx="2831555" cy="1323439"/>
          </a:xfrm>
          <a:prstGeom prst="rect">
            <a:avLst/>
          </a:prstGeom>
          <a:noFill/>
        </p:spPr>
        <p:txBody>
          <a:bodyPr wrap="square" rtlCol="0">
            <a:spAutoFit/>
          </a:bodyPr>
          <a:lstStyle/>
          <a:p>
            <a:r>
              <a:rPr lang="en-US" sz="1600" dirty="0"/>
              <a:t>Proposals for changes to courses work their way through the workflow.  Each night, the status of the proposal will get updated in the DW.</a:t>
            </a:r>
          </a:p>
        </p:txBody>
      </p:sp>
    </p:spTree>
    <p:extLst>
      <p:ext uri="{BB962C8B-B14F-4D97-AF65-F5344CB8AC3E}">
        <p14:creationId xmlns:p14="http://schemas.microsoft.com/office/powerpoint/2010/main" val="3624407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458200" cy="1138773"/>
          </a:xfrm>
          <a:prstGeom prst="rect">
            <a:avLst/>
          </a:prstGeom>
        </p:spPr>
        <p:txBody>
          <a:bodyPr wrap="square">
            <a:spAutoFit/>
          </a:bodyPr>
          <a:lstStyle/>
          <a:p>
            <a:r>
              <a:rPr lang="en-US" sz="2400" b="1" dirty="0">
                <a:solidFill>
                  <a:schemeClr val="tx1">
                    <a:lumMod val="65000"/>
                    <a:lumOff val="35000"/>
                  </a:schemeClr>
                </a:solidFill>
                <a:latin typeface="Arial"/>
                <a:ea typeface="ＭＳ Ｐゴシック" charset="-128"/>
                <a:cs typeface="Arial"/>
              </a:rPr>
              <a:t>Curriculum Management data collection </a:t>
            </a:r>
          </a:p>
          <a:p>
            <a:endParaRPr lang="en-US" sz="2400" b="1" dirty="0">
              <a:solidFill>
                <a:schemeClr val="tx1">
                  <a:lumMod val="65000"/>
                  <a:lumOff val="35000"/>
                </a:schemeClr>
              </a:solidFill>
              <a:latin typeface="Arial"/>
              <a:ea typeface="ＭＳ Ｐゴシック" charset="-128"/>
              <a:cs typeface="Arial"/>
            </a:endParaRPr>
          </a:p>
          <a:p>
            <a:r>
              <a:rPr lang="en-US" sz="2000" dirty="0">
                <a:latin typeface="Arial" panose="020B0604020202020204" pitchFamily="34" charset="0"/>
                <a:cs typeface="Arial" panose="020B0604020202020204" pitchFamily="34" charset="0"/>
              </a:rPr>
              <a:t> </a:t>
            </a:r>
          </a:p>
        </p:txBody>
      </p:sp>
      <p:sp>
        <p:nvSpPr>
          <p:cNvPr id="16" name="Content Placeholder 4">
            <a:extLst>
              <a:ext uri="{FF2B5EF4-FFF2-40B4-BE49-F238E27FC236}">
                <a16:creationId xmlns:a16="http://schemas.microsoft.com/office/drawing/2014/main" id="{88ED2BE1-0441-4575-B7B6-36698CE3F4A6}"/>
              </a:ext>
            </a:extLst>
          </p:cNvPr>
          <p:cNvSpPr txBox="1">
            <a:spLocks/>
          </p:cNvSpPr>
          <p:nvPr/>
        </p:nvSpPr>
        <p:spPr>
          <a:xfrm>
            <a:off x="838200" y="1825625"/>
            <a:ext cx="7772400" cy="435133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000" dirty="0"/>
          </a:p>
        </p:txBody>
      </p:sp>
      <p:pic>
        <p:nvPicPr>
          <p:cNvPr id="19" name="Content Placeholder 4">
            <a:extLst>
              <a:ext uri="{FF2B5EF4-FFF2-40B4-BE49-F238E27FC236}">
                <a16:creationId xmlns:a16="http://schemas.microsoft.com/office/drawing/2014/main" id="{B9BBCB16-8B55-4B1A-8231-9371ADF5E9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973495" y="1592262"/>
            <a:ext cx="5036905" cy="4351338"/>
          </a:xfrm>
          <a:prstGeom prst="rect">
            <a:avLst/>
          </a:prstGeom>
        </p:spPr>
      </p:pic>
      <p:sp>
        <p:nvSpPr>
          <p:cNvPr id="3" name="TextBox 2">
            <a:extLst>
              <a:ext uri="{FF2B5EF4-FFF2-40B4-BE49-F238E27FC236}">
                <a16:creationId xmlns:a16="http://schemas.microsoft.com/office/drawing/2014/main" id="{F0FCB3D0-D3AB-4989-B5F9-551CC25ABE48}"/>
              </a:ext>
            </a:extLst>
          </p:cNvPr>
          <p:cNvSpPr txBox="1"/>
          <p:nvPr/>
        </p:nvSpPr>
        <p:spPr>
          <a:xfrm>
            <a:off x="7239000" y="1598908"/>
            <a:ext cx="1600200" cy="2062103"/>
          </a:xfrm>
          <a:prstGeom prst="rect">
            <a:avLst/>
          </a:prstGeom>
          <a:noFill/>
        </p:spPr>
        <p:txBody>
          <a:bodyPr wrap="square" rtlCol="0">
            <a:spAutoFit/>
          </a:bodyPr>
          <a:lstStyle/>
          <a:p>
            <a:r>
              <a:rPr lang="en-US" sz="1600" dirty="0"/>
              <a:t>As soon as the nightly update sends a “ready” status, another job picks up the record from the DW and sends it to SRS.</a:t>
            </a:r>
          </a:p>
        </p:txBody>
      </p:sp>
      <p:sp>
        <p:nvSpPr>
          <p:cNvPr id="4" name="TextBox 3">
            <a:extLst>
              <a:ext uri="{FF2B5EF4-FFF2-40B4-BE49-F238E27FC236}">
                <a16:creationId xmlns:a16="http://schemas.microsoft.com/office/drawing/2014/main" id="{55A5827E-3859-457D-BBE9-48020FABFDFF}"/>
              </a:ext>
            </a:extLst>
          </p:cNvPr>
          <p:cNvSpPr txBox="1"/>
          <p:nvPr/>
        </p:nvSpPr>
        <p:spPr>
          <a:xfrm>
            <a:off x="220895" y="4368404"/>
            <a:ext cx="1676400" cy="1846659"/>
          </a:xfrm>
          <a:prstGeom prst="rect">
            <a:avLst/>
          </a:prstGeom>
          <a:noFill/>
        </p:spPr>
        <p:txBody>
          <a:bodyPr wrap="square" rtlCol="0">
            <a:spAutoFit/>
          </a:bodyPr>
          <a:lstStyle/>
          <a:p>
            <a:pPr algn="r"/>
            <a:r>
              <a:rPr lang="en-US" sz="1600" dirty="0"/>
              <a:t>From there, a batch load from SRS goes first to Courses in Touch, and then back </a:t>
            </a:r>
          </a:p>
          <a:p>
            <a:pPr algn="r"/>
            <a:r>
              <a:rPr lang="en-US" sz="1600" dirty="0"/>
              <a:t>to CIM.</a:t>
            </a:r>
          </a:p>
          <a:p>
            <a:endParaRPr lang="en-US" dirty="0"/>
          </a:p>
        </p:txBody>
      </p:sp>
    </p:spTree>
    <p:extLst>
      <p:ext uri="{BB962C8B-B14F-4D97-AF65-F5344CB8AC3E}">
        <p14:creationId xmlns:p14="http://schemas.microsoft.com/office/powerpoint/2010/main" val="1502416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6400800"/>
            <a:ext cx="9144000" cy="457200"/>
          </a:xfrm>
          <a:prstGeom prst="rect">
            <a:avLst/>
          </a:prstGeom>
          <a:solidFill>
            <a:srgbClr val="262262"/>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304800" y="6477000"/>
            <a:ext cx="35814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r>
              <a:rPr lang="en-US" sz="1000" dirty="0">
                <a:latin typeface="Arial"/>
                <a:cs typeface="Arial"/>
              </a:rPr>
              <a:t>Data Warehouse Student Data Users Group</a:t>
            </a:r>
          </a:p>
        </p:txBody>
      </p:sp>
      <p:sp>
        <p:nvSpPr>
          <p:cNvPr id="11" name="Rectangle 10"/>
          <p:cNvSpPr/>
          <p:nvPr/>
        </p:nvSpPr>
        <p:spPr>
          <a:xfrm>
            <a:off x="0" y="1"/>
            <a:ext cx="9144000" cy="914400"/>
          </a:xfrm>
          <a:prstGeom prst="rect">
            <a:avLst/>
          </a:prstGeom>
          <a:solidFill>
            <a:srgbClr val="2622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Data Warehouse Student Data Users Group</a:t>
            </a:r>
          </a:p>
        </p:txBody>
      </p:sp>
      <p:sp>
        <p:nvSpPr>
          <p:cNvPr id="14" name="Rectangle 13"/>
          <p:cNvSpPr/>
          <p:nvPr/>
        </p:nvSpPr>
        <p:spPr>
          <a:xfrm>
            <a:off x="4572000" y="6477000"/>
            <a:ext cx="4114800" cy="304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tabLst>
                <a:tab pos="3886200" algn="r"/>
              </a:tabLst>
            </a:pPr>
            <a:r>
              <a:rPr lang="en-US" sz="1000" dirty="0">
                <a:latin typeface="Arial"/>
                <a:cs typeface="Arial"/>
              </a:rPr>
              <a:t>October 4, 2018</a:t>
            </a:r>
          </a:p>
        </p:txBody>
      </p:sp>
      <p:sp>
        <p:nvSpPr>
          <p:cNvPr id="12" name="TextBox 11"/>
          <p:cNvSpPr txBox="1"/>
          <p:nvPr/>
        </p:nvSpPr>
        <p:spPr>
          <a:xfrm>
            <a:off x="2743200" y="156557"/>
            <a:ext cx="184731" cy="508344"/>
          </a:xfrm>
          <a:prstGeom prst="rect">
            <a:avLst/>
          </a:prstGeom>
          <a:noFill/>
        </p:spPr>
        <p:txBody>
          <a:bodyPr wrap="none" rtlCol="0">
            <a:spAutoFit/>
          </a:bodyPr>
          <a:lstStyle/>
          <a:p>
            <a:pPr>
              <a:lnSpc>
                <a:spcPct val="200000"/>
              </a:lnSpc>
              <a:spcBef>
                <a:spcPct val="0"/>
              </a:spcBef>
            </a:pPr>
            <a:endParaRPr lang="en-US" sz="1600" dirty="0">
              <a:solidFill>
                <a:schemeClr val="bg1"/>
              </a:solidFill>
              <a:latin typeface="Arial"/>
              <a:ea typeface="Arial" charset="0"/>
              <a:cs typeface="Arial"/>
            </a:endParaRPr>
          </a:p>
        </p:txBody>
      </p:sp>
      <p:sp>
        <p:nvSpPr>
          <p:cNvPr id="18" name="Rectangle 17"/>
          <p:cNvSpPr/>
          <p:nvPr/>
        </p:nvSpPr>
        <p:spPr>
          <a:xfrm>
            <a:off x="228600" y="1041400"/>
            <a:ext cx="8458200" cy="1138773"/>
          </a:xfrm>
          <a:prstGeom prst="rect">
            <a:avLst/>
          </a:prstGeom>
        </p:spPr>
        <p:txBody>
          <a:bodyPr wrap="square">
            <a:spAutoFit/>
          </a:bodyPr>
          <a:lstStyle/>
          <a:p>
            <a:r>
              <a:rPr lang="en-US" sz="2400" b="1" dirty="0">
                <a:solidFill>
                  <a:schemeClr val="tx1">
                    <a:lumMod val="65000"/>
                    <a:lumOff val="35000"/>
                  </a:schemeClr>
                </a:solidFill>
                <a:latin typeface="Arial"/>
                <a:ea typeface="ＭＳ Ｐゴシック" charset="-128"/>
                <a:cs typeface="Arial"/>
              </a:rPr>
              <a:t>Curriculum Management data collection </a:t>
            </a:r>
          </a:p>
          <a:p>
            <a:endParaRPr lang="en-US" sz="2400" b="1" dirty="0">
              <a:solidFill>
                <a:schemeClr val="tx1">
                  <a:lumMod val="65000"/>
                  <a:lumOff val="35000"/>
                </a:schemeClr>
              </a:solidFill>
              <a:latin typeface="Arial"/>
              <a:ea typeface="ＭＳ Ｐゴシック" charset="-128"/>
              <a:cs typeface="Arial"/>
            </a:endParaRPr>
          </a:p>
          <a:p>
            <a:r>
              <a:rPr lang="en-US" sz="2000" dirty="0">
                <a:latin typeface="Arial" panose="020B0604020202020204" pitchFamily="34" charset="0"/>
                <a:cs typeface="Arial" panose="020B0604020202020204" pitchFamily="34" charset="0"/>
              </a:rPr>
              <a:t> </a:t>
            </a:r>
          </a:p>
        </p:txBody>
      </p:sp>
      <p:sp>
        <p:nvSpPr>
          <p:cNvPr id="16" name="Content Placeholder 4">
            <a:extLst>
              <a:ext uri="{FF2B5EF4-FFF2-40B4-BE49-F238E27FC236}">
                <a16:creationId xmlns:a16="http://schemas.microsoft.com/office/drawing/2014/main" id="{88ED2BE1-0441-4575-B7B6-36698CE3F4A6}"/>
              </a:ext>
            </a:extLst>
          </p:cNvPr>
          <p:cNvSpPr txBox="1">
            <a:spLocks/>
          </p:cNvSpPr>
          <p:nvPr/>
        </p:nvSpPr>
        <p:spPr>
          <a:xfrm>
            <a:off x="838200" y="1825625"/>
            <a:ext cx="7772400" cy="4351338"/>
          </a:xfrm>
          <a:prstGeom prst="rect">
            <a:avLst/>
          </a:prstGeom>
        </p:spPr>
        <p:txBody>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sz="2000" dirty="0"/>
          </a:p>
        </p:txBody>
      </p:sp>
      <p:pic>
        <p:nvPicPr>
          <p:cNvPr id="15" name="Content Placeholder 4">
            <a:extLst>
              <a:ext uri="{FF2B5EF4-FFF2-40B4-BE49-F238E27FC236}">
                <a16:creationId xmlns:a16="http://schemas.microsoft.com/office/drawing/2014/main" id="{804C017F-D68E-416F-9AF8-6DC24B1752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77774" y="1863190"/>
            <a:ext cx="5033963" cy="3271838"/>
          </a:xfrm>
          <a:prstGeom prst="rect">
            <a:avLst/>
          </a:prstGeom>
        </p:spPr>
      </p:pic>
      <p:sp>
        <p:nvSpPr>
          <p:cNvPr id="2" name="TextBox 1">
            <a:extLst>
              <a:ext uri="{FF2B5EF4-FFF2-40B4-BE49-F238E27FC236}">
                <a16:creationId xmlns:a16="http://schemas.microsoft.com/office/drawing/2014/main" id="{B3A7A846-EA13-4D0B-AC95-4EB4F5222AF0}"/>
              </a:ext>
            </a:extLst>
          </p:cNvPr>
          <p:cNvSpPr txBox="1"/>
          <p:nvPr/>
        </p:nvSpPr>
        <p:spPr>
          <a:xfrm>
            <a:off x="609600" y="2180173"/>
            <a:ext cx="2819400" cy="3293209"/>
          </a:xfrm>
          <a:prstGeom prst="rect">
            <a:avLst/>
          </a:prstGeom>
          <a:noFill/>
        </p:spPr>
        <p:txBody>
          <a:bodyPr wrap="square" rtlCol="0">
            <a:spAutoFit/>
          </a:bodyPr>
          <a:lstStyle/>
          <a:p>
            <a:r>
              <a:rPr lang="en-US" sz="1600" dirty="0"/>
              <a:t>If the “ready” record has a problem that prohibits it from passing through the bridge, it will go into an error status, and a notification will be sent to the designated person(s), with information about the error. The error will need to be resolved in CIM, and the error resolution site will need to be manually updated, indicating the record is once again ready to be sent.</a:t>
            </a:r>
          </a:p>
        </p:txBody>
      </p:sp>
    </p:spTree>
    <p:extLst>
      <p:ext uri="{BB962C8B-B14F-4D97-AF65-F5344CB8AC3E}">
        <p14:creationId xmlns:p14="http://schemas.microsoft.com/office/powerpoint/2010/main" val="1909402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1996</TotalTime>
  <Words>647</Words>
  <Application>Microsoft Office PowerPoint</Application>
  <PresentationFormat>On-screen Show (4:3)</PresentationFormat>
  <Paragraphs>166</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ＭＳ Ｐゴシック</vt:lpstr>
      <vt:lpstr>Arial</vt:lpstr>
      <vt:lpstr>Calibri</vt:lpstr>
      <vt:lpstr>Courier New</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Pennsylvania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Warehouse - Pennant Accounts Data Collection</dc:title>
  <dc:creator>Susan Collins</dc:creator>
  <cp:lastModifiedBy>Mike Budischak</cp:lastModifiedBy>
  <cp:revision>182</cp:revision>
  <cp:lastPrinted>2016-02-25T16:24:07Z</cp:lastPrinted>
  <dcterms:created xsi:type="dcterms:W3CDTF">2015-05-14T14:57:42Z</dcterms:created>
  <dcterms:modified xsi:type="dcterms:W3CDTF">2018-10-03T16:46:24Z</dcterms:modified>
</cp:coreProperties>
</file>