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handoutMasterIdLst>
    <p:handoutMasterId r:id="rId70"/>
  </p:handoutMasterIdLst>
  <p:sldIdLst>
    <p:sldId id="256" r:id="rId2"/>
    <p:sldId id="257" r:id="rId3"/>
    <p:sldId id="260" r:id="rId4"/>
    <p:sldId id="261" r:id="rId5"/>
    <p:sldId id="262" r:id="rId6"/>
    <p:sldId id="263" r:id="rId7"/>
    <p:sldId id="326" r:id="rId8"/>
    <p:sldId id="284" r:id="rId9"/>
    <p:sldId id="286" r:id="rId10"/>
    <p:sldId id="275" r:id="rId11"/>
    <p:sldId id="323" r:id="rId12"/>
    <p:sldId id="322" r:id="rId13"/>
    <p:sldId id="285" r:id="rId14"/>
    <p:sldId id="337" r:id="rId15"/>
    <p:sldId id="265" r:id="rId16"/>
    <p:sldId id="287" r:id="rId17"/>
    <p:sldId id="288" r:id="rId18"/>
    <p:sldId id="289" r:id="rId19"/>
    <p:sldId id="290" r:id="rId20"/>
    <p:sldId id="291" r:id="rId21"/>
    <p:sldId id="324" r:id="rId22"/>
    <p:sldId id="325" r:id="rId23"/>
    <p:sldId id="321" r:id="rId24"/>
    <p:sldId id="267" r:id="rId25"/>
    <p:sldId id="308" r:id="rId26"/>
    <p:sldId id="293" r:id="rId27"/>
    <p:sldId id="292" r:id="rId28"/>
    <p:sldId id="276" r:id="rId29"/>
    <p:sldId id="328" r:id="rId30"/>
    <p:sldId id="277" r:id="rId31"/>
    <p:sldId id="294" r:id="rId32"/>
    <p:sldId id="309" r:id="rId33"/>
    <p:sldId id="310" r:id="rId34"/>
    <p:sldId id="311" r:id="rId35"/>
    <p:sldId id="313" r:id="rId36"/>
    <p:sldId id="327" r:id="rId37"/>
    <p:sldId id="312" r:id="rId38"/>
    <p:sldId id="295" r:id="rId39"/>
    <p:sldId id="314" r:id="rId40"/>
    <p:sldId id="315" r:id="rId41"/>
    <p:sldId id="297" r:id="rId42"/>
    <p:sldId id="296" r:id="rId43"/>
    <p:sldId id="318" r:id="rId44"/>
    <p:sldId id="316" r:id="rId45"/>
    <p:sldId id="317" r:id="rId46"/>
    <p:sldId id="298" r:id="rId47"/>
    <p:sldId id="300" r:id="rId48"/>
    <p:sldId id="329" r:id="rId49"/>
    <p:sldId id="281" r:id="rId50"/>
    <p:sldId id="303" r:id="rId51"/>
    <p:sldId id="304" r:id="rId52"/>
    <p:sldId id="332" r:id="rId53"/>
    <p:sldId id="333" r:id="rId54"/>
    <p:sldId id="299" r:id="rId55"/>
    <p:sldId id="301" r:id="rId56"/>
    <p:sldId id="302" r:id="rId57"/>
    <p:sldId id="334" r:id="rId58"/>
    <p:sldId id="335" r:id="rId59"/>
    <p:sldId id="274" r:id="rId60"/>
    <p:sldId id="305" r:id="rId61"/>
    <p:sldId id="306" r:id="rId62"/>
    <p:sldId id="336" r:id="rId63"/>
    <p:sldId id="307" r:id="rId64"/>
    <p:sldId id="331" r:id="rId65"/>
    <p:sldId id="330" r:id="rId66"/>
    <p:sldId id="319" r:id="rId67"/>
    <p:sldId id="320"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mana Diallo" initials="SD" lastIdx="2" clrIdx="0">
    <p:extLst>
      <p:ext uri="{19B8F6BF-5375-455C-9EA6-DF929625EA0E}">
        <p15:presenceInfo xmlns:p15="http://schemas.microsoft.com/office/powerpoint/2012/main" userId="S::sdiallo@navigatecorp.com::34ceaf5b-14dd-442f-bfb8-d9c56aa06282" providerId="AD"/>
      </p:ext>
    </p:extLst>
  </p:cmAuthor>
  <p:cmAuthor id="2" name="Yena Lee" initials="YL" lastIdx="3" clrIdx="1">
    <p:extLst>
      <p:ext uri="{19B8F6BF-5375-455C-9EA6-DF929625EA0E}">
        <p15:presenceInfo xmlns:p15="http://schemas.microsoft.com/office/powerpoint/2012/main" userId="S::ylee@navigatecorp.com::7d4341cd-fdb8-401f-9487-fd2e0389ad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58434"/>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65" d="100"/>
          <a:sy n="65" d="100"/>
        </p:scale>
        <p:origin x="7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443B76-8122-4E09-B17A-2F78322907A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8C9B18D-830B-4D75-BA68-E0154074F3AD}">
      <dgm:prSet custT="1"/>
      <dgm:spPr/>
      <dgm:t>
        <a:bodyPr/>
        <a:lstStyle/>
        <a:p>
          <a:r>
            <a:rPr lang="en-US" sz="2800" dirty="0"/>
            <a:t>Students</a:t>
          </a:r>
        </a:p>
        <a:p>
          <a:r>
            <a:rPr lang="en-US" sz="1400" dirty="0"/>
            <a:t>(bio/demo data and </a:t>
          </a:r>
          <a:br>
            <a:rPr lang="en-US" sz="1400" dirty="0"/>
          </a:br>
          <a:r>
            <a:rPr lang="en-US" sz="1400" dirty="0"/>
            <a:t>term-specific data)</a:t>
          </a:r>
        </a:p>
      </dgm:t>
    </dgm:pt>
    <dgm:pt modelId="{126DA8B5-9557-4FBC-8EF8-B521704ACD2D}" type="parTrans" cxnId="{A6AD66A9-8003-4A3C-82BB-CC8A573B046A}">
      <dgm:prSet/>
      <dgm:spPr/>
      <dgm:t>
        <a:bodyPr/>
        <a:lstStyle/>
        <a:p>
          <a:endParaRPr lang="en-US"/>
        </a:p>
      </dgm:t>
    </dgm:pt>
    <dgm:pt modelId="{73391F54-24E9-48DE-A017-1B64BD4C5E9B}" type="sibTrans" cxnId="{A6AD66A9-8003-4A3C-82BB-CC8A573B046A}">
      <dgm:prSet/>
      <dgm:spPr/>
      <dgm:t>
        <a:bodyPr/>
        <a:lstStyle/>
        <a:p>
          <a:endParaRPr lang="en-US"/>
        </a:p>
      </dgm:t>
    </dgm:pt>
    <dgm:pt modelId="{E7555376-EDC1-416E-A268-B1025870771D}">
      <dgm:prSet/>
      <dgm:spPr>
        <a:solidFill>
          <a:schemeClr val="accent6">
            <a:lumMod val="50000"/>
          </a:schemeClr>
        </a:solidFill>
      </dgm:spPr>
      <dgm:t>
        <a:bodyPr/>
        <a:lstStyle/>
        <a:p>
          <a:r>
            <a:rPr lang="en-US" dirty="0"/>
            <a:t>Courses</a:t>
          </a:r>
        </a:p>
      </dgm:t>
    </dgm:pt>
    <dgm:pt modelId="{0F04EB3A-8D78-4EE8-8FBA-768FF3C8FDC1}" type="parTrans" cxnId="{10487253-D0C8-4C9A-9CF6-740E24CAAEFA}">
      <dgm:prSet/>
      <dgm:spPr/>
      <dgm:t>
        <a:bodyPr/>
        <a:lstStyle/>
        <a:p>
          <a:endParaRPr lang="en-US"/>
        </a:p>
      </dgm:t>
    </dgm:pt>
    <dgm:pt modelId="{DA443B2C-5A15-4BFE-AA4C-0E56B87BF3AC}" type="sibTrans" cxnId="{10487253-D0C8-4C9A-9CF6-740E24CAAEFA}">
      <dgm:prSet/>
      <dgm:spPr/>
      <dgm:t>
        <a:bodyPr/>
        <a:lstStyle/>
        <a:p>
          <a:endParaRPr lang="en-US"/>
        </a:p>
      </dgm:t>
    </dgm:pt>
    <dgm:pt modelId="{ADDB278C-CA42-4CF7-BE47-B4BD8D908CEA}">
      <dgm:prSet custT="1"/>
      <dgm:spPr>
        <a:solidFill>
          <a:srgbClr val="758434"/>
        </a:solidFill>
      </dgm:spPr>
      <dgm:t>
        <a:bodyPr/>
        <a:lstStyle/>
        <a:p>
          <a:r>
            <a:rPr lang="en-US" sz="2800" dirty="0"/>
            <a:t>Curriculum </a:t>
          </a:r>
          <a:r>
            <a:rPr lang="en-US" sz="1400" dirty="0"/>
            <a:t>(matriculation into programs,  majors, minors, and concentrations, degrees pursued, degrees awarded)</a:t>
          </a:r>
        </a:p>
      </dgm:t>
    </dgm:pt>
    <dgm:pt modelId="{E2EB5DB0-602E-422C-B30A-1CFC9B7D98EF}" type="parTrans" cxnId="{2A2F4550-EF1A-4516-B423-7AA01D88F90A}">
      <dgm:prSet/>
      <dgm:spPr/>
      <dgm:t>
        <a:bodyPr/>
        <a:lstStyle/>
        <a:p>
          <a:endParaRPr lang="en-US"/>
        </a:p>
      </dgm:t>
    </dgm:pt>
    <dgm:pt modelId="{D3458BEF-41F5-402E-A9B9-9EDB457BE26D}" type="sibTrans" cxnId="{2A2F4550-EF1A-4516-B423-7AA01D88F90A}">
      <dgm:prSet/>
      <dgm:spPr/>
      <dgm:t>
        <a:bodyPr/>
        <a:lstStyle/>
        <a:p>
          <a:endParaRPr lang="en-US"/>
        </a:p>
      </dgm:t>
    </dgm:pt>
    <dgm:pt modelId="{61F7C445-29DB-4DB4-8A3D-E9A9DFA5D4FB}">
      <dgm:prSet custT="1"/>
      <dgm:spPr>
        <a:solidFill>
          <a:schemeClr val="accent6">
            <a:lumMod val="50000"/>
          </a:schemeClr>
        </a:solidFill>
      </dgm:spPr>
      <dgm:t>
        <a:bodyPr/>
        <a:lstStyle/>
        <a:p>
          <a:r>
            <a:rPr lang="en-US" sz="2600" dirty="0"/>
            <a:t>Course Sections </a:t>
          </a:r>
        </a:p>
        <a:p>
          <a:r>
            <a:rPr lang="en-US" sz="1400" dirty="0"/>
            <a:t>(course offerings per term)</a:t>
          </a:r>
        </a:p>
      </dgm:t>
    </dgm:pt>
    <dgm:pt modelId="{842CD55B-9040-4D0F-A14D-747D0DEF23F9}" type="parTrans" cxnId="{A962E1E0-6FB6-4F5B-AF57-C43B0129B95E}">
      <dgm:prSet/>
      <dgm:spPr/>
      <dgm:t>
        <a:bodyPr/>
        <a:lstStyle/>
        <a:p>
          <a:endParaRPr lang="en-US"/>
        </a:p>
      </dgm:t>
    </dgm:pt>
    <dgm:pt modelId="{EAF3451C-A858-458B-98AD-FDA4D584B39F}" type="sibTrans" cxnId="{A962E1E0-6FB6-4F5B-AF57-C43B0129B95E}">
      <dgm:prSet/>
      <dgm:spPr/>
      <dgm:t>
        <a:bodyPr/>
        <a:lstStyle/>
        <a:p>
          <a:endParaRPr lang="en-US"/>
        </a:p>
      </dgm:t>
    </dgm:pt>
    <dgm:pt modelId="{9C221B74-44F0-44A5-AF4E-8D5D23F69AE0}">
      <dgm:prSet custT="1"/>
      <dgm:spPr>
        <a:solidFill>
          <a:schemeClr val="accent4">
            <a:lumMod val="75000"/>
          </a:schemeClr>
        </a:solidFill>
      </dgm:spPr>
      <dgm:t>
        <a:bodyPr/>
        <a:lstStyle/>
        <a:p>
          <a:r>
            <a:rPr lang="en-US" sz="2600" dirty="0"/>
            <a:t>Enrollment </a:t>
          </a:r>
        </a:p>
        <a:p>
          <a:r>
            <a:rPr lang="en-US" sz="1400" dirty="0"/>
            <a:t>(Students in course sections)</a:t>
          </a:r>
        </a:p>
      </dgm:t>
    </dgm:pt>
    <dgm:pt modelId="{F762D215-4AE1-4210-8965-1F536DD6C5E5}" type="parTrans" cxnId="{6211C540-B278-4641-967B-24F9C41355DA}">
      <dgm:prSet/>
      <dgm:spPr/>
      <dgm:t>
        <a:bodyPr/>
        <a:lstStyle/>
        <a:p>
          <a:endParaRPr lang="en-US"/>
        </a:p>
      </dgm:t>
    </dgm:pt>
    <dgm:pt modelId="{3C3847A6-C00B-4CDD-875D-8F9D4CADF25C}" type="sibTrans" cxnId="{6211C540-B278-4641-967B-24F9C41355DA}">
      <dgm:prSet/>
      <dgm:spPr/>
      <dgm:t>
        <a:bodyPr/>
        <a:lstStyle/>
        <a:p>
          <a:endParaRPr lang="en-US"/>
        </a:p>
      </dgm:t>
    </dgm:pt>
    <dgm:pt modelId="{50682864-22F2-4370-A5AC-8A20DE33164E}">
      <dgm:prSet custT="1"/>
      <dgm:spPr>
        <a:solidFill>
          <a:schemeClr val="accent4">
            <a:lumMod val="75000"/>
          </a:schemeClr>
        </a:solidFill>
      </dgm:spPr>
      <dgm:t>
        <a:bodyPr/>
        <a:lstStyle/>
        <a:p>
          <a:r>
            <a:rPr lang="en-US" sz="2500" dirty="0"/>
            <a:t>Instructors </a:t>
          </a:r>
        </a:p>
        <a:p>
          <a:r>
            <a:rPr lang="en-US" sz="1400" dirty="0"/>
            <a:t>(Anyone teaching course sections)</a:t>
          </a:r>
        </a:p>
      </dgm:t>
    </dgm:pt>
    <dgm:pt modelId="{8AB1E263-CC1F-4CFD-9DC3-731094EB4240}" type="parTrans" cxnId="{929403D6-3FA9-4E1F-9243-67381293491F}">
      <dgm:prSet/>
      <dgm:spPr/>
      <dgm:t>
        <a:bodyPr/>
        <a:lstStyle/>
        <a:p>
          <a:endParaRPr lang="en-US"/>
        </a:p>
      </dgm:t>
    </dgm:pt>
    <dgm:pt modelId="{9A0DD469-C3A5-4FEA-ACBC-0715D31C8F6D}" type="sibTrans" cxnId="{929403D6-3FA9-4E1F-9243-67381293491F}">
      <dgm:prSet/>
      <dgm:spPr/>
      <dgm:t>
        <a:bodyPr/>
        <a:lstStyle/>
        <a:p>
          <a:endParaRPr lang="en-US"/>
        </a:p>
      </dgm:t>
    </dgm:pt>
    <dgm:pt modelId="{EA755DE8-2A5C-404D-A955-F79C66639931}">
      <dgm:prSet/>
      <dgm:spPr>
        <a:solidFill>
          <a:schemeClr val="accent2">
            <a:lumMod val="50000"/>
          </a:schemeClr>
        </a:solidFill>
      </dgm:spPr>
      <dgm:t>
        <a:bodyPr/>
        <a:lstStyle/>
        <a:p>
          <a:r>
            <a:rPr lang="en-US" dirty="0"/>
            <a:t>Other student data </a:t>
          </a:r>
        </a:p>
      </dgm:t>
    </dgm:pt>
    <dgm:pt modelId="{B1D779B9-FDC7-40F1-AE90-342A817F2E64}" type="parTrans" cxnId="{DB3F92AE-C4C5-492E-8763-F3587CA97A05}">
      <dgm:prSet/>
      <dgm:spPr/>
      <dgm:t>
        <a:bodyPr/>
        <a:lstStyle/>
        <a:p>
          <a:endParaRPr lang="en-US"/>
        </a:p>
      </dgm:t>
    </dgm:pt>
    <dgm:pt modelId="{B7EF128F-7134-4CFB-9321-39A087ABFD19}" type="sibTrans" cxnId="{DB3F92AE-C4C5-492E-8763-F3587CA97A05}">
      <dgm:prSet/>
      <dgm:spPr/>
      <dgm:t>
        <a:bodyPr/>
        <a:lstStyle/>
        <a:p>
          <a:endParaRPr lang="en-US"/>
        </a:p>
      </dgm:t>
    </dgm:pt>
    <dgm:pt modelId="{C98343AD-05C0-4D57-8DE2-5B14E39538A6}" type="pres">
      <dgm:prSet presAssocID="{F7443B76-8122-4E09-B17A-2F78322907AC}" presName="diagram" presStyleCnt="0">
        <dgm:presLayoutVars>
          <dgm:dir/>
          <dgm:resizeHandles val="exact"/>
        </dgm:presLayoutVars>
      </dgm:prSet>
      <dgm:spPr/>
    </dgm:pt>
    <dgm:pt modelId="{5359D412-7AAB-4FAF-A445-370EEB2C35CD}" type="pres">
      <dgm:prSet presAssocID="{B8C9B18D-830B-4D75-BA68-E0154074F3AD}" presName="node" presStyleLbl="node1" presStyleIdx="0" presStyleCnt="7">
        <dgm:presLayoutVars>
          <dgm:bulletEnabled val="1"/>
        </dgm:presLayoutVars>
      </dgm:prSet>
      <dgm:spPr/>
    </dgm:pt>
    <dgm:pt modelId="{B1BF51F1-7BF5-499F-B224-0867B0B05ABF}" type="pres">
      <dgm:prSet presAssocID="{73391F54-24E9-48DE-A017-1B64BD4C5E9B}" presName="sibTrans" presStyleCnt="0"/>
      <dgm:spPr/>
    </dgm:pt>
    <dgm:pt modelId="{24E6DA52-1A53-42D5-9DEE-F67D801C787A}" type="pres">
      <dgm:prSet presAssocID="{E7555376-EDC1-416E-A268-B1025870771D}" presName="node" presStyleLbl="node1" presStyleIdx="1" presStyleCnt="7" custLinFactX="7886" custLinFactNeighborX="100000" custLinFactNeighborY="-2264">
        <dgm:presLayoutVars>
          <dgm:bulletEnabled val="1"/>
        </dgm:presLayoutVars>
      </dgm:prSet>
      <dgm:spPr/>
    </dgm:pt>
    <dgm:pt modelId="{2E213404-7771-4C9A-A237-5092EEDF6B24}" type="pres">
      <dgm:prSet presAssocID="{DA443B2C-5A15-4BFE-AA4C-0E56B87BF3AC}" presName="sibTrans" presStyleCnt="0"/>
      <dgm:spPr/>
    </dgm:pt>
    <dgm:pt modelId="{DB9BEFE9-B59E-422E-B067-D676B385CE0A}" type="pres">
      <dgm:prSet presAssocID="{ADDB278C-CA42-4CF7-BE47-B4BD8D908CEA}" presName="node" presStyleLbl="node1" presStyleIdx="2" presStyleCnt="7" custLinFactX="-10716" custLinFactNeighborX="-100000" custLinFactNeighborY="-1617">
        <dgm:presLayoutVars>
          <dgm:bulletEnabled val="1"/>
        </dgm:presLayoutVars>
      </dgm:prSet>
      <dgm:spPr/>
    </dgm:pt>
    <dgm:pt modelId="{DEF10A69-C7B4-4E0C-8A36-0A933CD249A6}" type="pres">
      <dgm:prSet presAssocID="{D3458BEF-41F5-402E-A9B9-9EDB457BE26D}" presName="sibTrans" presStyleCnt="0"/>
      <dgm:spPr/>
    </dgm:pt>
    <dgm:pt modelId="{E0AD9742-55F6-4C24-8138-D5F5FF988646}" type="pres">
      <dgm:prSet presAssocID="{61F7C445-29DB-4DB4-8A3D-E9A9DFA5D4FB}" presName="node" presStyleLbl="node1" presStyleIdx="3" presStyleCnt="7" custLinFactNeighborX="-5994" custLinFactNeighborY="-2900">
        <dgm:presLayoutVars>
          <dgm:bulletEnabled val="1"/>
        </dgm:presLayoutVars>
      </dgm:prSet>
      <dgm:spPr/>
    </dgm:pt>
    <dgm:pt modelId="{8A7E462A-C880-4FD5-A70E-FF24E7BEA186}" type="pres">
      <dgm:prSet presAssocID="{EAF3451C-A858-458B-98AD-FDA4D584B39F}" presName="sibTrans" presStyleCnt="0"/>
      <dgm:spPr/>
    </dgm:pt>
    <dgm:pt modelId="{B114619A-04B6-4D3A-BD0C-6E3D2DC998EC}" type="pres">
      <dgm:prSet presAssocID="{9C221B74-44F0-44A5-AF4E-8D5D23F69AE0}" presName="node" presStyleLbl="node1" presStyleIdx="4" presStyleCnt="7" custLinFactNeighborY="-1386">
        <dgm:presLayoutVars>
          <dgm:bulletEnabled val="1"/>
        </dgm:presLayoutVars>
      </dgm:prSet>
      <dgm:spPr/>
    </dgm:pt>
    <dgm:pt modelId="{D79EB648-481D-4987-B8D3-AEF2028A476A}" type="pres">
      <dgm:prSet presAssocID="{3C3847A6-C00B-4CDD-875D-8F9D4CADF25C}" presName="sibTrans" presStyleCnt="0"/>
      <dgm:spPr/>
    </dgm:pt>
    <dgm:pt modelId="{30E73469-4582-4EAD-B857-51403CF1DCD6}" type="pres">
      <dgm:prSet presAssocID="{50682864-22F2-4370-A5AC-8A20DE33164E}" presName="node" presStyleLbl="node1" presStyleIdx="5" presStyleCnt="7">
        <dgm:presLayoutVars>
          <dgm:bulletEnabled val="1"/>
        </dgm:presLayoutVars>
      </dgm:prSet>
      <dgm:spPr/>
    </dgm:pt>
    <dgm:pt modelId="{2D4A11C1-C93A-4572-B038-C322D7BA87B5}" type="pres">
      <dgm:prSet presAssocID="{9A0DD469-C3A5-4FEA-ACBC-0715D31C8F6D}" presName="sibTrans" presStyleCnt="0"/>
      <dgm:spPr/>
    </dgm:pt>
    <dgm:pt modelId="{F7711953-ADAB-4F75-870D-52511628BEF1}" type="pres">
      <dgm:prSet presAssocID="{EA755DE8-2A5C-404D-A955-F79C66639931}" presName="node" presStyleLbl="node1" presStyleIdx="6" presStyleCnt="7">
        <dgm:presLayoutVars>
          <dgm:bulletEnabled val="1"/>
        </dgm:presLayoutVars>
      </dgm:prSet>
      <dgm:spPr/>
    </dgm:pt>
  </dgm:ptLst>
  <dgm:cxnLst>
    <dgm:cxn modelId="{FF5F1F0B-7FB0-4929-AE97-8E55F4014A77}" type="presOf" srcId="{F7443B76-8122-4E09-B17A-2F78322907AC}" destId="{C98343AD-05C0-4D57-8DE2-5B14E39538A6}" srcOrd="0" destOrd="0" presId="urn:microsoft.com/office/officeart/2005/8/layout/default"/>
    <dgm:cxn modelId="{345D490E-96F1-4666-993E-A3BB236A380F}" type="presOf" srcId="{61F7C445-29DB-4DB4-8A3D-E9A9DFA5D4FB}" destId="{E0AD9742-55F6-4C24-8138-D5F5FF988646}" srcOrd="0" destOrd="0" presId="urn:microsoft.com/office/officeart/2005/8/layout/default"/>
    <dgm:cxn modelId="{C5416F34-260E-43DD-A115-89B8C3A145C6}" type="presOf" srcId="{B8C9B18D-830B-4D75-BA68-E0154074F3AD}" destId="{5359D412-7AAB-4FAF-A445-370EEB2C35CD}" srcOrd="0" destOrd="0" presId="urn:microsoft.com/office/officeart/2005/8/layout/default"/>
    <dgm:cxn modelId="{1A169C38-D5AE-4295-8664-D816BE0F2977}" type="presOf" srcId="{50682864-22F2-4370-A5AC-8A20DE33164E}" destId="{30E73469-4582-4EAD-B857-51403CF1DCD6}" srcOrd="0" destOrd="0" presId="urn:microsoft.com/office/officeart/2005/8/layout/default"/>
    <dgm:cxn modelId="{240E2A3E-828E-4D5D-B43C-5486A85387EC}" type="presOf" srcId="{9C221B74-44F0-44A5-AF4E-8D5D23F69AE0}" destId="{B114619A-04B6-4D3A-BD0C-6E3D2DC998EC}" srcOrd="0" destOrd="0" presId="urn:microsoft.com/office/officeart/2005/8/layout/default"/>
    <dgm:cxn modelId="{6211C540-B278-4641-967B-24F9C41355DA}" srcId="{F7443B76-8122-4E09-B17A-2F78322907AC}" destId="{9C221B74-44F0-44A5-AF4E-8D5D23F69AE0}" srcOrd="4" destOrd="0" parTransId="{F762D215-4AE1-4210-8965-1F536DD6C5E5}" sibTransId="{3C3847A6-C00B-4CDD-875D-8F9D4CADF25C}"/>
    <dgm:cxn modelId="{89C0305B-D69D-40C3-9ADF-A42783CAA015}" type="presOf" srcId="{EA755DE8-2A5C-404D-A955-F79C66639931}" destId="{F7711953-ADAB-4F75-870D-52511628BEF1}" srcOrd="0" destOrd="0" presId="urn:microsoft.com/office/officeart/2005/8/layout/default"/>
    <dgm:cxn modelId="{2A2F4550-EF1A-4516-B423-7AA01D88F90A}" srcId="{F7443B76-8122-4E09-B17A-2F78322907AC}" destId="{ADDB278C-CA42-4CF7-BE47-B4BD8D908CEA}" srcOrd="2" destOrd="0" parTransId="{E2EB5DB0-602E-422C-B30A-1CFC9B7D98EF}" sibTransId="{D3458BEF-41F5-402E-A9B9-9EDB457BE26D}"/>
    <dgm:cxn modelId="{10487253-D0C8-4C9A-9CF6-740E24CAAEFA}" srcId="{F7443B76-8122-4E09-B17A-2F78322907AC}" destId="{E7555376-EDC1-416E-A268-B1025870771D}" srcOrd="1" destOrd="0" parTransId="{0F04EB3A-8D78-4EE8-8FBA-768FF3C8FDC1}" sibTransId="{DA443B2C-5A15-4BFE-AA4C-0E56B87BF3AC}"/>
    <dgm:cxn modelId="{A6AD66A9-8003-4A3C-82BB-CC8A573B046A}" srcId="{F7443B76-8122-4E09-B17A-2F78322907AC}" destId="{B8C9B18D-830B-4D75-BA68-E0154074F3AD}" srcOrd="0" destOrd="0" parTransId="{126DA8B5-9557-4FBC-8EF8-B521704ACD2D}" sibTransId="{73391F54-24E9-48DE-A017-1B64BD4C5E9B}"/>
    <dgm:cxn modelId="{DB3F92AE-C4C5-492E-8763-F3587CA97A05}" srcId="{F7443B76-8122-4E09-B17A-2F78322907AC}" destId="{EA755DE8-2A5C-404D-A955-F79C66639931}" srcOrd="6" destOrd="0" parTransId="{B1D779B9-FDC7-40F1-AE90-342A817F2E64}" sibTransId="{B7EF128F-7134-4CFB-9321-39A087ABFD19}"/>
    <dgm:cxn modelId="{929403D6-3FA9-4E1F-9243-67381293491F}" srcId="{F7443B76-8122-4E09-B17A-2F78322907AC}" destId="{50682864-22F2-4370-A5AC-8A20DE33164E}" srcOrd="5" destOrd="0" parTransId="{8AB1E263-CC1F-4CFD-9DC3-731094EB4240}" sibTransId="{9A0DD469-C3A5-4FEA-ACBC-0715D31C8F6D}"/>
    <dgm:cxn modelId="{78293FDF-5210-4B3F-85DD-756C8ED47F76}" type="presOf" srcId="{E7555376-EDC1-416E-A268-B1025870771D}" destId="{24E6DA52-1A53-42D5-9DEE-F67D801C787A}" srcOrd="0" destOrd="0" presId="urn:microsoft.com/office/officeart/2005/8/layout/default"/>
    <dgm:cxn modelId="{A962E1E0-6FB6-4F5B-AF57-C43B0129B95E}" srcId="{F7443B76-8122-4E09-B17A-2F78322907AC}" destId="{61F7C445-29DB-4DB4-8A3D-E9A9DFA5D4FB}" srcOrd="3" destOrd="0" parTransId="{842CD55B-9040-4D0F-A14D-747D0DEF23F9}" sibTransId="{EAF3451C-A858-458B-98AD-FDA4D584B39F}"/>
    <dgm:cxn modelId="{F74F0FF0-21B0-460D-AC48-F4172956719C}" type="presOf" srcId="{ADDB278C-CA42-4CF7-BE47-B4BD8D908CEA}" destId="{DB9BEFE9-B59E-422E-B067-D676B385CE0A}" srcOrd="0" destOrd="0" presId="urn:microsoft.com/office/officeart/2005/8/layout/default"/>
    <dgm:cxn modelId="{5A1F7010-5680-4D51-89B7-256995FA99D1}" type="presParOf" srcId="{C98343AD-05C0-4D57-8DE2-5B14E39538A6}" destId="{5359D412-7AAB-4FAF-A445-370EEB2C35CD}" srcOrd="0" destOrd="0" presId="urn:microsoft.com/office/officeart/2005/8/layout/default"/>
    <dgm:cxn modelId="{F4023955-01CB-40B6-9BA6-74EDF4515B7A}" type="presParOf" srcId="{C98343AD-05C0-4D57-8DE2-5B14E39538A6}" destId="{B1BF51F1-7BF5-499F-B224-0867B0B05ABF}" srcOrd="1" destOrd="0" presId="urn:microsoft.com/office/officeart/2005/8/layout/default"/>
    <dgm:cxn modelId="{48AA5CC3-C849-48DA-B0D7-685E38E89971}" type="presParOf" srcId="{C98343AD-05C0-4D57-8DE2-5B14E39538A6}" destId="{24E6DA52-1A53-42D5-9DEE-F67D801C787A}" srcOrd="2" destOrd="0" presId="urn:microsoft.com/office/officeart/2005/8/layout/default"/>
    <dgm:cxn modelId="{B69F6998-FBD7-47EA-8F8F-45438ED4AB97}" type="presParOf" srcId="{C98343AD-05C0-4D57-8DE2-5B14E39538A6}" destId="{2E213404-7771-4C9A-A237-5092EEDF6B24}" srcOrd="3" destOrd="0" presId="urn:microsoft.com/office/officeart/2005/8/layout/default"/>
    <dgm:cxn modelId="{76192E90-C7F5-4357-8E33-2B559E886312}" type="presParOf" srcId="{C98343AD-05C0-4D57-8DE2-5B14E39538A6}" destId="{DB9BEFE9-B59E-422E-B067-D676B385CE0A}" srcOrd="4" destOrd="0" presId="urn:microsoft.com/office/officeart/2005/8/layout/default"/>
    <dgm:cxn modelId="{C7FF3519-EC33-4294-AA91-8B135DF7ABFF}" type="presParOf" srcId="{C98343AD-05C0-4D57-8DE2-5B14E39538A6}" destId="{DEF10A69-C7B4-4E0C-8A36-0A933CD249A6}" srcOrd="5" destOrd="0" presId="urn:microsoft.com/office/officeart/2005/8/layout/default"/>
    <dgm:cxn modelId="{12BE944C-F59F-4827-9187-7F9CA7DF9167}" type="presParOf" srcId="{C98343AD-05C0-4D57-8DE2-5B14E39538A6}" destId="{E0AD9742-55F6-4C24-8138-D5F5FF988646}" srcOrd="6" destOrd="0" presId="urn:microsoft.com/office/officeart/2005/8/layout/default"/>
    <dgm:cxn modelId="{5270F16A-285C-4327-91E1-4812DFE1D29F}" type="presParOf" srcId="{C98343AD-05C0-4D57-8DE2-5B14E39538A6}" destId="{8A7E462A-C880-4FD5-A70E-FF24E7BEA186}" srcOrd="7" destOrd="0" presId="urn:microsoft.com/office/officeart/2005/8/layout/default"/>
    <dgm:cxn modelId="{1F9D00E0-8F92-4E73-B754-CE4044CCBB30}" type="presParOf" srcId="{C98343AD-05C0-4D57-8DE2-5B14E39538A6}" destId="{B114619A-04B6-4D3A-BD0C-6E3D2DC998EC}" srcOrd="8" destOrd="0" presId="urn:microsoft.com/office/officeart/2005/8/layout/default"/>
    <dgm:cxn modelId="{0D108E56-859F-4F26-B9E7-3FBD5395C501}" type="presParOf" srcId="{C98343AD-05C0-4D57-8DE2-5B14E39538A6}" destId="{D79EB648-481D-4987-B8D3-AEF2028A476A}" srcOrd="9" destOrd="0" presId="urn:microsoft.com/office/officeart/2005/8/layout/default"/>
    <dgm:cxn modelId="{64F7E96C-7F4C-485C-B564-9024501ABF37}" type="presParOf" srcId="{C98343AD-05C0-4D57-8DE2-5B14E39538A6}" destId="{30E73469-4582-4EAD-B857-51403CF1DCD6}" srcOrd="10" destOrd="0" presId="urn:microsoft.com/office/officeart/2005/8/layout/default"/>
    <dgm:cxn modelId="{0C252CF5-BBB4-4B03-912B-4ECEAD29DDAA}" type="presParOf" srcId="{C98343AD-05C0-4D57-8DE2-5B14E39538A6}" destId="{2D4A11C1-C93A-4572-B038-C322D7BA87B5}" srcOrd="11" destOrd="0" presId="urn:microsoft.com/office/officeart/2005/8/layout/default"/>
    <dgm:cxn modelId="{6896E41A-7588-4F99-BE8E-2DB22BD91A06}" type="presParOf" srcId="{C98343AD-05C0-4D57-8DE2-5B14E39538A6}" destId="{F7711953-ADAB-4F75-870D-52511628BEF1}"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9D412-7AAB-4FAF-A445-370EEB2C35CD}">
      <dsp:nvSpPr>
        <dsp:cNvPr id="0" name=""/>
        <dsp:cNvSpPr/>
      </dsp:nvSpPr>
      <dsp:spPr>
        <a:xfrm>
          <a:off x="3080" y="587032"/>
          <a:ext cx="2444055" cy="14664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Students</a:t>
          </a:r>
        </a:p>
        <a:p>
          <a:pPr marL="0" lvl="0" indent="0" algn="ctr" defTabSz="1244600">
            <a:lnSpc>
              <a:spcPct val="90000"/>
            </a:lnSpc>
            <a:spcBef>
              <a:spcPct val="0"/>
            </a:spcBef>
            <a:spcAft>
              <a:spcPct val="35000"/>
            </a:spcAft>
            <a:buNone/>
          </a:pPr>
          <a:r>
            <a:rPr lang="en-US" sz="1400" kern="1200" dirty="0"/>
            <a:t>(bio/demo data and </a:t>
          </a:r>
          <a:br>
            <a:rPr lang="en-US" sz="1400" kern="1200" dirty="0"/>
          </a:br>
          <a:r>
            <a:rPr lang="en-US" sz="1400" kern="1200" dirty="0"/>
            <a:t>term-specific data)</a:t>
          </a:r>
        </a:p>
      </dsp:txBody>
      <dsp:txXfrm>
        <a:off x="3080" y="587032"/>
        <a:ext cx="2444055" cy="1466433"/>
      </dsp:txXfrm>
    </dsp:sp>
    <dsp:sp modelId="{24E6DA52-1A53-42D5-9DEE-F67D801C787A}">
      <dsp:nvSpPr>
        <dsp:cNvPr id="0" name=""/>
        <dsp:cNvSpPr/>
      </dsp:nvSpPr>
      <dsp:spPr>
        <a:xfrm>
          <a:off x="5328335" y="553832"/>
          <a:ext cx="2444055" cy="1466433"/>
        </a:xfrm>
        <a:prstGeom prst="rect">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Courses</a:t>
          </a:r>
        </a:p>
      </dsp:txBody>
      <dsp:txXfrm>
        <a:off x="5328335" y="553832"/>
        <a:ext cx="2444055" cy="1466433"/>
      </dsp:txXfrm>
    </dsp:sp>
    <dsp:sp modelId="{DB9BEFE9-B59E-422E-B067-D676B385CE0A}">
      <dsp:nvSpPr>
        <dsp:cNvPr id="0" name=""/>
        <dsp:cNvSpPr/>
      </dsp:nvSpPr>
      <dsp:spPr>
        <a:xfrm>
          <a:off x="2674042" y="563320"/>
          <a:ext cx="2444055" cy="1466433"/>
        </a:xfrm>
        <a:prstGeom prst="rect">
          <a:avLst/>
        </a:prstGeom>
        <a:solidFill>
          <a:srgbClr val="75843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Curriculum </a:t>
          </a:r>
          <a:r>
            <a:rPr lang="en-US" sz="1400" kern="1200" dirty="0"/>
            <a:t>(matriculation into programs,  majors, minors, and concentrations, degrees pursued, degrees awarded)</a:t>
          </a:r>
        </a:p>
      </dsp:txBody>
      <dsp:txXfrm>
        <a:off x="2674042" y="563320"/>
        <a:ext cx="2444055" cy="1466433"/>
      </dsp:txXfrm>
    </dsp:sp>
    <dsp:sp modelId="{E0AD9742-55F6-4C24-8138-D5F5FF988646}">
      <dsp:nvSpPr>
        <dsp:cNvPr id="0" name=""/>
        <dsp:cNvSpPr/>
      </dsp:nvSpPr>
      <dsp:spPr>
        <a:xfrm>
          <a:off x="7921967" y="544506"/>
          <a:ext cx="2444055" cy="1466433"/>
        </a:xfrm>
        <a:prstGeom prst="rect">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Course Sections </a:t>
          </a:r>
        </a:p>
        <a:p>
          <a:pPr marL="0" lvl="0" indent="0" algn="ctr" defTabSz="1155700">
            <a:lnSpc>
              <a:spcPct val="90000"/>
            </a:lnSpc>
            <a:spcBef>
              <a:spcPct val="0"/>
            </a:spcBef>
            <a:spcAft>
              <a:spcPct val="35000"/>
            </a:spcAft>
            <a:buNone/>
          </a:pPr>
          <a:r>
            <a:rPr lang="en-US" sz="1400" kern="1200" dirty="0"/>
            <a:t>(course offerings per term)</a:t>
          </a:r>
        </a:p>
      </dsp:txBody>
      <dsp:txXfrm>
        <a:off x="7921967" y="544506"/>
        <a:ext cx="2444055" cy="1466433"/>
      </dsp:txXfrm>
    </dsp:sp>
    <dsp:sp modelId="{B114619A-04B6-4D3A-BD0C-6E3D2DC998EC}">
      <dsp:nvSpPr>
        <dsp:cNvPr id="0" name=""/>
        <dsp:cNvSpPr/>
      </dsp:nvSpPr>
      <dsp:spPr>
        <a:xfrm>
          <a:off x="1347311" y="2277547"/>
          <a:ext cx="2444055" cy="1466433"/>
        </a:xfrm>
        <a:prstGeom prst="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Enrollment </a:t>
          </a:r>
        </a:p>
        <a:p>
          <a:pPr marL="0" lvl="0" indent="0" algn="ctr" defTabSz="1155700">
            <a:lnSpc>
              <a:spcPct val="90000"/>
            </a:lnSpc>
            <a:spcBef>
              <a:spcPct val="0"/>
            </a:spcBef>
            <a:spcAft>
              <a:spcPct val="35000"/>
            </a:spcAft>
            <a:buNone/>
          </a:pPr>
          <a:r>
            <a:rPr lang="en-US" sz="1400" kern="1200" dirty="0"/>
            <a:t>(Students in course sections)</a:t>
          </a:r>
        </a:p>
      </dsp:txBody>
      <dsp:txXfrm>
        <a:off x="1347311" y="2277547"/>
        <a:ext cx="2444055" cy="1466433"/>
      </dsp:txXfrm>
    </dsp:sp>
    <dsp:sp modelId="{30E73469-4582-4EAD-B857-51403CF1DCD6}">
      <dsp:nvSpPr>
        <dsp:cNvPr id="0" name=""/>
        <dsp:cNvSpPr/>
      </dsp:nvSpPr>
      <dsp:spPr>
        <a:xfrm>
          <a:off x="4035772" y="2297871"/>
          <a:ext cx="2444055" cy="1466433"/>
        </a:xfrm>
        <a:prstGeom prst="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Instructors </a:t>
          </a:r>
        </a:p>
        <a:p>
          <a:pPr marL="0" lvl="0" indent="0" algn="ctr" defTabSz="1111250">
            <a:lnSpc>
              <a:spcPct val="90000"/>
            </a:lnSpc>
            <a:spcBef>
              <a:spcPct val="0"/>
            </a:spcBef>
            <a:spcAft>
              <a:spcPct val="35000"/>
            </a:spcAft>
            <a:buNone/>
          </a:pPr>
          <a:r>
            <a:rPr lang="en-US" sz="1400" kern="1200" dirty="0"/>
            <a:t>(Anyone teaching course sections)</a:t>
          </a:r>
        </a:p>
      </dsp:txBody>
      <dsp:txXfrm>
        <a:off x="4035772" y="2297871"/>
        <a:ext cx="2444055" cy="1466433"/>
      </dsp:txXfrm>
    </dsp:sp>
    <dsp:sp modelId="{F7711953-ADAB-4F75-870D-52511628BEF1}">
      <dsp:nvSpPr>
        <dsp:cNvPr id="0" name=""/>
        <dsp:cNvSpPr/>
      </dsp:nvSpPr>
      <dsp:spPr>
        <a:xfrm>
          <a:off x="6724233" y="2297871"/>
          <a:ext cx="2444055" cy="1466433"/>
        </a:xfrm>
        <a:prstGeom prst="rect">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Other student data </a:t>
          </a:r>
        </a:p>
      </dsp:txBody>
      <dsp:txXfrm>
        <a:off x="6724233" y="2297871"/>
        <a:ext cx="2444055" cy="14664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795E00E-E9E1-457D-A5BE-F525A7296E1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E1F7548-2DB5-4AB0-A575-4C51387FF64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9023AE4-DA68-40A8-A627-B58E658D08DA}" type="datetimeFigureOut">
              <a:rPr lang="en-US" smtClean="0"/>
              <a:t>2/7/2022</a:t>
            </a:fld>
            <a:endParaRPr lang="en-US"/>
          </a:p>
        </p:txBody>
      </p:sp>
      <p:sp>
        <p:nvSpPr>
          <p:cNvPr id="4" name="Footer Placeholder 3">
            <a:extLst>
              <a:ext uri="{FF2B5EF4-FFF2-40B4-BE49-F238E27FC236}">
                <a16:creationId xmlns:a16="http://schemas.microsoft.com/office/drawing/2014/main" id="{38C653AD-80C6-4247-8D34-4D774AB993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FD7A18C-B9EA-4637-B26D-9717A642765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8C58EB-6722-48F0-A622-121DBE6767D0}" type="slidenum">
              <a:rPr lang="en-US" smtClean="0"/>
              <a:t>‹#›</a:t>
            </a:fld>
            <a:endParaRPr lang="en-US"/>
          </a:p>
        </p:txBody>
      </p:sp>
    </p:spTree>
    <p:extLst>
      <p:ext uri="{BB962C8B-B14F-4D97-AF65-F5344CB8AC3E}">
        <p14:creationId xmlns:p14="http://schemas.microsoft.com/office/powerpoint/2010/main" val="297176960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DE34F5-C542-4076-A9BF-C467D8A77356}" type="datetimeFigureOut">
              <a:rPr lang="en-US" smtClean="0"/>
              <a:t>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F74655-5450-4661-82D8-06C643515552}" type="slidenum">
              <a:rPr lang="en-US" smtClean="0"/>
              <a:t>‹#›</a:t>
            </a:fld>
            <a:endParaRPr lang="en-US"/>
          </a:p>
        </p:txBody>
      </p:sp>
    </p:spTree>
    <p:extLst>
      <p:ext uri="{BB962C8B-B14F-4D97-AF65-F5344CB8AC3E}">
        <p14:creationId xmlns:p14="http://schemas.microsoft.com/office/powerpoint/2010/main" val="168043985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D35A0-37AD-43CE-A23D-A56EEA44E8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33C8CA-3B93-4087-96C3-C886DC7928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8B540C-832C-4F57-AE7F-7CC9D9056873}"/>
              </a:ext>
            </a:extLst>
          </p:cNvPr>
          <p:cNvSpPr>
            <a:spLocks noGrp="1"/>
          </p:cNvSpPr>
          <p:nvPr>
            <p:ph type="dt" sz="half" idx="10"/>
          </p:nvPr>
        </p:nvSpPr>
        <p:spPr/>
        <p:txBody>
          <a:bodyPr/>
          <a:lstStyle/>
          <a:p>
            <a:fld id="{2480966E-A399-4CAA-8D0B-0089B8DB70B8}" type="datetime1">
              <a:rPr lang="en-US" smtClean="0"/>
              <a:t>2/7/2022</a:t>
            </a:fld>
            <a:endParaRPr lang="en-US"/>
          </a:p>
        </p:txBody>
      </p:sp>
      <p:sp>
        <p:nvSpPr>
          <p:cNvPr id="5" name="Footer Placeholder 4">
            <a:extLst>
              <a:ext uri="{FF2B5EF4-FFF2-40B4-BE49-F238E27FC236}">
                <a16:creationId xmlns:a16="http://schemas.microsoft.com/office/drawing/2014/main" id="{5E79FC34-4713-4BCD-9812-6387EFBAE5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9A4ADA-9F9B-4A3B-89BC-5BD1CCD4C3CA}"/>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1781365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7B774-8481-4809-8F32-9C1D896341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18AF09-DE0A-4664-AE16-A1A32C08DA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020332-4EC7-4FC5-826C-9A0D112C45BD}"/>
              </a:ext>
            </a:extLst>
          </p:cNvPr>
          <p:cNvSpPr>
            <a:spLocks noGrp="1"/>
          </p:cNvSpPr>
          <p:nvPr>
            <p:ph type="dt" sz="half" idx="10"/>
          </p:nvPr>
        </p:nvSpPr>
        <p:spPr/>
        <p:txBody>
          <a:bodyPr/>
          <a:lstStyle/>
          <a:p>
            <a:fld id="{1D5B5A02-2CEE-47B3-BBF3-F6681BF028E0}" type="datetime1">
              <a:rPr lang="en-US" smtClean="0"/>
              <a:t>2/7/2022</a:t>
            </a:fld>
            <a:endParaRPr lang="en-US"/>
          </a:p>
        </p:txBody>
      </p:sp>
      <p:sp>
        <p:nvSpPr>
          <p:cNvPr id="5" name="Footer Placeholder 4">
            <a:extLst>
              <a:ext uri="{FF2B5EF4-FFF2-40B4-BE49-F238E27FC236}">
                <a16:creationId xmlns:a16="http://schemas.microsoft.com/office/drawing/2014/main" id="{D7D1322E-6501-470F-A95E-88532B4B6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29CBAF-7DB7-4C4D-8CDF-6B72E3F48D1E}"/>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978988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A82375-63C1-4DB0-8183-B12140C247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519BD1-C50D-445A-A83E-B96F7CE0E4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4C31E0-700A-46D7-B101-52D2443D0331}"/>
              </a:ext>
            </a:extLst>
          </p:cNvPr>
          <p:cNvSpPr>
            <a:spLocks noGrp="1"/>
          </p:cNvSpPr>
          <p:nvPr>
            <p:ph type="dt" sz="half" idx="10"/>
          </p:nvPr>
        </p:nvSpPr>
        <p:spPr/>
        <p:txBody>
          <a:bodyPr/>
          <a:lstStyle/>
          <a:p>
            <a:fld id="{76D2EDD1-B0FD-485B-AE79-2272903A2B32}" type="datetime1">
              <a:rPr lang="en-US" smtClean="0"/>
              <a:t>2/7/2022</a:t>
            </a:fld>
            <a:endParaRPr lang="en-US"/>
          </a:p>
        </p:txBody>
      </p:sp>
      <p:sp>
        <p:nvSpPr>
          <p:cNvPr id="5" name="Footer Placeholder 4">
            <a:extLst>
              <a:ext uri="{FF2B5EF4-FFF2-40B4-BE49-F238E27FC236}">
                <a16:creationId xmlns:a16="http://schemas.microsoft.com/office/drawing/2014/main" id="{1E01877E-01A3-4DC7-BF02-AF6AA712B1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DBC075-53F2-48FD-9B2D-7E2D609C5815}"/>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3533858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A314D-1CCC-4BC1-B49D-34547876D1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4E487C-2B47-44E1-929F-85BE1D8497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C2D439-D101-432E-881F-D883525128D5}"/>
              </a:ext>
            </a:extLst>
          </p:cNvPr>
          <p:cNvSpPr>
            <a:spLocks noGrp="1"/>
          </p:cNvSpPr>
          <p:nvPr>
            <p:ph type="dt" sz="half" idx="10"/>
          </p:nvPr>
        </p:nvSpPr>
        <p:spPr/>
        <p:txBody>
          <a:bodyPr/>
          <a:lstStyle/>
          <a:p>
            <a:fld id="{51E28B21-1EE9-4D82-90D2-EE1C81DC596D}" type="datetime1">
              <a:rPr lang="en-US" smtClean="0"/>
              <a:t>2/7/2022</a:t>
            </a:fld>
            <a:endParaRPr lang="en-US"/>
          </a:p>
        </p:txBody>
      </p:sp>
      <p:sp>
        <p:nvSpPr>
          <p:cNvPr id="5" name="Footer Placeholder 4">
            <a:extLst>
              <a:ext uri="{FF2B5EF4-FFF2-40B4-BE49-F238E27FC236}">
                <a16:creationId xmlns:a16="http://schemas.microsoft.com/office/drawing/2014/main" id="{43306E59-53EE-44FE-99E8-244BBB359A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3D107-CBB8-4CAE-8DED-2D83F13B23FE}"/>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79036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193F8-6C15-4D36-9D3E-30693B1BDC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769DC7-5D2B-4EAB-ACD7-2A20BDD83F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AE0EA4-4FA0-4437-9F28-42207AFBDCAE}"/>
              </a:ext>
            </a:extLst>
          </p:cNvPr>
          <p:cNvSpPr>
            <a:spLocks noGrp="1"/>
          </p:cNvSpPr>
          <p:nvPr>
            <p:ph type="dt" sz="half" idx="10"/>
          </p:nvPr>
        </p:nvSpPr>
        <p:spPr/>
        <p:txBody>
          <a:bodyPr/>
          <a:lstStyle/>
          <a:p>
            <a:fld id="{CA208E17-4FA1-40C2-B225-BC83410858A4}" type="datetime1">
              <a:rPr lang="en-US" smtClean="0"/>
              <a:t>2/7/2022</a:t>
            </a:fld>
            <a:endParaRPr lang="en-US"/>
          </a:p>
        </p:txBody>
      </p:sp>
      <p:sp>
        <p:nvSpPr>
          <p:cNvPr id="5" name="Footer Placeholder 4">
            <a:extLst>
              <a:ext uri="{FF2B5EF4-FFF2-40B4-BE49-F238E27FC236}">
                <a16:creationId xmlns:a16="http://schemas.microsoft.com/office/drawing/2014/main" id="{B49C1DF9-F342-40AA-9659-A5EB5CB378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72BA3A-E4A5-4760-AEFF-12A7F32D25F6}"/>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2936562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7BE8F-DD1B-4138-9A7E-551E343372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4EE05E-4BB5-44DF-B953-B1E403F912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6AC544-9B6B-4A7F-84A0-3E1B77D4EB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A20466-08B0-4EB9-B144-9D12D782A02D}"/>
              </a:ext>
            </a:extLst>
          </p:cNvPr>
          <p:cNvSpPr>
            <a:spLocks noGrp="1"/>
          </p:cNvSpPr>
          <p:nvPr>
            <p:ph type="dt" sz="half" idx="10"/>
          </p:nvPr>
        </p:nvSpPr>
        <p:spPr/>
        <p:txBody>
          <a:bodyPr/>
          <a:lstStyle/>
          <a:p>
            <a:fld id="{E0550B00-DF34-44F8-B285-A55492F494F3}" type="datetime1">
              <a:rPr lang="en-US" smtClean="0"/>
              <a:t>2/7/2022</a:t>
            </a:fld>
            <a:endParaRPr lang="en-US"/>
          </a:p>
        </p:txBody>
      </p:sp>
      <p:sp>
        <p:nvSpPr>
          <p:cNvPr id="6" name="Footer Placeholder 5">
            <a:extLst>
              <a:ext uri="{FF2B5EF4-FFF2-40B4-BE49-F238E27FC236}">
                <a16:creationId xmlns:a16="http://schemas.microsoft.com/office/drawing/2014/main" id="{AF0DF651-9B78-43B3-B51F-03DD55C3F2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EA8723-07F3-4549-9531-593CB16CBFDC}"/>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1773031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B49A4-B417-4213-A2F8-DADF530E6B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850467-6FC8-443F-A50D-0CD2FB2AB9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84D25E-DDE9-4278-97BB-51C0241DAB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FC2BFC-7882-4467-814B-64B3D98E7B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3B33FD-4426-4DC3-8591-860D98B6A9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F2516B-D14A-45A8-95FA-9F5ED824B8A3}"/>
              </a:ext>
            </a:extLst>
          </p:cNvPr>
          <p:cNvSpPr>
            <a:spLocks noGrp="1"/>
          </p:cNvSpPr>
          <p:nvPr>
            <p:ph type="dt" sz="half" idx="10"/>
          </p:nvPr>
        </p:nvSpPr>
        <p:spPr/>
        <p:txBody>
          <a:bodyPr/>
          <a:lstStyle/>
          <a:p>
            <a:fld id="{77BB308D-BDA8-4A7B-9BA5-9CB4007509AC}" type="datetime1">
              <a:rPr lang="en-US" smtClean="0"/>
              <a:t>2/7/2022</a:t>
            </a:fld>
            <a:endParaRPr lang="en-US"/>
          </a:p>
        </p:txBody>
      </p:sp>
      <p:sp>
        <p:nvSpPr>
          <p:cNvPr id="8" name="Footer Placeholder 7">
            <a:extLst>
              <a:ext uri="{FF2B5EF4-FFF2-40B4-BE49-F238E27FC236}">
                <a16:creationId xmlns:a16="http://schemas.microsoft.com/office/drawing/2014/main" id="{A518D10E-26AF-4285-8201-17EA2DAAD8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7D3701-4729-4985-B4AF-870B4B5BEE7A}"/>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2557269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F05D-4F04-4B9F-9439-3577FB8814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A5E250-29E1-42D9-9F96-D5C85A869AE4}"/>
              </a:ext>
            </a:extLst>
          </p:cNvPr>
          <p:cNvSpPr>
            <a:spLocks noGrp="1"/>
          </p:cNvSpPr>
          <p:nvPr>
            <p:ph type="dt" sz="half" idx="10"/>
          </p:nvPr>
        </p:nvSpPr>
        <p:spPr/>
        <p:txBody>
          <a:bodyPr/>
          <a:lstStyle/>
          <a:p>
            <a:fld id="{6AB92276-44DB-487C-A1BB-6039545C4E11}" type="datetime1">
              <a:rPr lang="en-US" smtClean="0"/>
              <a:t>2/7/2022</a:t>
            </a:fld>
            <a:endParaRPr lang="en-US"/>
          </a:p>
        </p:txBody>
      </p:sp>
      <p:sp>
        <p:nvSpPr>
          <p:cNvPr id="4" name="Footer Placeholder 3">
            <a:extLst>
              <a:ext uri="{FF2B5EF4-FFF2-40B4-BE49-F238E27FC236}">
                <a16:creationId xmlns:a16="http://schemas.microsoft.com/office/drawing/2014/main" id="{B137F42A-10AB-4281-9D8F-92D9C1A714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73D4F3-86CB-4DAE-9428-F8D1E381C3CD}"/>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1911597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DC617-C0B1-4F70-AB21-F8FEB87D353C}"/>
              </a:ext>
            </a:extLst>
          </p:cNvPr>
          <p:cNvSpPr>
            <a:spLocks noGrp="1"/>
          </p:cNvSpPr>
          <p:nvPr>
            <p:ph type="dt" sz="half" idx="10"/>
          </p:nvPr>
        </p:nvSpPr>
        <p:spPr/>
        <p:txBody>
          <a:bodyPr/>
          <a:lstStyle/>
          <a:p>
            <a:fld id="{78A3DDDC-2D2D-4F15-9381-063AC779265E}" type="datetime1">
              <a:rPr lang="en-US" smtClean="0"/>
              <a:t>2/7/2022</a:t>
            </a:fld>
            <a:endParaRPr lang="en-US"/>
          </a:p>
        </p:txBody>
      </p:sp>
      <p:sp>
        <p:nvSpPr>
          <p:cNvPr id="3" name="Footer Placeholder 2">
            <a:extLst>
              <a:ext uri="{FF2B5EF4-FFF2-40B4-BE49-F238E27FC236}">
                <a16:creationId xmlns:a16="http://schemas.microsoft.com/office/drawing/2014/main" id="{491ABB41-366D-42F0-8672-9E6BD40485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C0E758-F4E8-4327-9EB2-6D75A2D83FA9}"/>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668204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DC6FA-888A-442A-8083-4F2B62B900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B7F592-FD2B-449D-8B06-A4765CFCE6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DFD887-CD70-4364-8DFF-F68526F52C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5EDA19-FC5A-4DF9-9BE7-5CE28788AE53}"/>
              </a:ext>
            </a:extLst>
          </p:cNvPr>
          <p:cNvSpPr>
            <a:spLocks noGrp="1"/>
          </p:cNvSpPr>
          <p:nvPr>
            <p:ph type="dt" sz="half" idx="10"/>
          </p:nvPr>
        </p:nvSpPr>
        <p:spPr/>
        <p:txBody>
          <a:bodyPr/>
          <a:lstStyle/>
          <a:p>
            <a:fld id="{6E7B6292-7140-4EED-9D1A-F7F1B3A34364}" type="datetime1">
              <a:rPr lang="en-US" smtClean="0"/>
              <a:t>2/7/2022</a:t>
            </a:fld>
            <a:endParaRPr lang="en-US"/>
          </a:p>
        </p:txBody>
      </p:sp>
      <p:sp>
        <p:nvSpPr>
          <p:cNvPr id="6" name="Footer Placeholder 5">
            <a:extLst>
              <a:ext uri="{FF2B5EF4-FFF2-40B4-BE49-F238E27FC236}">
                <a16:creationId xmlns:a16="http://schemas.microsoft.com/office/drawing/2014/main" id="{858C34A5-E213-481B-AE1E-6352C254EF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82B8A0-9003-4E03-A386-5BD65C3FC737}"/>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325304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5A8D-D301-43A5-AB87-EE99EC0519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525E54-265B-482D-B238-BA60AEB4E1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80F677-5787-48DF-AC62-78F850362E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5A3F78-753E-48D1-8D19-992BB9FAA47B}"/>
              </a:ext>
            </a:extLst>
          </p:cNvPr>
          <p:cNvSpPr>
            <a:spLocks noGrp="1"/>
          </p:cNvSpPr>
          <p:nvPr>
            <p:ph type="dt" sz="half" idx="10"/>
          </p:nvPr>
        </p:nvSpPr>
        <p:spPr/>
        <p:txBody>
          <a:bodyPr/>
          <a:lstStyle/>
          <a:p>
            <a:fld id="{36ACD33B-7029-419F-B72B-9ABCFA6AF3F8}" type="datetime1">
              <a:rPr lang="en-US" smtClean="0"/>
              <a:t>2/7/2022</a:t>
            </a:fld>
            <a:endParaRPr lang="en-US"/>
          </a:p>
        </p:txBody>
      </p:sp>
      <p:sp>
        <p:nvSpPr>
          <p:cNvPr id="6" name="Footer Placeholder 5">
            <a:extLst>
              <a:ext uri="{FF2B5EF4-FFF2-40B4-BE49-F238E27FC236}">
                <a16:creationId xmlns:a16="http://schemas.microsoft.com/office/drawing/2014/main" id="{05963B7A-D50D-45F3-A908-447CA95ED6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3153DC-338D-49A1-BA50-901E6C4489B3}"/>
              </a:ext>
            </a:extLst>
          </p:cNvPr>
          <p:cNvSpPr>
            <a:spLocks noGrp="1"/>
          </p:cNvSpPr>
          <p:nvPr>
            <p:ph type="sldNum" sz="quarter" idx="12"/>
          </p:nvPr>
        </p:nvSpPr>
        <p:spPr/>
        <p:txBody>
          <a:bodyPr/>
          <a:lstStyle/>
          <a:p>
            <a:fld id="{171D35AE-1820-454D-9A66-40068A5AE13A}" type="slidenum">
              <a:rPr lang="en-US" smtClean="0"/>
              <a:t>‹#›</a:t>
            </a:fld>
            <a:endParaRPr lang="en-US"/>
          </a:p>
        </p:txBody>
      </p:sp>
    </p:spTree>
    <p:extLst>
      <p:ext uri="{BB962C8B-B14F-4D97-AF65-F5344CB8AC3E}">
        <p14:creationId xmlns:p14="http://schemas.microsoft.com/office/powerpoint/2010/main" val="1522499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655EFE-DC99-4B5E-A914-F46C3BECCD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D7F043-28E0-4EF3-99B1-6D4C3E2E96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AA4CAD-A29B-47A4-BA2A-FA1A23920D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71A71-BDA3-4FD1-84AC-1D1A117D4F76}" type="datetime1">
              <a:rPr lang="en-US" smtClean="0"/>
              <a:t>2/7/2022</a:t>
            </a:fld>
            <a:endParaRPr lang="en-US"/>
          </a:p>
        </p:txBody>
      </p:sp>
      <p:sp>
        <p:nvSpPr>
          <p:cNvPr id="5" name="Footer Placeholder 4">
            <a:extLst>
              <a:ext uri="{FF2B5EF4-FFF2-40B4-BE49-F238E27FC236}">
                <a16:creationId xmlns:a16="http://schemas.microsoft.com/office/drawing/2014/main" id="{8C311873-0330-40D0-A48E-F54EC4D583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546E37-2AE8-44E9-A70A-FA4DA40BA7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D35AE-1820-454D-9A66-40068A5AE13A}" type="slidenum">
              <a:rPr lang="en-US" smtClean="0"/>
              <a:t>‹#›</a:t>
            </a:fld>
            <a:endParaRPr lang="en-US"/>
          </a:p>
        </p:txBody>
      </p:sp>
    </p:spTree>
    <p:extLst>
      <p:ext uri="{BB962C8B-B14F-4D97-AF65-F5344CB8AC3E}">
        <p14:creationId xmlns:p14="http://schemas.microsoft.com/office/powerpoint/2010/main" val="3146555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provider.www.upenn.edu/computing/da/dw/pennant-student-records/PSR_training_digest_6.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atalog.upenn.edu/pennbook/confidentiality-student-record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vider.www.upenn.edu/computing/da/dw/pennant-student-records/st_address.e.html#elmt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provider.www.upenn.edu/computing/da/dw/pennant-student-records/st_degree_pursual.t.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provider.www.upenn.edu/computing/da/dw/pennant-student-records/v_program.t.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provider.www.upenn.edu/computing/da/dw/pennant-student-records/st_term.e.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provider.www.upenn.edu/computing/da/dw/pennant-student-records/st_noncourse_req.e.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provider.www.upenn.edu/computing/da/dw/pennant-student-records/course.t.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sc.upenn.edu/pennant-student-records#Training" TargetMode="External"/><Relationship Id="rId2" Type="http://schemas.openxmlformats.org/officeDocument/2006/relationships/hyperlink" Target="https://www.isc.upenn.edu/pennant-student-record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provider.www.upenn.edu/computing/da/dw/pennant-student-records/crse_section.t.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provider.www.upenn.edu/computing/da/dw/pennant-student-records/PSR_training_digest_12.pdf"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provider.www.upenn.edu/computing/da/dw/pennant-student-records/st_enrollment.t.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isc.upenn.edu/pennant-student-records#Tables-and-Data-Elements"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www.isc.upenn.edu/pennant-student-record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provider.www.upenn.edu/computing/da/dw/pennant-student-records/student.t.html"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provider.www.upenn.edu/computing/da/dw/pennant-student-records/PSR_training_digest_11.pdf"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provider.www.upenn.edu/computing/da/eforms/" TargetMode="External"/><Relationship Id="rId2" Type="http://schemas.openxmlformats.org/officeDocument/2006/relationships/hyperlink" Target="https://www.isc.upenn.edu/enterprise-information-analytics" TargetMode="External"/><Relationship Id="rId1" Type="http://schemas.openxmlformats.org/officeDocument/2006/relationships/slideLayout" Target="../slideLayouts/slideLayout2.xml"/><Relationship Id="rId6" Type="http://schemas.openxmlformats.org/officeDocument/2006/relationships/hyperlink" Target="https://bobiprod.isc-seo.upenn.edu/BOE/BI" TargetMode="External"/><Relationship Id="rId5" Type="http://schemas.openxmlformats.org/officeDocument/2006/relationships/hyperlink" Target="mailto:da-staff@isc.upenn.edu" TargetMode="External"/><Relationship Id="rId4" Type="http://schemas.openxmlformats.org/officeDocument/2006/relationships/hyperlink" Target="https://provider.www.upenn.edu/computing/da/orapass.html" TargetMode="External"/></Relationships>
</file>

<file path=ppt/slides/_rels/slide66.xml.rels><?xml version="1.0" encoding="UTF-8" standalone="yes"?>
<Relationships xmlns="http://schemas.openxmlformats.org/package/2006/relationships"><Relationship Id="rId2" Type="http://schemas.openxmlformats.org/officeDocument/2006/relationships/hyperlink" Target="https://www.isc.upenn.edu/pennant-student-records#Reports"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mailto:da-staff@isc.upenn.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provider.www.upenn.edu/computing/da/dw/pennant-student-records/student.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rovider.www.upenn.edu/computing/da/dw/pennant-student-records/st_address.e.html#elmt21" TargetMode="External"/><Relationship Id="rId2" Type="http://schemas.openxmlformats.org/officeDocument/2006/relationships/hyperlink" Target="https://provider.www.upenn.edu/computing/da/dw/pennant-student-records/st_address.e.html#elmt6" TargetMode="External"/><Relationship Id="rId1" Type="http://schemas.openxmlformats.org/officeDocument/2006/relationships/slideLayout" Target="../slideLayouts/slideLayout2.xml"/><Relationship Id="rId4" Type="http://schemas.openxmlformats.org/officeDocument/2006/relationships/hyperlink" Target="https://provider.www.upenn.edu/computing/da/dw/pennant-student-records/st_email.e.html#elmt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5C8A6-5684-4D4D-87B7-60E68B31A873}"/>
              </a:ext>
            </a:extLst>
          </p:cNvPr>
          <p:cNvSpPr>
            <a:spLocks noGrp="1"/>
          </p:cNvSpPr>
          <p:nvPr>
            <p:ph type="ctrTitle"/>
          </p:nvPr>
        </p:nvSpPr>
        <p:spPr>
          <a:xfrm>
            <a:off x="1524000" y="1122363"/>
            <a:ext cx="9448800" cy="2479670"/>
          </a:xfrm>
          <a:noFill/>
          <a:ln>
            <a:solidFill>
              <a:schemeClr val="accent1">
                <a:alpha val="97000"/>
              </a:schemeClr>
            </a:solidFill>
          </a:ln>
        </p:spPr>
        <p:txBody>
          <a:bodyPr>
            <a:normAutofit/>
          </a:bodyPr>
          <a:lstStyle/>
          <a:p>
            <a:pPr algn="l"/>
            <a:r>
              <a:rPr lang="en-US" sz="4000" b="1" dirty="0">
                <a:solidFill>
                  <a:srgbClr val="8E0000"/>
                </a:solidFill>
              </a:rPr>
              <a:t>					Student Data </a:t>
            </a:r>
            <a:br>
              <a:rPr lang="en-US" sz="4000" b="1" dirty="0">
                <a:solidFill>
                  <a:srgbClr val="8E0000"/>
                </a:solidFill>
              </a:rPr>
            </a:br>
            <a:r>
              <a:rPr lang="en-US" sz="4000" b="1" dirty="0">
                <a:solidFill>
                  <a:srgbClr val="8E0000"/>
                </a:solidFill>
              </a:rPr>
              <a:t>					in the Data Warehouse</a:t>
            </a:r>
          </a:p>
        </p:txBody>
      </p:sp>
      <p:sp>
        <p:nvSpPr>
          <p:cNvPr id="3" name="Subtitle 2">
            <a:extLst>
              <a:ext uri="{FF2B5EF4-FFF2-40B4-BE49-F238E27FC236}">
                <a16:creationId xmlns:a16="http://schemas.microsoft.com/office/drawing/2014/main" id="{05964F6C-1D6E-4C03-A8E3-CBE41DBE4B61}"/>
              </a:ext>
            </a:extLst>
          </p:cNvPr>
          <p:cNvSpPr>
            <a:spLocks noGrp="1"/>
          </p:cNvSpPr>
          <p:nvPr>
            <p:ph type="subTitle" idx="1"/>
          </p:nvPr>
        </p:nvSpPr>
        <p:spPr/>
        <p:txBody>
          <a:bodyPr/>
          <a:lstStyle/>
          <a:p>
            <a:endParaRPr lang="en-US" dirty="0"/>
          </a:p>
          <a:p>
            <a:endParaRPr lang="en-US" dirty="0"/>
          </a:p>
          <a:p>
            <a:r>
              <a:rPr lang="en-US" dirty="0"/>
              <a:t>Using the Pennant Student Records data collection</a:t>
            </a:r>
          </a:p>
          <a:p>
            <a:r>
              <a:rPr lang="en-US" sz="1400" dirty="0"/>
              <a:t>rev. 12/29/2021</a:t>
            </a:r>
          </a:p>
        </p:txBody>
      </p:sp>
      <p:grpSp>
        <p:nvGrpSpPr>
          <p:cNvPr id="4" name="Group 3">
            <a:extLst>
              <a:ext uri="{FF2B5EF4-FFF2-40B4-BE49-F238E27FC236}">
                <a16:creationId xmlns:a16="http://schemas.microsoft.com/office/drawing/2014/main" id="{7B3F4569-A309-4FFD-9888-BC6CE64F45D6}"/>
              </a:ext>
            </a:extLst>
          </p:cNvPr>
          <p:cNvGrpSpPr/>
          <p:nvPr/>
        </p:nvGrpSpPr>
        <p:grpSpPr>
          <a:xfrm>
            <a:off x="1524000" y="1122362"/>
            <a:ext cx="4572000" cy="2479675"/>
            <a:chOff x="-8117305" y="6336631"/>
            <a:chExt cx="4464798" cy="1315454"/>
          </a:xfrm>
        </p:grpSpPr>
        <p:sp>
          <p:nvSpPr>
            <p:cNvPr id="5" name="Rectangle 4">
              <a:extLst>
                <a:ext uri="{FF2B5EF4-FFF2-40B4-BE49-F238E27FC236}">
                  <a16:creationId xmlns:a16="http://schemas.microsoft.com/office/drawing/2014/main" id="{732333E6-3466-46B9-AEB5-23F5E9CA920A}"/>
                </a:ext>
              </a:extLst>
            </p:cNvPr>
            <p:cNvSpPr/>
            <p:nvPr/>
          </p:nvSpPr>
          <p:spPr>
            <a:xfrm>
              <a:off x="-8117305" y="6336631"/>
              <a:ext cx="4065715" cy="131545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sp>
          <p:nvSpPr>
            <p:cNvPr id="6" name="Isosceles Triangle 5">
              <a:extLst>
                <a:ext uri="{FF2B5EF4-FFF2-40B4-BE49-F238E27FC236}">
                  <a16:creationId xmlns:a16="http://schemas.microsoft.com/office/drawing/2014/main" id="{4EFA5089-A32D-4677-A5FC-F906773D9E2D}"/>
                </a:ext>
              </a:extLst>
            </p:cNvPr>
            <p:cNvSpPr/>
            <p:nvPr/>
          </p:nvSpPr>
          <p:spPr>
            <a:xfrm rot="5400000">
              <a:off x="-4509774" y="6794817"/>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pic>
        <p:nvPicPr>
          <p:cNvPr id="10" name="Picture 9" descr="A picture containing text, mug, clipart, vessel&#10;&#10;Description automatically generated">
            <a:extLst>
              <a:ext uri="{FF2B5EF4-FFF2-40B4-BE49-F238E27FC236}">
                <a16:creationId xmlns:a16="http://schemas.microsoft.com/office/drawing/2014/main" id="{07BD89F3-DADF-42C7-8890-330DFCC758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7871" y="1907137"/>
            <a:ext cx="2450068" cy="673503"/>
          </a:xfrm>
          <a:prstGeom prst="rect">
            <a:avLst/>
          </a:prstGeom>
        </p:spPr>
      </p:pic>
      <p:sp>
        <p:nvSpPr>
          <p:cNvPr id="13" name="Slide Number Placeholder 12">
            <a:extLst>
              <a:ext uri="{FF2B5EF4-FFF2-40B4-BE49-F238E27FC236}">
                <a16:creationId xmlns:a16="http://schemas.microsoft.com/office/drawing/2014/main" id="{2ECB696D-F174-4085-9B82-F1F54BFEDF60}"/>
              </a:ext>
            </a:extLst>
          </p:cNvPr>
          <p:cNvSpPr>
            <a:spLocks noGrp="1"/>
          </p:cNvSpPr>
          <p:nvPr>
            <p:ph type="sldNum" sz="quarter" idx="12"/>
          </p:nvPr>
        </p:nvSpPr>
        <p:spPr/>
        <p:txBody>
          <a:bodyPr/>
          <a:lstStyle/>
          <a:p>
            <a:fld id="{171D35AE-1820-454D-9A66-40068A5AE13A}" type="slidenum">
              <a:rPr lang="en-US" smtClean="0"/>
              <a:t>1</a:t>
            </a:fld>
            <a:endParaRPr lang="en-US"/>
          </a:p>
        </p:txBody>
      </p:sp>
    </p:spTree>
    <p:extLst>
      <p:ext uri="{BB962C8B-B14F-4D97-AF65-F5344CB8AC3E}">
        <p14:creationId xmlns:p14="http://schemas.microsoft.com/office/powerpoint/2010/main" val="2194142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Students in terms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a:bodyPr>
          <a:lstStyle/>
          <a:p>
            <a:pPr marL="0" indent="0">
              <a:buNone/>
            </a:pPr>
            <a:r>
              <a:rPr lang="en-US" dirty="0"/>
              <a:t>Q: What is an “Active Student” ?</a:t>
            </a:r>
          </a:p>
          <a:p>
            <a:pPr marL="0" indent="0">
              <a:buNone/>
            </a:pPr>
            <a:r>
              <a:rPr lang="en-US" dirty="0"/>
              <a:t>A: A student is considered active if they are enrolled in courses, or eligible to enroll in courses, in the current term.</a:t>
            </a:r>
          </a:p>
          <a:p>
            <a:pPr lvl="1"/>
            <a:r>
              <a:rPr lang="en-US" dirty="0"/>
              <a:t>A student is considered Active on Leave if:</a:t>
            </a:r>
          </a:p>
          <a:p>
            <a:pPr marL="914400" lvl="2" indent="0">
              <a:buNone/>
            </a:pPr>
            <a:r>
              <a:rPr lang="en-US" dirty="0"/>
              <a:t>They are not active in the current term and their curricula ended with a leave exit action.</a:t>
            </a:r>
          </a:p>
          <a:p>
            <a:pPr lvl="1"/>
            <a:r>
              <a:rPr lang="en-US" dirty="0"/>
              <a:t>A person is considered Inactive if:</a:t>
            </a:r>
          </a:p>
          <a:p>
            <a:pPr marL="914400" lvl="2" indent="0">
              <a:buNone/>
            </a:pPr>
            <a:r>
              <a:rPr lang="en-US" dirty="0"/>
              <a:t>They graduated and are not continuing in another program, or</a:t>
            </a:r>
          </a:p>
          <a:p>
            <a:pPr marL="914400" lvl="2" indent="0">
              <a:buNone/>
            </a:pPr>
            <a:r>
              <a:rPr lang="en-US" dirty="0"/>
              <a:t>They exited  in some other way, for example dropped or withdrew, and are not continuing in another program.</a:t>
            </a:r>
          </a:p>
          <a:p>
            <a:pPr marL="457200" lvl="1" indent="0">
              <a:buNone/>
            </a:pPr>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10</a:t>
            </a:fld>
            <a:endParaRPr lang="en-US"/>
          </a:p>
        </p:txBody>
      </p:sp>
      <p:sp>
        <p:nvSpPr>
          <p:cNvPr id="9" name="Footer Placeholder 6">
            <a:extLst>
              <a:ext uri="{FF2B5EF4-FFF2-40B4-BE49-F238E27FC236}">
                <a16:creationId xmlns:a16="http://schemas.microsoft.com/office/drawing/2014/main" id="{DEECCCEF-2F7C-47A9-8147-E8F199CBD08D}"/>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1549A18-539B-4215-B486-5BE0923D2F70}"/>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1D9C3A23-7336-4CA6-B231-2AE0E97BAB1B}"/>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237A2CC-0F8C-4834-A8F8-FFD6DCB53EB2}"/>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1997468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Current student information</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a:bodyPr>
          <a:lstStyle/>
          <a:p>
            <a:pPr marL="0" indent="0">
              <a:buNone/>
            </a:pPr>
            <a:r>
              <a:rPr lang="en-US" dirty="0"/>
              <a:t>The ST_TERM (Student Term) table contains one row per student per term, and is where you will find:</a:t>
            </a:r>
          </a:p>
          <a:p>
            <a:pPr lvl="1"/>
            <a:r>
              <a:rPr lang="en-US" dirty="0"/>
              <a:t>STUDENT_STATUS – indicates whether they are active or not in the term</a:t>
            </a:r>
          </a:p>
          <a:p>
            <a:pPr lvl="1"/>
            <a:r>
              <a:rPr lang="en-US" dirty="0"/>
              <a:t>STUDENT_TYPE – indicates whether they are a new or continuing student</a:t>
            </a:r>
          </a:p>
          <a:p>
            <a:pPr lvl="1"/>
            <a:r>
              <a:rPr lang="en-US" dirty="0"/>
              <a:t>RATE_CODE – indicates whether they are being billed using a special rate </a:t>
            </a:r>
          </a:p>
          <a:p>
            <a:pPr lvl="1"/>
            <a:r>
              <a:rPr lang="en-US" dirty="0"/>
              <a:t>CAMPUS – indicates whether they are on Penn’s main campus or another Penn campus</a:t>
            </a:r>
          </a:p>
          <a:p>
            <a:pPr lvl="1"/>
            <a:r>
              <a:rPr lang="en-US" dirty="0"/>
              <a:t>SITE – indicates whether they are studying at a different physical location</a:t>
            </a:r>
          </a:p>
          <a:p>
            <a:pPr marL="0" indent="0">
              <a:buNone/>
            </a:pPr>
            <a:r>
              <a:rPr lang="en-US" sz="1800" dirty="0"/>
              <a:t>ST_TERM also contains values for the student’s </a:t>
            </a:r>
            <a:r>
              <a:rPr lang="en-US" sz="1800" i="1" dirty="0"/>
              <a:t>primary </a:t>
            </a:r>
            <a:r>
              <a:rPr lang="en-US" sz="1800" dirty="0"/>
              <a:t>program that term, including:  PRIMARY_SCHOOL, PRIMARY_DIVISION, PRIMARY_DEGREE, PRIMARY_MAJOR, PRIMARY_LEVEL… more about these will be covered in the topic about CURRICULUM.</a:t>
            </a:r>
          </a:p>
          <a:p>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11</a:t>
            </a:fld>
            <a:endParaRPr lang="en-US"/>
          </a:p>
        </p:txBody>
      </p:sp>
      <p:sp>
        <p:nvSpPr>
          <p:cNvPr id="9" name="Footer Placeholder 6">
            <a:extLst>
              <a:ext uri="{FF2B5EF4-FFF2-40B4-BE49-F238E27FC236}">
                <a16:creationId xmlns:a16="http://schemas.microsoft.com/office/drawing/2014/main" id="{328EB9FE-A3B0-468C-919E-C13CF3B332E9}"/>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66D9EF99-9BF9-47BD-A9AA-827F91784FF9}"/>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C570CD28-7980-4645-A735-EE827F7636D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F733ACC6-1509-4E0D-8E75-CC49D725D9DB}"/>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275813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Other term-specific information </a:t>
            </a:r>
            <a:br>
              <a:rPr lang="en-US" dirty="0"/>
            </a:br>
            <a:r>
              <a:rPr lang="en-US" dirty="0"/>
              <a:t>about students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a:bodyPr>
          <a:lstStyle/>
          <a:p>
            <a:pPr marL="0" indent="0">
              <a:buNone/>
            </a:pPr>
            <a:r>
              <a:rPr lang="en-US" sz="2200" dirty="0"/>
              <a:t>Students can have information in the following term tables. Note that these are not related to any specific academic program (see the later section on “Curriculum”).  </a:t>
            </a:r>
          </a:p>
          <a:p>
            <a:pPr marL="0" indent="0">
              <a:buNone/>
            </a:pPr>
            <a:r>
              <a:rPr lang="en-US" sz="2200" dirty="0"/>
              <a:t>ST_ACTIVITY – one row per student per term per activity code</a:t>
            </a:r>
          </a:p>
          <a:p>
            <a:pPr marL="0" indent="0">
              <a:buNone/>
            </a:pPr>
            <a:r>
              <a:rPr lang="en-US" sz="2200" dirty="0"/>
              <a:t>ST_ADVISOR – one row per student per term per advisor per advisor type per internal id</a:t>
            </a:r>
          </a:p>
          <a:p>
            <a:pPr marL="0" indent="0">
              <a:buNone/>
            </a:pPr>
            <a:r>
              <a:rPr lang="en-US" sz="2200" dirty="0"/>
              <a:t>ST_ATTRIBUTE * – one row per student per term per attribute code</a:t>
            </a:r>
          </a:p>
          <a:p>
            <a:pPr marL="0" indent="0">
              <a:buNone/>
            </a:pPr>
            <a:r>
              <a:rPr lang="en-US" sz="2200" dirty="0"/>
              <a:t>ST_COHORT * – one row per student per term per cohort code</a:t>
            </a:r>
          </a:p>
          <a:p>
            <a:pPr marL="0" indent="0">
              <a:buNone/>
            </a:pPr>
            <a:r>
              <a:rPr lang="en-US" sz="2200" dirty="0"/>
              <a:t>ST_SPORT – one row per student per term per athletic/sport activity code</a:t>
            </a:r>
          </a:p>
          <a:p>
            <a:pPr marL="0" indent="0">
              <a:buNone/>
            </a:pPr>
            <a:endParaRPr lang="en-US" sz="2200" dirty="0"/>
          </a:p>
          <a:p>
            <a:pPr marL="0" indent="0">
              <a:buNone/>
            </a:pPr>
            <a:endParaRPr lang="en-US" sz="2200" dirty="0"/>
          </a:p>
          <a:p>
            <a:pPr marL="0" indent="0">
              <a:buNone/>
            </a:pPr>
            <a:r>
              <a:rPr lang="en-US" sz="2200" dirty="0"/>
              <a:t>* For more about the difference between Attributes and Cohorts, see </a:t>
            </a:r>
            <a:r>
              <a:rPr lang="en-US" sz="1600" dirty="0">
                <a:hlinkClick r:id="rId2"/>
              </a:rPr>
              <a:t>https://provider.www.upenn.edu/computing/da/dw/pennant-student-records/PSR_training_digest_6.pdf</a:t>
            </a:r>
            <a:r>
              <a:rPr lang="en-US" sz="1600" dirty="0"/>
              <a:t> </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12</a:t>
            </a:fld>
            <a:endParaRPr lang="en-US"/>
          </a:p>
        </p:txBody>
      </p:sp>
      <p:sp>
        <p:nvSpPr>
          <p:cNvPr id="9" name="Footer Placeholder 6">
            <a:extLst>
              <a:ext uri="{FF2B5EF4-FFF2-40B4-BE49-F238E27FC236}">
                <a16:creationId xmlns:a16="http://schemas.microsoft.com/office/drawing/2014/main" id="{DEECCCEF-2F7C-47A9-8147-E8F199CBD08D}"/>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1549A18-539B-4215-B486-5BE0923D2F70}"/>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1D9C3A23-7336-4CA6-B231-2AE0E97BAB1B}"/>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237A2CC-0F8C-4834-A8F8-FFD6DCB53EB2}"/>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343265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Some cautions about using Student data</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lnSpcReduction="10000"/>
          </a:bodyPr>
          <a:lstStyle/>
          <a:p>
            <a:r>
              <a:rPr lang="en-US" dirty="0"/>
              <a:t>When deceased students should be excluded from report results; filter on DECEASED is null.  </a:t>
            </a:r>
          </a:p>
          <a:p>
            <a:r>
              <a:rPr lang="en-US" dirty="0"/>
              <a:t>For bio/demo data, you may want to limit results to a specific type, and/or records with specific date ranges.</a:t>
            </a:r>
          </a:p>
          <a:p>
            <a:r>
              <a:rPr lang="en-US" dirty="0"/>
              <a:t>If you receive a request to provide a report using student information that contains confidential information, or a request to provide information to anyone outside of your immediate department or center, please consult with the Office of the University Registrar. All reporting requests external to Penn should be directed either to the OUR or to the Office of Institutional Reporting and Analysis. </a:t>
            </a:r>
            <a:br>
              <a:rPr lang="en-US" dirty="0"/>
            </a:br>
            <a:r>
              <a:rPr lang="en-US" sz="2200" dirty="0"/>
              <a:t>See </a:t>
            </a:r>
            <a:r>
              <a:rPr lang="en-US" sz="2200" dirty="0">
                <a:hlinkClick r:id="rId2"/>
              </a:rPr>
              <a:t>https://catalog.upenn.edu/pennbook/confidentiality-student-records/</a:t>
            </a:r>
            <a:r>
              <a:rPr lang="en-US" sz="2200" dirty="0"/>
              <a:t> </a:t>
            </a:r>
            <a:br>
              <a:rPr lang="en-US" dirty="0"/>
            </a:br>
            <a:endParaRPr lang="en-US" sz="2000"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13</a:t>
            </a:fld>
            <a:endParaRPr lang="en-US"/>
          </a:p>
        </p:txBody>
      </p:sp>
      <p:sp>
        <p:nvSpPr>
          <p:cNvPr id="13" name="Footer Placeholder 6">
            <a:extLst>
              <a:ext uri="{FF2B5EF4-FFF2-40B4-BE49-F238E27FC236}">
                <a16:creationId xmlns:a16="http://schemas.microsoft.com/office/drawing/2014/main" id="{764C5BC8-7609-4348-8BAF-758558BDC6A3}"/>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4" name="Group 13">
            <a:extLst>
              <a:ext uri="{FF2B5EF4-FFF2-40B4-BE49-F238E27FC236}">
                <a16:creationId xmlns:a16="http://schemas.microsoft.com/office/drawing/2014/main" id="{97D71C29-C9C2-440F-A45A-6762263D5592}"/>
              </a:ext>
            </a:extLst>
          </p:cNvPr>
          <p:cNvGrpSpPr/>
          <p:nvPr/>
        </p:nvGrpSpPr>
        <p:grpSpPr>
          <a:xfrm>
            <a:off x="838200" y="6363014"/>
            <a:ext cx="2321558" cy="407025"/>
            <a:chOff x="-8117305" y="26194725"/>
            <a:chExt cx="4464796" cy="1349094"/>
          </a:xfrm>
        </p:grpSpPr>
        <p:sp>
          <p:nvSpPr>
            <p:cNvPr id="15" name="Rectangle 14">
              <a:extLst>
                <a:ext uri="{FF2B5EF4-FFF2-40B4-BE49-F238E27FC236}">
                  <a16:creationId xmlns:a16="http://schemas.microsoft.com/office/drawing/2014/main" id="{6233A00C-9AF9-46D8-8DF7-7505434A42B3}"/>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6" name="Isosceles Triangle 15">
              <a:extLst>
                <a:ext uri="{FF2B5EF4-FFF2-40B4-BE49-F238E27FC236}">
                  <a16:creationId xmlns:a16="http://schemas.microsoft.com/office/drawing/2014/main" id="{2E0C18C1-F5A2-40BF-9AAC-A66BCDE70FAE}"/>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339548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An example of a query using Student data</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sz="half" idx="1"/>
          </p:nvPr>
        </p:nvSpPr>
        <p:spPr>
          <a:xfrm>
            <a:off x="1495732" y="1603737"/>
            <a:ext cx="9260758" cy="4610249"/>
          </a:xfrm>
        </p:spPr>
        <p:txBody>
          <a:bodyPr>
            <a:noAutofit/>
          </a:bodyPr>
          <a:lstStyle/>
          <a:p>
            <a:pPr marL="0" indent="0">
              <a:spcBef>
                <a:spcPts val="0"/>
              </a:spcBef>
              <a:buNone/>
            </a:pPr>
            <a:r>
              <a:rPr lang="en-US" sz="1200" b="0" i="0" u="none" strike="noStrike" baseline="0" dirty="0">
                <a:solidFill>
                  <a:srgbClr val="0000FF"/>
                </a:solidFill>
                <a:highlight>
                  <a:srgbClr val="FFFFFF"/>
                </a:highlight>
                <a:latin typeface="Courier"/>
              </a:rPr>
              <a:t>SELECT</a:t>
            </a:r>
            <a:endParaRPr lang="en-US" sz="1200" b="0" i="0" u="none" strike="noStrike" baseline="0" dirty="0">
              <a:solidFill>
                <a:srgbClr val="000000"/>
              </a:solidFill>
              <a:highlight>
                <a:srgbClr val="FFFFFF"/>
              </a:highlight>
              <a:latin typeface="Courier"/>
            </a:endParaRPr>
          </a:p>
          <a:p>
            <a:pPr marL="0" indent="0">
              <a:spcBef>
                <a:spcPts val="0"/>
              </a:spcBef>
              <a:buNone/>
            </a:pPr>
            <a:r>
              <a:rPr lang="nn-NO" sz="1200" b="0" i="0" u="none" strike="noStrike" baseline="0" dirty="0">
                <a:solidFill>
                  <a:srgbClr val="000000"/>
                </a:solidFill>
                <a:highlight>
                  <a:srgbClr val="FFFFFF"/>
                </a:highlight>
                <a:latin typeface="Courier"/>
              </a:rPr>
              <a:t>  DWNGSS_PS</a:t>
            </a:r>
            <a:r>
              <a:rPr lang="nn-NO" sz="1200" b="0" i="0" u="none" strike="noStrike" baseline="0" dirty="0">
                <a:solidFill>
                  <a:srgbClr val="0000FF"/>
                </a:solidFill>
                <a:highlight>
                  <a:srgbClr val="FFFFFF"/>
                </a:highlight>
                <a:latin typeface="Courier"/>
              </a:rPr>
              <a:t>.</a:t>
            </a:r>
            <a:r>
              <a:rPr lang="nn-NO" sz="1200" b="0" i="0" u="none" strike="noStrike" baseline="0" dirty="0">
                <a:solidFill>
                  <a:srgbClr val="808000"/>
                </a:solidFill>
                <a:highlight>
                  <a:srgbClr val="FFFFFF"/>
                </a:highlight>
                <a:latin typeface="Courier"/>
              </a:rPr>
              <a:t>STUDENT</a:t>
            </a:r>
            <a:r>
              <a:rPr lang="nn-NO" sz="1200" b="0" i="0" u="none" strike="noStrike" baseline="0" dirty="0">
                <a:solidFill>
                  <a:srgbClr val="0000FF"/>
                </a:solidFill>
                <a:highlight>
                  <a:srgbClr val="FFFFFF"/>
                </a:highlight>
                <a:latin typeface="Courier"/>
              </a:rPr>
              <a:t>.</a:t>
            </a:r>
            <a:r>
              <a:rPr lang="nn-NO" sz="1200" b="0" i="0" u="none" strike="noStrike" baseline="0" dirty="0">
                <a:solidFill>
                  <a:srgbClr val="000000"/>
                </a:solidFill>
                <a:highlight>
                  <a:srgbClr val="FFFFFF"/>
                </a:highlight>
                <a:latin typeface="Courier"/>
              </a:rPr>
              <a:t>PENN_ID</a:t>
            </a:r>
            <a:r>
              <a:rPr lang="nn-NO" sz="1200" b="0" i="0" u="none" strike="noStrike" baseline="0" dirty="0">
                <a:solidFill>
                  <a:srgbClr val="0000FF"/>
                </a:solidFill>
                <a:highlight>
                  <a:srgbClr val="FFFFFF"/>
                </a:highlight>
                <a:latin typeface="Courier"/>
              </a:rPr>
              <a:t>,</a:t>
            </a:r>
            <a:endParaRPr lang="nn-NO"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STUDENT</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FF"/>
                </a:highlight>
                <a:latin typeface="Courier"/>
              </a:rPr>
              <a:t>LAST_NAME</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STUDENT</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FF"/>
                </a:highlight>
                <a:latin typeface="Courier"/>
              </a:rPr>
              <a:t>FIRST_NAME</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STUDENT</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FF"/>
                </a:highlight>
                <a:latin typeface="Courier"/>
              </a:rPr>
              <a:t>MIDDLE_NAME</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ST_EMAIL</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FF"/>
                </a:highlight>
                <a:latin typeface="Courier"/>
              </a:rPr>
              <a:t>EMAIL_ADDR</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ST_TERM</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FF"/>
                </a:highlight>
                <a:latin typeface="Courier"/>
              </a:rPr>
              <a:t>TERM</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ST_TERM</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FF"/>
                </a:highlight>
                <a:latin typeface="Courier"/>
              </a:rPr>
              <a:t>SITE</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ST_TERM</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00"/>
                </a:highlight>
                <a:latin typeface="Courier"/>
              </a:rPr>
              <a:t>SITE_DESC</a:t>
            </a:r>
          </a:p>
          <a:p>
            <a:pPr marL="0" indent="0">
              <a:spcBef>
                <a:spcPts val="0"/>
              </a:spcBef>
              <a:buNone/>
            </a:pPr>
            <a:r>
              <a:rPr lang="en-US" sz="1200" b="0" i="0" u="none" strike="noStrike" baseline="0" dirty="0">
                <a:solidFill>
                  <a:srgbClr val="0000FF"/>
                </a:solidFill>
                <a:highlight>
                  <a:srgbClr val="FFFFFF"/>
                </a:highlight>
                <a:latin typeface="Courier"/>
              </a:rPr>
              <a:t>FROM</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STUDENT</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ST_EMAIL</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ST_TERM</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FF"/>
                </a:solidFill>
                <a:highlight>
                  <a:srgbClr val="FFFFFF"/>
                </a:highlight>
                <a:latin typeface="Courier"/>
              </a:rPr>
              <a:t>WHERE</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 DWNGSS_PS</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808000"/>
                </a:solidFill>
                <a:highlight>
                  <a:srgbClr val="FFFF00"/>
                </a:highlight>
                <a:latin typeface="Courier"/>
              </a:rPr>
              <a:t>ST_EMAIL</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PENN_ID</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DWNGSS_PS</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808000"/>
                </a:solidFill>
                <a:highlight>
                  <a:srgbClr val="FFFF00"/>
                </a:highlight>
                <a:latin typeface="Courier"/>
              </a:rPr>
              <a:t>STUDENT</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PENN_ID  </a:t>
            </a:r>
            <a:r>
              <a:rPr lang="en-US" sz="1200" b="0" i="0" u="none" strike="noStrike" baseline="0" dirty="0">
                <a:solidFill>
                  <a:srgbClr val="0000FF"/>
                </a:solidFill>
                <a:highlight>
                  <a:srgbClr val="FFFF00"/>
                </a:highlight>
                <a:latin typeface="Courier"/>
              </a:rPr>
              <a:t>)</a:t>
            </a:r>
            <a:endParaRPr lang="en-US" sz="1200" b="0" i="0" u="none" strike="noStrike" baseline="0" dirty="0">
              <a:solidFill>
                <a:srgbClr val="000000"/>
              </a:solidFill>
              <a:highlight>
                <a:srgbClr val="FFFF00"/>
              </a:highlight>
              <a:latin typeface="Courier"/>
            </a:endParaRPr>
          </a:p>
          <a:p>
            <a:pPr marL="0" indent="0">
              <a:spcBef>
                <a:spcPts val="0"/>
              </a:spcBef>
              <a:buNone/>
            </a:pPr>
            <a:r>
              <a:rPr lang="en-US" sz="1200" b="0" i="0" u="none" strike="noStrike" baseline="0" dirty="0">
                <a:solidFill>
                  <a:srgbClr val="000000"/>
                </a:solidFill>
                <a:highlight>
                  <a:srgbClr val="FFFF00"/>
                </a:highlight>
                <a:latin typeface="Courier"/>
              </a:rPr>
              <a:t>  </a:t>
            </a:r>
            <a:r>
              <a:rPr lang="en-US" sz="1200" b="0" i="0" u="none" strike="noStrike" baseline="0" dirty="0">
                <a:solidFill>
                  <a:srgbClr val="0000FF"/>
                </a:solidFill>
                <a:highlight>
                  <a:srgbClr val="FFFF00"/>
                </a:highlight>
                <a:latin typeface="Courier"/>
              </a:rPr>
              <a:t>AND</a:t>
            </a:r>
            <a:r>
              <a:rPr lang="en-US" sz="1200" b="0" i="0" u="none" strike="noStrike" baseline="0" dirty="0">
                <a:solidFill>
                  <a:srgbClr val="000000"/>
                </a:solidFill>
                <a:highlight>
                  <a:srgbClr val="FFFF00"/>
                </a:highlight>
                <a:latin typeface="Courier"/>
              </a:rPr>
              <a:t>  </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 DWNGSS_PS</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808000"/>
                </a:solidFill>
                <a:highlight>
                  <a:srgbClr val="FFFF00"/>
                </a:highlight>
                <a:latin typeface="Courier"/>
              </a:rPr>
              <a:t>ST_TERM</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PENN_ID</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DWNGSS_PS</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808000"/>
                </a:solidFill>
                <a:highlight>
                  <a:srgbClr val="FFFF00"/>
                </a:highlight>
                <a:latin typeface="Courier"/>
              </a:rPr>
              <a:t>STUDENT</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PENN_ID  </a:t>
            </a:r>
            <a:r>
              <a:rPr lang="en-US" sz="1200" b="0" i="0" u="none" strike="noStrike" baseline="0" dirty="0">
                <a:solidFill>
                  <a:srgbClr val="0000FF"/>
                </a:solidFill>
                <a:highlight>
                  <a:srgbClr val="FFFF00"/>
                </a:highlight>
                <a:latin typeface="Courier"/>
              </a:rPr>
              <a:t>)</a:t>
            </a:r>
            <a:endParaRPr lang="en-US" sz="1200" b="0" i="0" u="none" strike="noStrike" baseline="0" dirty="0">
              <a:solidFill>
                <a:srgbClr val="000000"/>
              </a:solidFill>
              <a:highlight>
                <a:srgbClr val="FFFF00"/>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a:t>
            </a:r>
            <a:r>
              <a:rPr lang="en-US" sz="1200" b="0" i="0" u="none" strike="noStrike" baseline="0" dirty="0">
                <a:solidFill>
                  <a:srgbClr val="0000FF"/>
                </a:solidFill>
                <a:highlight>
                  <a:srgbClr val="FFFFFF"/>
                </a:highlight>
                <a:latin typeface="Courier"/>
              </a:rPr>
              <a:t>AND</a:t>
            </a:r>
            <a:r>
              <a:rPr lang="en-US" sz="1200" b="0" i="0" u="none" strike="noStrike" baseline="0" dirty="0">
                <a:solidFill>
                  <a:srgbClr val="000000"/>
                </a:solidFill>
                <a:highlight>
                  <a:srgbClr val="FFFFFF"/>
                </a:highlight>
                <a:latin typeface="Courier"/>
              </a:rPr>
              <a:t>  </a:t>
            </a:r>
          </a:p>
          <a:p>
            <a:pPr marL="0" indent="0">
              <a:spcBef>
                <a:spcPts val="0"/>
              </a:spcBef>
              <a:buNone/>
            </a:pPr>
            <a:r>
              <a:rPr lang="en-US" sz="1200" b="0" i="0" u="none" strike="noStrike" baseline="0" dirty="0">
                <a:solidFill>
                  <a:srgbClr val="000000"/>
                </a:solidFill>
                <a:highlight>
                  <a:srgbClr val="FFFFFF"/>
                </a:highlight>
                <a:latin typeface="Courier"/>
              </a:rPr>
              <a:t>  </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ST_TERM</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00"/>
                </a:highlight>
                <a:latin typeface="Courier"/>
              </a:rPr>
              <a:t>STUDENT_STATUS  </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  </a:t>
            </a:r>
            <a:r>
              <a:rPr lang="en-US" sz="1200" b="0" i="0" u="none" strike="noStrike" baseline="0" dirty="0">
                <a:solidFill>
                  <a:srgbClr val="FF0000"/>
                </a:solidFill>
                <a:highlight>
                  <a:srgbClr val="FFFF00"/>
                </a:highlight>
                <a:latin typeface="Courier"/>
              </a:rPr>
              <a:t>'AS'</a:t>
            </a:r>
            <a:endParaRPr lang="en-US" sz="1200" b="0" i="0" u="none" strike="noStrike" baseline="0" dirty="0">
              <a:solidFill>
                <a:srgbClr val="000000"/>
              </a:solidFill>
              <a:highlight>
                <a:srgbClr val="FFFF00"/>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a:t>
            </a:r>
            <a:r>
              <a:rPr lang="en-US" sz="1200" b="0" i="0" u="none" strike="noStrike" baseline="0" dirty="0">
                <a:solidFill>
                  <a:srgbClr val="0000FF"/>
                </a:solidFill>
                <a:highlight>
                  <a:srgbClr val="FFFFFF"/>
                </a:highlight>
                <a:latin typeface="Courier"/>
              </a:rPr>
              <a:t>AND</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ST_TERM</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FF"/>
                </a:highlight>
                <a:latin typeface="Courier"/>
              </a:rPr>
              <a:t>TERM  </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FF"/>
                </a:highlight>
                <a:latin typeface="Courier"/>
              </a:rPr>
              <a:t>  </a:t>
            </a:r>
            <a:r>
              <a:rPr lang="en-US" sz="1200" b="0" i="0" u="none" strike="noStrike" baseline="0" dirty="0">
                <a:solidFill>
                  <a:srgbClr val="FF0000"/>
                </a:solidFill>
                <a:highlight>
                  <a:srgbClr val="FFFFFF"/>
                </a:highlight>
                <a:latin typeface="Courier"/>
              </a:rPr>
              <a:t>'202210'</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a:t>
            </a:r>
            <a:r>
              <a:rPr lang="en-US" sz="1200" b="0" i="0" u="none" strike="noStrike" baseline="0" dirty="0">
                <a:solidFill>
                  <a:srgbClr val="0000FF"/>
                </a:solidFill>
                <a:highlight>
                  <a:srgbClr val="FFFFFF"/>
                </a:highlight>
                <a:latin typeface="Courier"/>
              </a:rPr>
              <a:t>AND</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ST_TERM</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00"/>
                </a:highlight>
                <a:latin typeface="Courier"/>
              </a:rPr>
              <a:t>SITE  </a:t>
            </a:r>
            <a:r>
              <a:rPr lang="en-US" sz="1200" b="0" i="0" u="none" strike="noStrike" baseline="0" dirty="0">
                <a:solidFill>
                  <a:srgbClr val="0000FF"/>
                </a:solidFill>
                <a:highlight>
                  <a:srgbClr val="FFFF00"/>
                </a:highlight>
                <a:latin typeface="Courier"/>
              </a:rPr>
              <a:t>LIKE</a:t>
            </a:r>
            <a:r>
              <a:rPr lang="en-US" sz="1200" b="0" i="0" u="none" strike="noStrike" baseline="0" dirty="0">
                <a:solidFill>
                  <a:srgbClr val="000000"/>
                </a:solidFill>
                <a:highlight>
                  <a:srgbClr val="FFFF00"/>
                </a:highlight>
                <a:latin typeface="Courier"/>
              </a:rPr>
              <a:t>  </a:t>
            </a:r>
            <a:r>
              <a:rPr lang="en-US" sz="1200" b="0" i="0" u="none" strike="noStrike" baseline="0" dirty="0">
                <a:solidFill>
                  <a:srgbClr val="FF0000"/>
                </a:solidFill>
                <a:highlight>
                  <a:srgbClr val="FFFF00"/>
                </a:highlight>
                <a:latin typeface="Courier"/>
              </a:rPr>
              <a:t>'B%'</a:t>
            </a:r>
            <a:endParaRPr lang="en-US" sz="1200" b="0" i="0" u="none" strike="noStrike" baseline="0" dirty="0">
              <a:solidFill>
                <a:srgbClr val="000000"/>
              </a:solidFill>
              <a:highlight>
                <a:srgbClr val="FFFF00"/>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a:t>
            </a:r>
            <a:r>
              <a:rPr lang="en-US" sz="1200" b="0" i="0" u="none" strike="noStrike" baseline="0" dirty="0">
                <a:solidFill>
                  <a:srgbClr val="0000FF"/>
                </a:solidFill>
                <a:highlight>
                  <a:srgbClr val="FFFFFF"/>
                </a:highlight>
                <a:latin typeface="Courier"/>
              </a:rPr>
              <a:t>AND</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ST_EMAIL</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00"/>
                </a:highlight>
                <a:latin typeface="Courier"/>
              </a:rPr>
              <a:t>PREFERRED_IND  </a:t>
            </a:r>
            <a:r>
              <a:rPr lang="en-US" sz="1200" b="0" i="0" u="none" strike="noStrike" baseline="0" dirty="0">
                <a:solidFill>
                  <a:srgbClr val="0000FF"/>
                </a:solidFill>
                <a:highlight>
                  <a:srgbClr val="FFFF00"/>
                </a:highlight>
                <a:latin typeface="Courier"/>
              </a:rPr>
              <a:t>=</a:t>
            </a:r>
            <a:r>
              <a:rPr lang="en-US" sz="1200" b="0" i="0" u="none" strike="noStrike" baseline="0" dirty="0">
                <a:solidFill>
                  <a:srgbClr val="000000"/>
                </a:solidFill>
                <a:highlight>
                  <a:srgbClr val="FFFF00"/>
                </a:highlight>
                <a:latin typeface="Courier"/>
              </a:rPr>
              <a:t>  </a:t>
            </a:r>
            <a:r>
              <a:rPr lang="en-US" sz="1200" b="0" i="0" u="none" strike="noStrike" baseline="0" dirty="0">
                <a:solidFill>
                  <a:srgbClr val="FF0000"/>
                </a:solidFill>
                <a:highlight>
                  <a:srgbClr val="FFFF00"/>
                </a:highlight>
                <a:latin typeface="Courier"/>
              </a:rPr>
              <a:t>'Y'</a:t>
            </a:r>
            <a:endParaRPr lang="en-US" sz="1200" b="0" i="0" u="none" strike="noStrike" baseline="0" dirty="0">
              <a:solidFill>
                <a:srgbClr val="000000"/>
              </a:solidFill>
              <a:highlight>
                <a:srgbClr val="FFFF00"/>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a:t>
            </a:r>
            <a:r>
              <a:rPr lang="en-US" sz="1200" b="0" i="0" u="none" strike="noStrike" baseline="0" dirty="0">
                <a:solidFill>
                  <a:srgbClr val="0000FF"/>
                </a:solidFill>
                <a:highlight>
                  <a:srgbClr val="FFFFFF"/>
                </a:highlight>
                <a:latin typeface="Courier"/>
              </a:rPr>
              <a:t>AND</a:t>
            </a:r>
            <a:endParaRPr lang="en-US" sz="1200" b="0" i="0" u="none" strike="noStrike" baseline="0" dirty="0">
              <a:solidFill>
                <a:srgbClr val="000000"/>
              </a:solidFill>
              <a:highlight>
                <a:srgbClr val="FFFFFF"/>
              </a:highlight>
              <a:latin typeface="Courier"/>
            </a:endParaRPr>
          </a:p>
          <a:p>
            <a:pPr marL="0" indent="0">
              <a:spcBef>
                <a:spcPts val="0"/>
              </a:spcBef>
              <a:buNone/>
            </a:pPr>
            <a:r>
              <a:rPr lang="en-US" sz="1200" b="0" i="0" u="none" strike="noStrike" baseline="0" dirty="0">
                <a:solidFill>
                  <a:srgbClr val="000000"/>
                </a:solidFill>
                <a:highlight>
                  <a:srgbClr val="FFFFFF"/>
                </a:highlight>
                <a:latin typeface="Courier"/>
              </a:rPr>
              <a:t>   DWNGSS_PS</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808000"/>
                </a:solidFill>
                <a:highlight>
                  <a:srgbClr val="FFFFFF"/>
                </a:highlight>
                <a:latin typeface="Courier"/>
              </a:rPr>
              <a:t>STUDENT</a:t>
            </a:r>
            <a:r>
              <a:rPr lang="en-US" sz="1200" b="0" i="0" u="none" strike="noStrike" baseline="0" dirty="0">
                <a:solidFill>
                  <a:srgbClr val="0000FF"/>
                </a:solidFill>
                <a:highlight>
                  <a:srgbClr val="FFFFFF"/>
                </a:highlight>
                <a:latin typeface="Courier"/>
              </a:rPr>
              <a:t>.</a:t>
            </a:r>
            <a:r>
              <a:rPr lang="en-US" sz="1200" b="0" i="0" u="none" strike="noStrike" baseline="0" dirty="0">
                <a:solidFill>
                  <a:srgbClr val="000000"/>
                </a:solidFill>
                <a:highlight>
                  <a:srgbClr val="FFFF00"/>
                </a:highlight>
                <a:latin typeface="Courier"/>
              </a:rPr>
              <a:t>DECEASED  </a:t>
            </a:r>
            <a:r>
              <a:rPr lang="en-US" sz="1200" b="0" i="0" u="none" strike="noStrike" baseline="0" dirty="0">
                <a:solidFill>
                  <a:srgbClr val="0000FF"/>
                </a:solidFill>
                <a:highlight>
                  <a:srgbClr val="FFFF00"/>
                </a:highlight>
                <a:latin typeface="Courier"/>
              </a:rPr>
              <a:t>Is</a:t>
            </a:r>
            <a:r>
              <a:rPr lang="en-US" sz="1200" b="0" i="0" u="none" strike="noStrike" baseline="0" dirty="0">
                <a:solidFill>
                  <a:srgbClr val="000000"/>
                </a:solidFill>
                <a:highlight>
                  <a:srgbClr val="FFFF00"/>
                </a:highlight>
                <a:latin typeface="Courier"/>
              </a:rPr>
              <a:t> </a:t>
            </a:r>
            <a:r>
              <a:rPr lang="en-US" sz="1200" b="0" i="0" u="none" strike="noStrike" baseline="0" dirty="0">
                <a:solidFill>
                  <a:srgbClr val="0000FF"/>
                </a:solidFill>
                <a:highlight>
                  <a:srgbClr val="FFFF00"/>
                </a:highlight>
                <a:latin typeface="Courier"/>
              </a:rPr>
              <a:t>Null</a:t>
            </a:r>
            <a:r>
              <a:rPr lang="en-US" sz="1200" b="0" i="0" u="none" strike="noStrike" baseline="0" dirty="0">
                <a:solidFill>
                  <a:srgbClr val="000000"/>
                </a:solidFill>
                <a:highlight>
                  <a:srgbClr val="FFFF00"/>
                </a:highlight>
                <a:latin typeface="Courier"/>
              </a:rPr>
              <a:t>  </a:t>
            </a:r>
          </a:p>
          <a:p>
            <a:pPr marL="0" indent="0">
              <a:spcBef>
                <a:spcPts val="0"/>
              </a:spcBef>
              <a:buNone/>
            </a:pPr>
            <a:r>
              <a:rPr lang="en-US" sz="1200" b="0" i="0" u="none" strike="noStrike" baseline="0" dirty="0">
                <a:solidFill>
                  <a:srgbClr val="000000"/>
                </a:solidFill>
                <a:highlight>
                  <a:srgbClr val="FFFFFF"/>
                </a:highlight>
                <a:latin typeface="Courier"/>
              </a:rPr>
              <a:t>  </a:t>
            </a:r>
            <a:r>
              <a:rPr lang="en-US" sz="1200" b="0" i="0" u="none" strike="noStrike" baseline="0" dirty="0">
                <a:solidFill>
                  <a:srgbClr val="0000FF"/>
                </a:solidFill>
                <a:highlight>
                  <a:srgbClr val="FFFFFF"/>
                </a:highlight>
                <a:latin typeface="Courier"/>
              </a:rPr>
              <a:t>)</a:t>
            </a:r>
            <a:endParaRPr lang="en-US" sz="1200" b="0" i="0" u="none" strike="noStrike" baseline="0" dirty="0">
              <a:solidFill>
                <a:srgbClr val="000000"/>
              </a:solidFill>
              <a:highlight>
                <a:srgbClr val="FFFFFF"/>
              </a:highlight>
              <a:latin typeface="Courier"/>
            </a:endParaRPr>
          </a:p>
          <a:p>
            <a:pPr marL="0" indent="0">
              <a:lnSpc>
                <a:spcPct val="120000"/>
              </a:lnSpc>
              <a:spcBef>
                <a:spcPts val="0"/>
              </a:spcBef>
              <a:buNone/>
            </a:pPr>
            <a:r>
              <a:rPr lang="en-US" sz="800" dirty="0"/>
              <a:t>		</a:t>
            </a:r>
            <a:endParaRPr lang="en-US" sz="1100" dirty="0"/>
          </a:p>
        </p:txBody>
      </p:sp>
      <p:sp>
        <p:nvSpPr>
          <p:cNvPr id="13" name="Footer Placeholder 6">
            <a:extLst>
              <a:ext uri="{FF2B5EF4-FFF2-40B4-BE49-F238E27FC236}">
                <a16:creationId xmlns:a16="http://schemas.microsoft.com/office/drawing/2014/main" id="{764C5BC8-7609-4348-8BAF-758558BDC6A3}"/>
              </a:ext>
            </a:extLst>
          </p:cNvPr>
          <p:cNvSpPr>
            <a:spLocks noGrp="1"/>
          </p:cNvSpPr>
          <p:nvPr>
            <p:ph type="ftr" sz="quarter" idx="11"/>
          </p:nvPr>
        </p:nvSpPr>
        <p:spPr>
          <a:xfrm>
            <a:off x="2753032" y="6373164"/>
            <a:ext cx="8249266" cy="386725"/>
          </a:xfrm>
          <a:solidFill>
            <a:schemeClr val="accent5">
              <a:lumMod val="75000"/>
            </a:schemeClr>
          </a:solidFill>
        </p:spPr>
        <p:txBody>
          <a:bodyPr/>
          <a:lstStyle/>
          <a:p>
            <a:r>
              <a:rPr lang="en-US" dirty="0">
                <a:solidFill>
                  <a:schemeClr val="bg1"/>
                </a:solidFill>
              </a:rPr>
              <a:t>Students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14</a:t>
            </a:fld>
            <a:endParaRPr lang="en-US"/>
          </a:p>
        </p:txBody>
      </p:sp>
      <p:grpSp>
        <p:nvGrpSpPr>
          <p:cNvPr id="14" name="Group 13">
            <a:extLst>
              <a:ext uri="{FF2B5EF4-FFF2-40B4-BE49-F238E27FC236}">
                <a16:creationId xmlns:a16="http://schemas.microsoft.com/office/drawing/2014/main" id="{97D71C29-C9C2-440F-A45A-6762263D5592}"/>
              </a:ext>
            </a:extLst>
          </p:cNvPr>
          <p:cNvGrpSpPr/>
          <p:nvPr/>
        </p:nvGrpSpPr>
        <p:grpSpPr>
          <a:xfrm>
            <a:off x="838200" y="6363014"/>
            <a:ext cx="2321558" cy="407025"/>
            <a:chOff x="-8117305" y="26194725"/>
            <a:chExt cx="4464796" cy="1349094"/>
          </a:xfrm>
        </p:grpSpPr>
        <p:sp>
          <p:nvSpPr>
            <p:cNvPr id="15" name="Rectangle 14">
              <a:extLst>
                <a:ext uri="{FF2B5EF4-FFF2-40B4-BE49-F238E27FC236}">
                  <a16:creationId xmlns:a16="http://schemas.microsoft.com/office/drawing/2014/main" id="{6233A00C-9AF9-46D8-8DF7-7505434A42B3}"/>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6" name="Isosceles Triangle 15">
              <a:extLst>
                <a:ext uri="{FF2B5EF4-FFF2-40B4-BE49-F238E27FC236}">
                  <a16:creationId xmlns:a16="http://schemas.microsoft.com/office/drawing/2014/main" id="{2E0C18C1-F5A2-40BF-9AAC-A66BCDE70FAE}"/>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69" name="TextBox 68">
            <a:extLst>
              <a:ext uri="{FF2B5EF4-FFF2-40B4-BE49-F238E27FC236}">
                <a16:creationId xmlns:a16="http://schemas.microsoft.com/office/drawing/2014/main" id="{EEEF6F39-12F5-48F8-8BCD-CFC5EE72AC0C}"/>
              </a:ext>
            </a:extLst>
          </p:cNvPr>
          <p:cNvSpPr txBox="1"/>
          <p:nvPr/>
        </p:nvSpPr>
        <p:spPr>
          <a:xfrm>
            <a:off x="5997677" y="1828800"/>
            <a:ext cx="4561237" cy="400110"/>
          </a:xfrm>
          <a:prstGeom prst="rect">
            <a:avLst/>
          </a:prstGeom>
          <a:noFill/>
        </p:spPr>
        <p:txBody>
          <a:bodyPr wrap="square" rtlCol="0">
            <a:spAutoFit/>
          </a:bodyPr>
          <a:lstStyle/>
          <a:p>
            <a:r>
              <a:rPr lang="en-US" sz="1000" dirty="0"/>
              <a:t>Many of the codes are decoded for you, alongside the codes, so you do not need to join to the validation table to get the description.</a:t>
            </a:r>
          </a:p>
        </p:txBody>
      </p:sp>
      <p:sp>
        <p:nvSpPr>
          <p:cNvPr id="70" name="TextBox 69">
            <a:extLst>
              <a:ext uri="{FF2B5EF4-FFF2-40B4-BE49-F238E27FC236}">
                <a16:creationId xmlns:a16="http://schemas.microsoft.com/office/drawing/2014/main" id="{12F4DA25-A8D6-4507-92BE-B52B1DFFA2B0}"/>
              </a:ext>
            </a:extLst>
          </p:cNvPr>
          <p:cNvSpPr txBox="1"/>
          <p:nvPr/>
        </p:nvSpPr>
        <p:spPr>
          <a:xfrm>
            <a:off x="5717458" y="2729245"/>
            <a:ext cx="4561237" cy="246221"/>
          </a:xfrm>
          <a:prstGeom prst="rect">
            <a:avLst/>
          </a:prstGeom>
          <a:noFill/>
        </p:spPr>
        <p:txBody>
          <a:bodyPr wrap="square" rtlCol="0">
            <a:spAutoFit/>
          </a:bodyPr>
          <a:lstStyle/>
          <a:p>
            <a:r>
              <a:rPr lang="en-US" sz="1000" dirty="0"/>
              <a:t>If you are using Business Objects, many of the table joins are done for you.</a:t>
            </a:r>
          </a:p>
        </p:txBody>
      </p:sp>
      <p:sp>
        <p:nvSpPr>
          <p:cNvPr id="71" name="TextBox 70">
            <a:extLst>
              <a:ext uri="{FF2B5EF4-FFF2-40B4-BE49-F238E27FC236}">
                <a16:creationId xmlns:a16="http://schemas.microsoft.com/office/drawing/2014/main" id="{DECDB48B-7B0C-42EB-AF47-7474B4590AC5}"/>
              </a:ext>
            </a:extLst>
          </p:cNvPr>
          <p:cNvSpPr txBox="1"/>
          <p:nvPr/>
        </p:nvSpPr>
        <p:spPr>
          <a:xfrm>
            <a:off x="6135031" y="4429036"/>
            <a:ext cx="4561237" cy="246221"/>
          </a:xfrm>
          <a:prstGeom prst="rect">
            <a:avLst/>
          </a:prstGeom>
          <a:noFill/>
        </p:spPr>
        <p:txBody>
          <a:bodyPr wrap="square" rtlCol="0">
            <a:spAutoFit/>
          </a:bodyPr>
          <a:lstStyle/>
          <a:p>
            <a:r>
              <a:rPr lang="en-US" sz="1000" dirty="0"/>
              <a:t>Use STUDENT_STATUS to identify active students.</a:t>
            </a:r>
          </a:p>
        </p:txBody>
      </p:sp>
      <p:sp>
        <p:nvSpPr>
          <p:cNvPr id="72" name="TextBox 71">
            <a:extLst>
              <a:ext uri="{FF2B5EF4-FFF2-40B4-BE49-F238E27FC236}">
                <a16:creationId xmlns:a16="http://schemas.microsoft.com/office/drawing/2014/main" id="{90FDC21B-1C86-465D-A4CF-9735DA9C59E7}"/>
              </a:ext>
            </a:extLst>
          </p:cNvPr>
          <p:cNvSpPr txBox="1"/>
          <p:nvPr/>
        </p:nvSpPr>
        <p:spPr>
          <a:xfrm>
            <a:off x="7905135" y="4854153"/>
            <a:ext cx="2851355" cy="246221"/>
          </a:xfrm>
          <a:prstGeom prst="rect">
            <a:avLst/>
          </a:prstGeom>
          <a:noFill/>
        </p:spPr>
        <p:txBody>
          <a:bodyPr wrap="square" rtlCol="0">
            <a:spAutoFit/>
          </a:bodyPr>
          <a:lstStyle/>
          <a:p>
            <a:r>
              <a:rPr lang="en-US" sz="1000" dirty="0"/>
              <a:t>Use SITE to find people on Study Abroad.</a:t>
            </a:r>
          </a:p>
        </p:txBody>
      </p:sp>
      <p:sp>
        <p:nvSpPr>
          <p:cNvPr id="73" name="TextBox 72">
            <a:extLst>
              <a:ext uri="{FF2B5EF4-FFF2-40B4-BE49-F238E27FC236}">
                <a16:creationId xmlns:a16="http://schemas.microsoft.com/office/drawing/2014/main" id="{EA4E752A-6F9B-4915-BC8E-F52F7AD91AB1}"/>
              </a:ext>
            </a:extLst>
          </p:cNvPr>
          <p:cNvSpPr txBox="1"/>
          <p:nvPr/>
        </p:nvSpPr>
        <p:spPr>
          <a:xfrm>
            <a:off x="6096000" y="5323823"/>
            <a:ext cx="5584723" cy="246221"/>
          </a:xfrm>
          <a:prstGeom prst="rect">
            <a:avLst/>
          </a:prstGeom>
          <a:noFill/>
        </p:spPr>
        <p:txBody>
          <a:bodyPr wrap="square" rtlCol="0">
            <a:spAutoFit/>
          </a:bodyPr>
          <a:lstStyle/>
          <a:p>
            <a:r>
              <a:rPr lang="en-US" sz="1000" dirty="0"/>
              <a:t>The email with the preferred indicator set to Y is the suggested one to use for Penn communications.</a:t>
            </a:r>
          </a:p>
        </p:txBody>
      </p:sp>
      <p:sp>
        <p:nvSpPr>
          <p:cNvPr id="74" name="TextBox 73">
            <a:extLst>
              <a:ext uri="{FF2B5EF4-FFF2-40B4-BE49-F238E27FC236}">
                <a16:creationId xmlns:a16="http://schemas.microsoft.com/office/drawing/2014/main" id="{74009EC0-ED0B-40C7-94A7-CC3E1769A227}"/>
              </a:ext>
            </a:extLst>
          </p:cNvPr>
          <p:cNvSpPr txBox="1"/>
          <p:nvPr/>
        </p:nvSpPr>
        <p:spPr>
          <a:xfrm>
            <a:off x="5717457" y="5811057"/>
            <a:ext cx="5584723" cy="246221"/>
          </a:xfrm>
          <a:prstGeom prst="rect">
            <a:avLst/>
          </a:prstGeom>
          <a:noFill/>
        </p:spPr>
        <p:txBody>
          <a:bodyPr wrap="square" rtlCol="0">
            <a:spAutoFit/>
          </a:bodyPr>
          <a:lstStyle/>
          <a:p>
            <a:r>
              <a:rPr lang="en-US" sz="1000" dirty="0"/>
              <a:t>When the purpose of the query is to generate a communication, always check the deceased flag.</a:t>
            </a:r>
          </a:p>
        </p:txBody>
      </p:sp>
      <p:cxnSp>
        <p:nvCxnSpPr>
          <p:cNvPr id="76" name="Straight Connector 75">
            <a:extLst>
              <a:ext uri="{FF2B5EF4-FFF2-40B4-BE49-F238E27FC236}">
                <a16:creationId xmlns:a16="http://schemas.microsoft.com/office/drawing/2014/main" id="{661C9046-0D1B-436B-B7B3-EC303C66AAEB}"/>
              </a:ext>
            </a:extLst>
          </p:cNvPr>
          <p:cNvCxnSpPr>
            <a:endCxn id="69" idx="1"/>
          </p:cNvCxnSpPr>
          <p:nvPr/>
        </p:nvCxnSpPr>
        <p:spPr>
          <a:xfrm flipV="1">
            <a:off x="4167739" y="2028855"/>
            <a:ext cx="1829938" cy="8779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BDBC0B3A-D186-4942-9437-357BDF7A9D09}"/>
              </a:ext>
            </a:extLst>
          </p:cNvPr>
          <p:cNvCxnSpPr>
            <a:endCxn id="70" idx="1"/>
          </p:cNvCxnSpPr>
          <p:nvPr/>
        </p:nvCxnSpPr>
        <p:spPr>
          <a:xfrm flipV="1">
            <a:off x="4167739" y="2852356"/>
            <a:ext cx="1549719" cy="1094002"/>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A68FAFFC-35C7-48A1-BDA3-FD8D30C81701}"/>
              </a:ext>
            </a:extLst>
          </p:cNvPr>
          <p:cNvCxnSpPr>
            <a:endCxn id="71" idx="1"/>
          </p:cNvCxnSpPr>
          <p:nvPr/>
        </p:nvCxnSpPr>
        <p:spPr>
          <a:xfrm flipV="1">
            <a:off x="5717457" y="4552147"/>
            <a:ext cx="417574" cy="12311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63D59D1-C0FA-4FEB-B26D-3260366E679E}"/>
              </a:ext>
            </a:extLst>
          </p:cNvPr>
          <p:cNvCxnSpPr>
            <a:endCxn id="72" idx="1"/>
          </p:cNvCxnSpPr>
          <p:nvPr/>
        </p:nvCxnSpPr>
        <p:spPr>
          <a:xfrm flipV="1">
            <a:off x="4985886" y="4977264"/>
            <a:ext cx="2919249" cy="29738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3A144C85-57BD-4558-820B-8417AEEA4068}"/>
              </a:ext>
            </a:extLst>
          </p:cNvPr>
          <p:cNvCxnSpPr>
            <a:cxnSpLocks/>
            <a:endCxn id="73" idx="1"/>
          </p:cNvCxnSpPr>
          <p:nvPr/>
        </p:nvCxnSpPr>
        <p:spPr>
          <a:xfrm flipV="1">
            <a:off x="5563402" y="5446934"/>
            <a:ext cx="532598" cy="189853"/>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8469B559-FF5F-425F-B150-21702508AE0A}"/>
              </a:ext>
            </a:extLst>
          </p:cNvPr>
          <p:cNvCxnSpPr>
            <a:cxnSpLocks/>
            <a:endCxn id="74" idx="1"/>
          </p:cNvCxnSpPr>
          <p:nvPr/>
        </p:nvCxnSpPr>
        <p:spPr>
          <a:xfrm flipV="1">
            <a:off x="5171768" y="5934168"/>
            <a:ext cx="545689" cy="12311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4254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Student Quiz: Question #1</a:t>
            </a:r>
            <a:br>
              <a:rPr lang="en-US" dirty="0"/>
            </a:br>
            <a:r>
              <a:rPr lang="en-US" sz="1400" dirty="0"/>
              <a:t>for help with this question, review the </a:t>
            </a:r>
            <a:r>
              <a:rPr lang="en-US" sz="1400" b="1" dirty="0"/>
              <a:t>Student</a:t>
            </a:r>
            <a:r>
              <a:rPr lang="en-US" sz="1400" dirty="0"/>
              <a:t> and </a:t>
            </a:r>
            <a:r>
              <a:rPr lang="en-US" sz="1400" b="1" dirty="0" err="1"/>
              <a:t>St_Term</a:t>
            </a:r>
            <a:r>
              <a:rPr lang="en-US" sz="1400" b="1" dirty="0"/>
              <a:t> </a:t>
            </a:r>
            <a:r>
              <a:rPr lang="en-US" sz="1400" dirty="0"/>
              <a:t>data documentation at</a:t>
            </a:r>
            <a:br>
              <a:rPr lang="en-US" sz="1400" dirty="0"/>
            </a:br>
            <a:r>
              <a:rPr lang="en-US" sz="1400" dirty="0">
                <a:hlinkClick r:id="rId2"/>
              </a:rPr>
              <a:t>https://www.isc.upenn.edu/pennant-student-records#Tables-and-Data-Elements</a:t>
            </a:r>
            <a:r>
              <a:rPr lang="en-US" sz="1400" dirty="0"/>
              <a:t> </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You want to write a query about students who are active this term, and who are not on leave. You should:</a:t>
            </a:r>
          </a:p>
          <a:p>
            <a:pPr marL="971550" lvl="1" indent="-514350">
              <a:buFont typeface="+mj-lt"/>
              <a:buAutoNum type="alphaLcParenR"/>
            </a:pPr>
            <a:r>
              <a:rPr lang="en-US" dirty="0"/>
              <a:t>Use the ST_TERM table, filter on term = the current term, and look for any STUDENT_STATUS that starts with ‘A’</a:t>
            </a:r>
          </a:p>
          <a:p>
            <a:pPr marL="971550" lvl="1" indent="-514350">
              <a:buFont typeface="+mj-lt"/>
              <a:buAutoNum type="alphaLcParenR"/>
            </a:pPr>
            <a:r>
              <a:rPr lang="en-US" dirty="0"/>
              <a:t>Use the ST_TERM table, filter on term = the current term, and look for STUDENT_STATUS = ‘AS’</a:t>
            </a:r>
          </a:p>
          <a:p>
            <a:pPr marL="971550" lvl="1" indent="-514350">
              <a:buFont typeface="+mj-lt"/>
              <a:buAutoNum type="alphaLcParenR"/>
            </a:pPr>
            <a:r>
              <a:rPr lang="en-US" dirty="0"/>
              <a:t>Join to the STUDENT table from any other table</a:t>
            </a:r>
          </a:p>
          <a:p>
            <a:pPr marL="971550" lvl="1" indent="-514350">
              <a:buFont typeface="+mj-lt"/>
              <a:buAutoNum type="alphaLcParenR"/>
            </a:pPr>
            <a:r>
              <a:rPr lang="en-US" dirty="0"/>
              <a:t>Merge your results with data from the legacy SRS system to make sure you didn’t miss anyone</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15</a:t>
            </a:fld>
            <a:endParaRPr lang="en-US"/>
          </a:p>
        </p:txBody>
      </p:sp>
      <p:sp>
        <p:nvSpPr>
          <p:cNvPr id="9" name="Footer Placeholder 6">
            <a:extLst>
              <a:ext uri="{FF2B5EF4-FFF2-40B4-BE49-F238E27FC236}">
                <a16:creationId xmlns:a16="http://schemas.microsoft.com/office/drawing/2014/main" id="{36716D98-4A88-4AC6-AFD0-3887CE9F016A}"/>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319DE2D-A5FB-42F9-B5E7-E3A54DCCFDCC}"/>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5564D9A2-8392-44B1-A704-FDFC3ECABBC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6C7F0DD-D42F-4376-908D-538916F8CAD9}"/>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1009841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Student Quiz: Question #1</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b) Use the ST_TERM table, filter on term = the current term, and look for STUDENT_STATUS = ‘AS’</a:t>
            </a:r>
          </a:p>
          <a:p>
            <a:pPr marL="0" indent="0">
              <a:buNone/>
            </a:pPr>
            <a:endParaRPr lang="en-US" dirty="0"/>
          </a:p>
          <a:p>
            <a:pPr marL="457200" lvl="1" indent="0">
              <a:buNone/>
            </a:pPr>
            <a:r>
              <a:rPr lang="en-US" dirty="0"/>
              <a:t>The other student status that starts with ‘A’ is ‘AL’ (Active on Leave).</a:t>
            </a:r>
          </a:p>
          <a:p>
            <a:pPr marL="457200" lvl="1" indent="0">
              <a:buNone/>
            </a:pPr>
            <a:r>
              <a:rPr lang="en-US" dirty="0"/>
              <a:t>The STUDENT table has every student, active or not.</a:t>
            </a:r>
          </a:p>
          <a:p>
            <a:pPr marL="457200" lvl="1" indent="0">
              <a:buNone/>
            </a:pPr>
            <a:r>
              <a:rPr lang="en-US" dirty="0"/>
              <a:t>The legacy data from SRS is only needed if you want to report on inactive students who have not attended Penn since before Fall 2010. </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16</a:t>
            </a:fld>
            <a:endParaRPr lang="en-US"/>
          </a:p>
        </p:txBody>
      </p:sp>
      <p:sp>
        <p:nvSpPr>
          <p:cNvPr id="9" name="Footer Placeholder 6">
            <a:extLst>
              <a:ext uri="{FF2B5EF4-FFF2-40B4-BE49-F238E27FC236}">
                <a16:creationId xmlns:a16="http://schemas.microsoft.com/office/drawing/2014/main" id="{36716D98-4A88-4AC6-AFD0-3887CE9F016A}"/>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319DE2D-A5FB-42F9-B5E7-E3A54DCCFDCC}"/>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5564D9A2-8392-44B1-A704-FDFC3ECABBC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6C7F0DD-D42F-4376-908D-538916F8CAD9}"/>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1697364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Student Quiz: Question #2</a:t>
            </a:r>
            <a:br>
              <a:rPr lang="en-US" dirty="0"/>
            </a:br>
            <a:r>
              <a:rPr lang="en-US" sz="1400" dirty="0"/>
              <a:t>for help with this question, review the </a:t>
            </a:r>
            <a:r>
              <a:rPr lang="en-US" sz="1400" b="1" dirty="0" err="1"/>
              <a:t>St_Email</a:t>
            </a:r>
            <a:r>
              <a:rPr lang="en-US" sz="1400" b="1" dirty="0"/>
              <a:t> </a:t>
            </a:r>
            <a:r>
              <a:rPr lang="en-US" sz="1400" dirty="0"/>
              <a:t>data documentation at</a:t>
            </a:r>
            <a:br>
              <a:rPr lang="en-US" sz="1400" dirty="0"/>
            </a:br>
            <a:r>
              <a:rPr lang="en-US" sz="1400" dirty="0">
                <a:hlinkClick r:id="rId2"/>
              </a:rPr>
              <a:t>https://www.isc.upenn.edu/pennant-student-records#Tables-and-Data-Elements</a:t>
            </a:r>
            <a:r>
              <a:rPr lang="en-US" sz="1400" dirty="0"/>
              <a:t> </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You want to include the student’s address in your results. You only want to get back one address per student. You should:</a:t>
            </a:r>
          </a:p>
          <a:p>
            <a:pPr marL="971550" lvl="1" indent="-514350">
              <a:buFont typeface="+mj-lt"/>
              <a:buAutoNum type="alphaLcParenR"/>
            </a:pPr>
            <a:r>
              <a:rPr lang="en-US" dirty="0"/>
              <a:t>Use the ST_ADDRESS table, filter on ADDRESS_TYPE and select any address where the current date falls between the ADDR_START and ADDR_END dates, or the current date is &gt; the ADDR_START and ADDR_END is null.</a:t>
            </a:r>
          </a:p>
          <a:p>
            <a:pPr marL="971550" lvl="1" indent="-514350">
              <a:buFont typeface="+mj-lt"/>
              <a:buAutoNum type="alphaLcParenR"/>
            </a:pPr>
            <a:r>
              <a:rPr lang="en-US" dirty="0"/>
              <a:t>Use the ST_ADDRESS table, join to ST_TERM and filter on TERM = the current term.</a:t>
            </a:r>
          </a:p>
          <a:p>
            <a:pPr marL="971550" lvl="1" indent="-514350">
              <a:buFont typeface="+mj-lt"/>
              <a:buAutoNum type="alphaLcParenR"/>
            </a:pPr>
            <a:r>
              <a:rPr lang="en-US" dirty="0"/>
              <a:t>Use the ST_ADDRESS and filter on CURRENT_INDICATOR = ‘Y’</a:t>
            </a:r>
          </a:p>
          <a:p>
            <a:pPr marL="971550" lvl="1" indent="-514350">
              <a:buFont typeface="+mj-lt"/>
              <a:buAutoNum type="alphaLcParenR"/>
            </a:pPr>
            <a:r>
              <a:rPr lang="en-US" dirty="0"/>
              <a:t>Either a) or c)</a:t>
            </a:r>
          </a:p>
          <a:p>
            <a:pPr marL="0" indent="0">
              <a:buNone/>
            </a:pPr>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17</a:t>
            </a:fld>
            <a:endParaRPr lang="en-US"/>
          </a:p>
        </p:txBody>
      </p:sp>
      <p:sp>
        <p:nvSpPr>
          <p:cNvPr id="9" name="Footer Placeholder 6">
            <a:extLst>
              <a:ext uri="{FF2B5EF4-FFF2-40B4-BE49-F238E27FC236}">
                <a16:creationId xmlns:a16="http://schemas.microsoft.com/office/drawing/2014/main" id="{36716D98-4A88-4AC6-AFD0-3887CE9F016A}"/>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319DE2D-A5FB-42F9-B5E7-E3A54DCCFDCC}"/>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5564D9A2-8392-44B1-A704-FDFC3ECABBC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6C7F0DD-D42F-4376-908D-538916F8CAD9}"/>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21056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Student Quiz: Question #2</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a:bodyPr>
          <a:lstStyle/>
          <a:p>
            <a:pPr marL="0" indent="0">
              <a:buNone/>
            </a:pPr>
            <a:r>
              <a:rPr lang="en-US" dirty="0"/>
              <a:t>d)  Depending on what you want to do, the method in either a) or c) is correct.</a:t>
            </a:r>
          </a:p>
          <a:p>
            <a:pPr marL="457200" lvl="1" indent="0">
              <a:buNone/>
            </a:pPr>
            <a:r>
              <a:rPr lang="en-US" dirty="0"/>
              <a:t>If you use the “CURRENT_INDICATOR” you will get the address that is pre-calculated to identify where the student is most likely to be – see </a:t>
            </a:r>
            <a:r>
              <a:rPr lang="en-US" dirty="0">
                <a:hlinkClick r:id="rId2"/>
              </a:rPr>
              <a:t>https://provider.www.upenn.edu/computing/da/dw/pennant-student-records/st_address.e.html#elmt6</a:t>
            </a:r>
            <a:r>
              <a:rPr lang="en-US" dirty="0"/>
              <a:t> </a:t>
            </a:r>
          </a:p>
          <a:p>
            <a:pPr marL="457200" lvl="1" indent="0">
              <a:buNone/>
            </a:pPr>
            <a:endParaRPr lang="en-US" dirty="0"/>
          </a:p>
          <a:p>
            <a:pPr marL="457200" lvl="1" indent="0">
              <a:buNone/>
            </a:pPr>
            <a:r>
              <a:rPr lang="en-US" dirty="0"/>
              <a:t>If you filter on a specific address type, you can look for the address of that type that is “active” based on the dates. Caution: the ADDR_END date can be null, meaning that address type is still active. See the list of valid address types in the DWNGSS.V_ADDRESS_TYPE table.</a:t>
            </a:r>
          </a:p>
          <a:p>
            <a:pPr marL="457200" lvl="1" indent="0">
              <a:buNone/>
            </a:pPr>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18</a:t>
            </a:fld>
            <a:endParaRPr lang="en-US"/>
          </a:p>
        </p:txBody>
      </p:sp>
      <p:sp>
        <p:nvSpPr>
          <p:cNvPr id="9" name="Footer Placeholder 6">
            <a:extLst>
              <a:ext uri="{FF2B5EF4-FFF2-40B4-BE49-F238E27FC236}">
                <a16:creationId xmlns:a16="http://schemas.microsoft.com/office/drawing/2014/main" id="{36716D98-4A88-4AC6-AFD0-3887CE9F016A}"/>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319DE2D-A5FB-42F9-B5E7-E3A54DCCFDCC}"/>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5564D9A2-8392-44B1-A704-FDFC3ECABBC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6C7F0DD-D42F-4376-908D-538916F8CAD9}"/>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86528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Student Quiz: Question #3</a:t>
            </a:r>
            <a:br>
              <a:rPr lang="en-US" dirty="0"/>
            </a:br>
            <a:r>
              <a:rPr lang="en-US" sz="1400" dirty="0"/>
              <a:t>for help with this question, review the </a:t>
            </a:r>
            <a:r>
              <a:rPr lang="en-US" sz="1400" b="1" dirty="0"/>
              <a:t>Student </a:t>
            </a:r>
            <a:r>
              <a:rPr lang="en-US" sz="1400" dirty="0"/>
              <a:t>data documentation at</a:t>
            </a:r>
            <a:br>
              <a:rPr lang="en-US" sz="1400" dirty="0"/>
            </a:br>
            <a:r>
              <a:rPr lang="en-US" sz="1400" dirty="0">
                <a:hlinkClick r:id="rId2"/>
              </a:rPr>
              <a:t>https://www.isc.upenn.edu/pennant-student-records#Tables-and-Data-Elements</a:t>
            </a:r>
            <a:r>
              <a:rPr lang="en-US" sz="1400" dirty="0"/>
              <a:t> </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True or False:  </a:t>
            </a:r>
          </a:p>
          <a:p>
            <a:pPr marL="0" indent="0">
              <a:buNone/>
            </a:pPr>
            <a:r>
              <a:rPr lang="en-US" dirty="0"/>
              <a:t>You should always use PIDM in your reports because the </a:t>
            </a:r>
            <a:r>
              <a:rPr lang="en-US" dirty="0" err="1"/>
              <a:t>Penn_ID</a:t>
            </a:r>
            <a:r>
              <a:rPr lang="en-US" dirty="0"/>
              <a:t> could be null.</a:t>
            </a:r>
          </a:p>
          <a:p>
            <a:pPr marL="514350" indent="-514350">
              <a:buFont typeface="+mj-lt"/>
              <a:buAutoNum type="alphaLcParenR"/>
            </a:pPr>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19</a:t>
            </a:fld>
            <a:endParaRPr lang="en-US"/>
          </a:p>
        </p:txBody>
      </p:sp>
      <p:sp>
        <p:nvSpPr>
          <p:cNvPr id="9" name="Footer Placeholder 6">
            <a:extLst>
              <a:ext uri="{FF2B5EF4-FFF2-40B4-BE49-F238E27FC236}">
                <a16:creationId xmlns:a16="http://schemas.microsoft.com/office/drawing/2014/main" id="{36716D98-4A88-4AC6-AFD0-3887CE9F016A}"/>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319DE2D-A5FB-42F9-B5E7-E3A54DCCFDCC}"/>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5564D9A2-8392-44B1-A704-FDFC3ECABBC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6C7F0DD-D42F-4376-908D-538916F8CAD9}"/>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905666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Overview</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543049"/>
            <a:ext cx="10515600" cy="4351338"/>
          </a:xfrm>
        </p:spPr>
        <p:txBody>
          <a:bodyPr>
            <a:normAutofit/>
          </a:bodyPr>
          <a:lstStyle/>
          <a:p>
            <a:r>
              <a:rPr lang="en-US" sz="2000" dirty="0"/>
              <a:t>This tutorial covers the basics needed to get started with using Pennant Student Records in Penn’s Data Warehouse. The tutorial will take anywhere from 60-90 minutes to complete. The method of learning involves using the tutorial as a guide to finding the answers you need in the data collection’s documentation.</a:t>
            </a:r>
          </a:p>
          <a:p>
            <a:pPr marL="0" indent="0">
              <a:buNone/>
            </a:pPr>
            <a:endParaRPr lang="en-US" sz="2000" dirty="0"/>
          </a:p>
          <a:p>
            <a:r>
              <a:rPr lang="en-US" sz="2000" dirty="0"/>
              <a:t>The intended audience is anyone who needs to write or edit reports in this data collection. For people who only refresh reports and do not write their own, this tutorial is optional.</a:t>
            </a:r>
          </a:p>
          <a:p>
            <a:pPr marL="0" indent="0">
              <a:buNone/>
            </a:pPr>
            <a:endParaRPr lang="en-US" sz="2000" dirty="0"/>
          </a:p>
          <a:p>
            <a:r>
              <a:rPr lang="en-US" sz="2000" dirty="0"/>
              <a:t>This tutorial is not a comprehensive guide to every table and view.  It does not cover every possible type of report. It does not teach how to use software programs. Instead, the goal is to provide the user with:</a:t>
            </a:r>
          </a:p>
          <a:p>
            <a:pPr lvl="1"/>
            <a:r>
              <a:rPr lang="en-US" sz="2000" dirty="0"/>
              <a:t>A general understanding of the data collection</a:t>
            </a:r>
          </a:p>
          <a:p>
            <a:pPr lvl="1"/>
            <a:r>
              <a:rPr lang="en-US" sz="2000" dirty="0"/>
              <a:t>Knowledge of where to turn for answers and resources that provide query-writing guidance.</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2" y="6356353"/>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p:spPr>
        <p:txBody>
          <a:bodyPr/>
          <a:lstStyle/>
          <a:p>
            <a:r>
              <a:rPr lang="en-US" dirty="0"/>
              <a:t>Overview</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a:t>
            </a:fld>
            <a:endParaRPr lang="en-US"/>
          </a:p>
        </p:txBody>
      </p:sp>
    </p:spTree>
    <p:extLst>
      <p:ext uri="{BB962C8B-B14F-4D97-AF65-F5344CB8AC3E}">
        <p14:creationId xmlns:p14="http://schemas.microsoft.com/office/powerpoint/2010/main" val="1563285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Student Quiz: Question #3</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a:bodyPr>
          <a:lstStyle/>
          <a:p>
            <a:pPr marL="0" indent="0">
              <a:buNone/>
            </a:pPr>
            <a:r>
              <a:rPr lang="en-US" dirty="0"/>
              <a:t>FALSE.</a:t>
            </a:r>
          </a:p>
          <a:p>
            <a:pPr marL="0" indent="0">
              <a:buNone/>
            </a:pPr>
            <a:endParaRPr lang="en-US" dirty="0"/>
          </a:p>
          <a:p>
            <a:pPr marL="457200" lvl="1" indent="0">
              <a:buNone/>
            </a:pPr>
            <a:r>
              <a:rPr lang="en-US" dirty="0"/>
              <a:t>In Pennant Student Records, the </a:t>
            </a:r>
            <a:r>
              <a:rPr lang="en-US" dirty="0" err="1"/>
              <a:t>Penn_ID</a:t>
            </a:r>
            <a:r>
              <a:rPr lang="en-US" dirty="0"/>
              <a:t> can never be null, because it is a required field in the Banner system.  The </a:t>
            </a:r>
            <a:r>
              <a:rPr lang="en-US" dirty="0" err="1"/>
              <a:t>Penn_ID</a:t>
            </a:r>
            <a:r>
              <a:rPr lang="en-US" dirty="0"/>
              <a:t> will always be a valid </a:t>
            </a:r>
            <a:r>
              <a:rPr lang="en-US" dirty="0" err="1"/>
              <a:t>Penn_ID</a:t>
            </a:r>
            <a:r>
              <a:rPr lang="en-US" dirty="0"/>
              <a:t>. It is sourced from the University’s identity management system.</a:t>
            </a:r>
          </a:p>
          <a:p>
            <a:pPr marL="457200" lvl="1" indent="0">
              <a:buNone/>
            </a:pPr>
            <a:r>
              <a:rPr lang="en-US" dirty="0"/>
              <a:t>If you use any of the Banner online forms, or online applications such as PATH at Penn, the </a:t>
            </a:r>
            <a:r>
              <a:rPr lang="en-US" dirty="0" err="1"/>
              <a:t>Penn_ID</a:t>
            </a:r>
            <a:r>
              <a:rPr lang="en-US" dirty="0"/>
              <a:t> is used to identify the student.</a:t>
            </a:r>
          </a:p>
          <a:p>
            <a:pPr marL="457200" lvl="1" indent="0">
              <a:buNone/>
            </a:pPr>
            <a:r>
              <a:rPr lang="en-US" dirty="0"/>
              <a:t>PIDM is an internal Banner ID. It is included in the warehouse data collection solely to facilitate troubleshooting and investigations by the developers.  You probably will not ever need it for your reports.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20</a:t>
            </a:fld>
            <a:endParaRPr lang="en-US"/>
          </a:p>
        </p:txBody>
      </p:sp>
      <p:sp>
        <p:nvSpPr>
          <p:cNvPr id="9" name="Footer Placeholder 6">
            <a:extLst>
              <a:ext uri="{FF2B5EF4-FFF2-40B4-BE49-F238E27FC236}">
                <a16:creationId xmlns:a16="http://schemas.microsoft.com/office/drawing/2014/main" id="{36716D98-4A88-4AC6-AFD0-3887CE9F016A}"/>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319DE2D-A5FB-42F9-B5E7-E3A54DCCFDCC}"/>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5564D9A2-8392-44B1-A704-FDFC3ECABBC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6C7F0DD-D42F-4376-908D-538916F8CAD9}"/>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659517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Student Quiz: Question #4</a:t>
            </a:r>
            <a:br>
              <a:rPr lang="en-US" dirty="0"/>
            </a:br>
            <a:r>
              <a:rPr lang="en-US" sz="1400" dirty="0"/>
              <a:t>for help with this question, review the </a:t>
            </a:r>
            <a:r>
              <a:rPr lang="en-US" sz="1400" b="1" dirty="0" err="1"/>
              <a:t>St_Advisor</a:t>
            </a:r>
            <a:r>
              <a:rPr lang="en-US" sz="1400" b="1" dirty="0"/>
              <a:t> </a:t>
            </a:r>
            <a:r>
              <a:rPr lang="en-US" sz="1400" dirty="0"/>
              <a:t>data documentation at</a:t>
            </a:r>
            <a:br>
              <a:rPr lang="en-US" sz="1400" dirty="0"/>
            </a:br>
            <a:r>
              <a:rPr lang="en-US" sz="1400" dirty="0">
                <a:hlinkClick r:id="rId2"/>
              </a:rPr>
              <a:t>https://www.isc.upenn.edu/pennant-student-records#Tables-and-Data-Elements</a:t>
            </a:r>
            <a:endParaRPr lang="en-US" sz="1400"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To find a student’s major advisors, you need to</a:t>
            </a:r>
          </a:p>
          <a:p>
            <a:pPr marL="514350" indent="-514350">
              <a:buAutoNum type="alphaLcParenR"/>
            </a:pPr>
            <a:r>
              <a:rPr lang="en-US" dirty="0"/>
              <a:t>Look in ST_ADVISOR for the advisor that corresponds to the student’s primary program</a:t>
            </a:r>
          </a:p>
          <a:p>
            <a:pPr marL="514350" indent="-514350">
              <a:buAutoNum type="alphaLcParenR"/>
            </a:pPr>
            <a:r>
              <a:rPr lang="en-US" dirty="0"/>
              <a:t>Pennant Student Records does not have major advisors</a:t>
            </a:r>
          </a:p>
          <a:p>
            <a:pPr marL="514350" indent="-514350">
              <a:buAutoNum type="alphaLcParenR"/>
            </a:pPr>
            <a:r>
              <a:rPr lang="en-US" dirty="0"/>
              <a:t>Look in ST_ADVISOR for the desired term, where the </a:t>
            </a:r>
            <a:r>
              <a:rPr lang="en-US" dirty="0" err="1"/>
              <a:t>Advisor_Type</a:t>
            </a:r>
            <a:r>
              <a:rPr lang="en-US" dirty="0"/>
              <a:t> = ‘MAJR’</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21</a:t>
            </a:fld>
            <a:endParaRPr lang="en-US"/>
          </a:p>
        </p:txBody>
      </p:sp>
      <p:sp>
        <p:nvSpPr>
          <p:cNvPr id="9" name="Footer Placeholder 6">
            <a:extLst>
              <a:ext uri="{FF2B5EF4-FFF2-40B4-BE49-F238E27FC236}">
                <a16:creationId xmlns:a16="http://schemas.microsoft.com/office/drawing/2014/main" id="{36716D98-4A88-4AC6-AFD0-3887CE9F016A}"/>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319DE2D-A5FB-42F9-B5E7-E3A54DCCFDCC}"/>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5564D9A2-8392-44B1-A704-FDFC3ECABBC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6C7F0DD-D42F-4376-908D-538916F8CAD9}"/>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1981246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Answer to Student Quiz: Question #4</a:t>
            </a:r>
            <a:br>
              <a:rPr lang="en-US" dirty="0"/>
            </a:br>
            <a:endParaRPr lang="en-US" sz="1400"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fontScale="77500" lnSpcReduction="20000"/>
          </a:bodyPr>
          <a:lstStyle/>
          <a:p>
            <a:pPr marL="0" indent="0">
              <a:buNone/>
            </a:pPr>
            <a:r>
              <a:rPr lang="en-US" dirty="0"/>
              <a:t>c) Look in ST_ADVISOR for the desired term, where the </a:t>
            </a:r>
            <a:r>
              <a:rPr lang="en-US" dirty="0" err="1"/>
              <a:t>Advisor_Type</a:t>
            </a:r>
            <a:r>
              <a:rPr lang="en-US" dirty="0"/>
              <a:t> = ‘MAJR’</a:t>
            </a:r>
          </a:p>
          <a:p>
            <a:pPr marL="0" indent="0">
              <a:buNone/>
            </a:pPr>
            <a:endParaRPr lang="en-US" dirty="0"/>
          </a:p>
          <a:p>
            <a:pPr marL="457200" lvl="1" indent="0">
              <a:buNone/>
            </a:pPr>
            <a:r>
              <a:rPr lang="en-US" dirty="0"/>
              <a:t>Pennant Student Records has multiple types of advisors, for example (the following is a partial list):</a:t>
            </a:r>
          </a:p>
          <a:p>
            <a:pPr marL="914400" lvl="2" indent="0">
              <a:buNone/>
            </a:pPr>
            <a:r>
              <a:rPr lang="en-US" dirty="0"/>
              <a:t>ACAD	Academic Advisor</a:t>
            </a:r>
          </a:p>
          <a:p>
            <a:pPr marL="914400" lvl="2" indent="0">
              <a:buNone/>
            </a:pPr>
            <a:r>
              <a:rPr lang="en-US" dirty="0"/>
              <a:t>COLL	College Contact</a:t>
            </a:r>
          </a:p>
          <a:p>
            <a:pPr marL="914400" lvl="2" indent="0">
              <a:buNone/>
            </a:pPr>
            <a:r>
              <a:rPr lang="en-US" dirty="0"/>
              <a:t>DEPT	Department Chair</a:t>
            </a:r>
          </a:p>
          <a:p>
            <a:pPr marL="914400" lvl="2" indent="0">
              <a:buNone/>
            </a:pPr>
            <a:r>
              <a:rPr lang="en-US" dirty="0"/>
              <a:t>DISS	Dissertation/Thesis Advisor</a:t>
            </a:r>
          </a:p>
          <a:p>
            <a:pPr marL="914400" lvl="2" indent="0">
              <a:buNone/>
            </a:pPr>
            <a:r>
              <a:rPr lang="en-US" dirty="0"/>
              <a:t>MAJR	Major/Minor Advisor</a:t>
            </a:r>
          </a:p>
          <a:p>
            <a:pPr marL="914400" lvl="2" indent="0">
              <a:buNone/>
            </a:pPr>
            <a:r>
              <a:rPr lang="en-US" dirty="0"/>
              <a:t>PNCP	</a:t>
            </a:r>
            <a:r>
              <a:rPr lang="en-US" dirty="0" err="1"/>
              <a:t>PennCAP</a:t>
            </a:r>
            <a:r>
              <a:rPr lang="en-US" dirty="0"/>
              <a:t> Counselor</a:t>
            </a:r>
          </a:p>
          <a:p>
            <a:pPr marL="914400" lvl="2" indent="0">
              <a:buNone/>
            </a:pPr>
            <a:r>
              <a:rPr lang="en-US" dirty="0"/>
              <a:t>SFS	Financial Aid Advisor</a:t>
            </a:r>
          </a:p>
          <a:p>
            <a:pPr marL="457200" lvl="1" indent="0">
              <a:buNone/>
            </a:pPr>
            <a:endParaRPr lang="en-US" dirty="0"/>
          </a:p>
          <a:p>
            <a:pPr marL="457200" lvl="1" indent="0">
              <a:buNone/>
            </a:pPr>
            <a:r>
              <a:rPr lang="en-US" dirty="0"/>
              <a:t>ST_ADVISOR has one row per student per term per advisor per advisor type per internal advisor id.  In other words, a student can have the same advisor on multiple rows in the same term, in situations where that advisor is serving in multiple advisor type roles.  </a:t>
            </a:r>
          </a:p>
          <a:p>
            <a:pPr marL="457200" lvl="1" indent="0">
              <a:buNone/>
            </a:pPr>
            <a:r>
              <a:rPr lang="en-US" dirty="0"/>
              <a:t>Note: Advisors are assigned to students in a term, and not to the students’ programs in a term.  There is nothing in the ST_ADVISOR table that connects an advisor to a student’s academic program. </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22</a:t>
            </a:fld>
            <a:endParaRPr lang="en-US"/>
          </a:p>
        </p:txBody>
      </p:sp>
      <p:sp>
        <p:nvSpPr>
          <p:cNvPr id="9" name="Footer Placeholder 6">
            <a:extLst>
              <a:ext uri="{FF2B5EF4-FFF2-40B4-BE49-F238E27FC236}">
                <a16:creationId xmlns:a16="http://schemas.microsoft.com/office/drawing/2014/main" id="{36716D98-4A88-4AC6-AFD0-3887CE9F016A}"/>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319DE2D-A5FB-42F9-B5E7-E3A54DCCFDCC}"/>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5564D9A2-8392-44B1-A704-FDFC3ECABBC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6C7F0DD-D42F-4376-908D-538916F8CAD9}"/>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898632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Pennant Student Records universe</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a:bodyPr>
          <a:lstStyle/>
          <a:p>
            <a:pPr marL="0" indent="0">
              <a:buNone/>
            </a:pPr>
            <a:r>
              <a:rPr lang="en-US" dirty="0"/>
              <a:t>In Business Objects, student bio/demo data and student-specific data are grouped together </a:t>
            </a:r>
            <a:br>
              <a:rPr lang="en-US" dirty="0"/>
            </a:br>
            <a:r>
              <a:rPr lang="en-US" dirty="0"/>
              <a:t>in the universe:</a:t>
            </a:r>
          </a:p>
          <a:p>
            <a:pPr marL="0" indent="0">
              <a:buNone/>
            </a:pPr>
            <a:r>
              <a:rPr lang="en-US" dirty="0"/>
              <a:t>					Similarly, student term-related tables</a:t>
            </a:r>
            <a:br>
              <a:rPr lang="en-US" dirty="0"/>
            </a:br>
            <a:r>
              <a:rPr lang="en-US" dirty="0"/>
              <a:t>					are grouped together:</a:t>
            </a:r>
          </a:p>
          <a:p>
            <a:pPr marL="0" indent="0">
              <a:buNone/>
            </a:pPr>
            <a:r>
              <a:rPr lang="en-US" dirty="0"/>
              <a:t>					</a:t>
            </a:r>
          </a:p>
          <a:p>
            <a:pPr marL="0" indent="0">
              <a:buNone/>
            </a:pPr>
            <a:endParaRPr lang="en-US" dirty="0"/>
          </a:p>
          <a:p>
            <a:pPr marL="0" indent="0">
              <a:buNone/>
            </a:pPr>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23</a:t>
            </a:fld>
            <a:endParaRPr lang="en-US"/>
          </a:p>
        </p:txBody>
      </p:sp>
      <p:sp>
        <p:nvSpPr>
          <p:cNvPr id="9" name="Footer Placeholder 6">
            <a:extLst>
              <a:ext uri="{FF2B5EF4-FFF2-40B4-BE49-F238E27FC236}">
                <a16:creationId xmlns:a16="http://schemas.microsoft.com/office/drawing/2014/main" id="{36716D98-4A88-4AC6-AFD0-3887CE9F016A}"/>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E319DE2D-A5FB-42F9-B5E7-E3A54DCCFDCC}"/>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5564D9A2-8392-44B1-A704-FDFC3ECABBC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6C7F0DD-D42F-4376-908D-538916F8CAD9}"/>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pic>
        <p:nvPicPr>
          <p:cNvPr id="5" name="Picture 4">
            <a:extLst>
              <a:ext uri="{FF2B5EF4-FFF2-40B4-BE49-F238E27FC236}">
                <a16:creationId xmlns:a16="http://schemas.microsoft.com/office/drawing/2014/main" id="{21AECC64-689E-4677-8CEB-B3D91B750938}"/>
              </a:ext>
            </a:extLst>
          </p:cNvPr>
          <p:cNvPicPr>
            <a:picLocks noChangeAspect="1"/>
          </p:cNvPicPr>
          <p:nvPr/>
        </p:nvPicPr>
        <p:blipFill>
          <a:blip r:embed="rId2"/>
          <a:stretch>
            <a:fillRect/>
          </a:stretch>
        </p:blipFill>
        <p:spPr>
          <a:xfrm>
            <a:off x="1623404" y="3274142"/>
            <a:ext cx="2911433" cy="2764391"/>
          </a:xfrm>
          <a:prstGeom prst="rect">
            <a:avLst/>
          </a:prstGeom>
        </p:spPr>
      </p:pic>
      <p:pic>
        <p:nvPicPr>
          <p:cNvPr id="14" name="Picture 13">
            <a:extLst>
              <a:ext uri="{FF2B5EF4-FFF2-40B4-BE49-F238E27FC236}">
                <a16:creationId xmlns:a16="http://schemas.microsoft.com/office/drawing/2014/main" id="{4A6B42DD-52BE-4F77-870B-C8567C08EA46}"/>
              </a:ext>
            </a:extLst>
          </p:cNvPr>
          <p:cNvPicPr>
            <a:picLocks noChangeAspect="1"/>
          </p:cNvPicPr>
          <p:nvPr/>
        </p:nvPicPr>
        <p:blipFill>
          <a:blip r:embed="rId3"/>
          <a:stretch>
            <a:fillRect/>
          </a:stretch>
        </p:blipFill>
        <p:spPr>
          <a:xfrm>
            <a:off x="8850434" y="3996859"/>
            <a:ext cx="2223966" cy="1695499"/>
          </a:xfrm>
          <a:prstGeom prst="rect">
            <a:avLst/>
          </a:prstGeom>
        </p:spPr>
      </p:pic>
    </p:spTree>
    <p:extLst>
      <p:ext uri="{BB962C8B-B14F-4D97-AF65-F5344CB8AC3E}">
        <p14:creationId xmlns:p14="http://schemas.microsoft.com/office/powerpoint/2010/main" val="716578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Curriculum</a:t>
            </a:r>
            <a:br>
              <a:rPr lang="en-US" dirty="0"/>
            </a:br>
            <a:r>
              <a:rPr lang="en-US" sz="1600" dirty="0"/>
              <a:t>see </a:t>
            </a:r>
            <a:r>
              <a:rPr lang="en-US" sz="1600" dirty="0">
                <a:hlinkClick r:id="rId2"/>
              </a:rPr>
              <a:t>https://provider.www.upenn.edu/computing/da/dw/pennant-student-records/st_degree_pursual.t.html</a:t>
            </a:r>
            <a:r>
              <a:rPr lang="en-US" sz="1600" dirty="0"/>
              <a:t> </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fontScale="77500" lnSpcReduction="20000"/>
          </a:bodyPr>
          <a:lstStyle/>
          <a:p>
            <a:pPr marL="0" indent="0">
              <a:buNone/>
            </a:pPr>
            <a:r>
              <a:rPr lang="en-US" dirty="0"/>
              <a:t>Q: What is “curriculum”?</a:t>
            </a:r>
          </a:p>
          <a:p>
            <a:pPr marL="0" indent="0">
              <a:buNone/>
            </a:pPr>
            <a:r>
              <a:rPr lang="en-US" dirty="0"/>
              <a:t>A: Curriculum includes school, division, degree, program student level, campus, and “fields of study” which are the majors, minors, and concentrations.</a:t>
            </a:r>
          </a:p>
          <a:p>
            <a:pPr marL="457200" lvl="1" indent="0">
              <a:buNone/>
            </a:pPr>
            <a:r>
              <a:rPr lang="en-US" dirty="0"/>
              <a:t>The valid combinations of curricula are found in the APPROVED_ACADEMIC_PROGRAM table. This comes from the Banner curriculum rules tables.</a:t>
            </a:r>
          </a:p>
          <a:p>
            <a:pPr marL="457200" lvl="1" indent="0">
              <a:buNone/>
            </a:pPr>
            <a:r>
              <a:rPr lang="en-US" dirty="0"/>
              <a:t>Student curricular records are stored term-by-term in the warehouse, in the ST_DEGREE_TERM table. ST_DEGREE_TERM has one row per student per term per curriculum. Student Fields of Study are in ST_MAJOR_MINOR, with one row per student per term per field of study.</a:t>
            </a:r>
          </a:p>
          <a:p>
            <a:pPr marL="457200" lvl="1" indent="0">
              <a:buNone/>
            </a:pPr>
            <a:r>
              <a:rPr lang="en-US" dirty="0"/>
              <a:t>Student curricular records are assigned a DWLD_CURRIC_ID in the warehouse. This field only exists in the warehouse. The DWLD_CURRIC_ID is used to join between tables containing curricula.</a:t>
            </a:r>
          </a:p>
          <a:p>
            <a:pPr marL="457200" lvl="1" indent="0">
              <a:buNone/>
            </a:pPr>
            <a:r>
              <a:rPr lang="en-US" dirty="0"/>
              <a:t>A rolled-up view of the curriculum, showing when a student started and when they end (or expect to end) is in ST_DEGREE_PURSUAL.  ST_DEGREE_PURSUAL has one row per student per curriculum.</a:t>
            </a:r>
          </a:p>
          <a:p>
            <a:pPr marL="457200" lvl="1" indent="0">
              <a:buNone/>
            </a:pPr>
            <a:r>
              <a:rPr lang="en-US" dirty="0"/>
              <a:t>Degrees granted, or applied for and the status of the degree, along with the related curriculum information are in  ST_DEGREE_OUTCOME, where there is one row per student per curriculum.</a:t>
            </a:r>
          </a:p>
          <a:p>
            <a:pPr marL="457200" lvl="1" indent="0">
              <a:buNone/>
            </a:pPr>
            <a:r>
              <a:rPr lang="en-US" dirty="0"/>
              <a:t>Students’ </a:t>
            </a:r>
            <a:r>
              <a:rPr lang="en-US" i="1" dirty="0"/>
              <a:t>primary</a:t>
            </a:r>
            <a:r>
              <a:rPr lang="en-US" dirty="0"/>
              <a:t> curriculum information is included in the ST_TERM table. ST_TERM has one row per student per term.</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17881" y="6368559"/>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24</a:t>
            </a:fld>
            <a:endParaRPr lang="en-US"/>
          </a:p>
        </p:txBody>
      </p:sp>
    </p:spTree>
    <p:extLst>
      <p:ext uri="{BB962C8B-B14F-4D97-AF65-F5344CB8AC3E}">
        <p14:creationId xmlns:p14="http://schemas.microsoft.com/office/powerpoint/2010/main" val="1105350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Curriculum</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lnSpcReduction="10000"/>
          </a:bodyPr>
          <a:lstStyle/>
          <a:p>
            <a:pPr marL="0" indent="0">
              <a:buNone/>
            </a:pPr>
            <a:r>
              <a:rPr lang="en-US" dirty="0"/>
              <a:t>Q: What is “Program”?</a:t>
            </a:r>
          </a:p>
          <a:p>
            <a:pPr marL="0" indent="0">
              <a:buNone/>
            </a:pPr>
            <a:r>
              <a:rPr lang="en-US" dirty="0"/>
              <a:t>A: The Banner Program Code is one element in the curriculum. It is a useful way to identify students. Sometimes the Program is simply the division and degree codes represented together.  However, often it is used to further differentiate students in curricula.  </a:t>
            </a:r>
          </a:p>
          <a:p>
            <a:pPr marL="457200" lvl="1" indent="0">
              <a:buNone/>
            </a:pPr>
            <a:r>
              <a:rPr lang="en-US" sz="2000" dirty="0"/>
              <a:t>For example, a student getting a JD in the Law school will have a PROGRAM_CODE = ‘LR_JD’ whereas a student getting a JD in the Law School who is also in the Lauder program will have a PROGRAM_CODE = ‘LR_JD_LAUDLW’</a:t>
            </a:r>
          </a:p>
          <a:p>
            <a:pPr marL="457200" lvl="1" indent="0">
              <a:buNone/>
            </a:pPr>
            <a:endParaRPr lang="en-US" sz="2000" dirty="0"/>
          </a:p>
          <a:p>
            <a:pPr marL="457200" lvl="1" indent="0">
              <a:buNone/>
            </a:pPr>
            <a:r>
              <a:rPr lang="en-US" sz="2000" dirty="0"/>
              <a:t>Programs are assigned a “Program Type” for reporting purposes. See </a:t>
            </a:r>
            <a:r>
              <a:rPr lang="en-US" sz="2000" dirty="0">
                <a:hlinkClick r:id="rId2"/>
              </a:rPr>
              <a:t>https://provider.www.upenn.edu/computing/da/dw/pennant-student-records/v_program.t.html</a:t>
            </a:r>
            <a:r>
              <a:rPr lang="en-US" sz="2000" dirty="0"/>
              <a:t> for additional information about programs, and the V_PROGRAM_V view for all the valid values.</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17881" y="6368559"/>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25</a:t>
            </a:fld>
            <a:endParaRPr lang="en-US"/>
          </a:p>
        </p:txBody>
      </p:sp>
    </p:spTree>
    <p:extLst>
      <p:ext uri="{BB962C8B-B14F-4D97-AF65-F5344CB8AC3E}">
        <p14:creationId xmlns:p14="http://schemas.microsoft.com/office/powerpoint/2010/main" val="1655555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a:solidFill>
            <a:srgbClr val="758434"/>
          </a:solidFill>
        </p:spPr>
        <p:txBody>
          <a:bodyPr/>
          <a:lstStyle/>
          <a:p>
            <a:r>
              <a:rPr lang="en-US" dirty="0">
                <a:solidFill>
                  <a:schemeClr val="bg1"/>
                </a:solidFill>
              </a:rPr>
              <a:t>Curriculum</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Multiple curricula</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fontScale="77500" lnSpcReduction="20000"/>
          </a:bodyPr>
          <a:lstStyle/>
          <a:p>
            <a:pPr marL="0" indent="0">
              <a:buNone/>
            </a:pPr>
            <a:r>
              <a:rPr lang="en-US" dirty="0"/>
              <a:t>Q: What about dual degrees?</a:t>
            </a:r>
          </a:p>
          <a:p>
            <a:pPr marL="0" indent="0">
              <a:buNone/>
            </a:pPr>
            <a:r>
              <a:rPr lang="en-US" dirty="0"/>
              <a:t>A: In Pennant Student Records you can report on students in overlapping concurrent curricula and identify the type of concurrent activity.  These include:</a:t>
            </a:r>
          </a:p>
          <a:p>
            <a:pPr lvl="1"/>
            <a:r>
              <a:rPr lang="en-US" dirty="0"/>
              <a:t>Multiple concurrent programs:  student is matriculated in more than one curriculum at the same time, but the programs are not necessarily related in any way. When two concurrent curricula are degree-granting and are at the same level, this is often referred to as “dual degree.”</a:t>
            </a:r>
          </a:p>
          <a:p>
            <a:pPr lvl="1"/>
            <a:r>
              <a:rPr lang="en-US" dirty="0"/>
              <a:t>Coordinated multiple programs: student is matriculated in two curricula at the same time, and the degree requirements for both programs are coordinated. Generally, the student is admitted to both and completes both at the same time. Coordinated programs can be identified by the PROGRAM_CODE, and the student will also be in the relevant COHORT for the terms in which they are in the coordinated program. Coordinated multiple program cohort codes all begin with ZMDC.</a:t>
            </a:r>
          </a:p>
          <a:p>
            <a:pPr lvl="1"/>
            <a:r>
              <a:rPr lang="en-US" dirty="0" err="1"/>
              <a:t>Submatriculation</a:t>
            </a:r>
            <a:r>
              <a:rPr lang="en-US" dirty="0"/>
              <a:t>:  an undergraduate student starts a Master’s program before they complete the bachelors. Usually they complete both at the same time. During the overlapping period, the undergraduate program is always the primary.</a:t>
            </a:r>
          </a:p>
          <a:p>
            <a:pPr lvl="1"/>
            <a:r>
              <a:rPr lang="en-US" dirty="0"/>
              <a:t>See </a:t>
            </a:r>
            <a:r>
              <a:rPr lang="en-US" dirty="0">
                <a:hlinkClick r:id="rId2"/>
              </a:rPr>
              <a:t>https://provider.www.upenn.edu/computing/da/dw/pennant-student-records/st_term.e.html</a:t>
            </a:r>
            <a:r>
              <a:rPr lang="en-US" dirty="0"/>
              <a:t> for more about the </a:t>
            </a:r>
            <a:r>
              <a:rPr lang="en-US" dirty="0" err="1"/>
              <a:t>dual_joint_sub</a:t>
            </a:r>
            <a:r>
              <a:rPr lang="en-US" dirty="0"/>
              <a:t> indicator.</a:t>
            </a:r>
          </a:p>
          <a:p>
            <a:pPr marL="0" indent="0">
              <a:buNone/>
            </a:pPr>
            <a:endParaRPr lang="en-US"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17881" y="6368559"/>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26</a:t>
            </a:fld>
            <a:endParaRPr lang="en-US"/>
          </a:p>
        </p:txBody>
      </p:sp>
    </p:spTree>
    <p:extLst>
      <p:ext uri="{BB962C8B-B14F-4D97-AF65-F5344CB8AC3E}">
        <p14:creationId xmlns:p14="http://schemas.microsoft.com/office/powerpoint/2010/main" val="2973197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Identifying students in curricula</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lnSpcReduction="10000"/>
          </a:bodyPr>
          <a:lstStyle/>
          <a:p>
            <a:pPr marL="0" indent="0">
              <a:buNone/>
            </a:pPr>
            <a:r>
              <a:rPr lang="en-US" dirty="0"/>
              <a:t>Q: How can I find “my students”?</a:t>
            </a:r>
          </a:p>
          <a:p>
            <a:pPr marL="0" indent="0">
              <a:buNone/>
            </a:pPr>
            <a:r>
              <a:rPr lang="en-US" dirty="0"/>
              <a:t>A: It depends. You may want to filter on school, or division, or division plus degree. You may want to filter on major, or major with concentration. You may want to filter on the PROGRAM_CODE. Or you may want to use ST_COHORT or ST_ATTRIBUTE – see the section later in this tutorial on “Other data available in Pennant Student Records.”</a:t>
            </a:r>
          </a:p>
          <a:p>
            <a:pPr marL="457200" lvl="1" indent="0">
              <a:buNone/>
            </a:pPr>
            <a:r>
              <a:rPr lang="en-US" dirty="0"/>
              <a:t>If you are looking at all students in a term regardless of curriculum, and you want to get just one row per student, use ST_TERM, or if you are using ST_DEGREE_TERM filter on the primary (DEGREE_ORDER = 1) and in ST_MAJOR_MINOR filter on MAJOR_MINOR_ORDER = 1.</a:t>
            </a:r>
          </a:p>
          <a:p>
            <a:pPr marL="457200" lvl="1" indent="0">
              <a:buNone/>
            </a:pPr>
            <a:r>
              <a:rPr lang="en-US" dirty="0"/>
              <a:t>However, if you are looking for a specific school, division, program, major, etc. you do </a:t>
            </a:r>
            <a:r>
              <a:rPr lang="en-US" i="1" dirty="0"/>
              <a:t>not</a:t>
            </a:r>
            <a:r>
              <a:rPr lang="en-US" dirty="0"/>
              <a:t> want to look at just the primary curriculum.</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17881" y="6368559"/>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27</a:t>
            </a:fld>
            <a:endParaRPr lang="en-US"/>
          </a:p>
        </p:txBody>
      </p:sp>
    </p:spTree>
    <p:extLst>
      <p:ext uri="{BB962C8B-B14F-4D97-AF65-F5344CB8AC3E}">
        <p14:creationId xmlns:p14="http://schemas.microsoft.com/office/powerpoint/2010/main" val="1436201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When a Curriculum ends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690688"/>
            <a:ext cx="10515600" cy="4351338"/>
          </a:xfrm>
        </p:spPr>
        <p:txBody>
          <a:bodyPr>
            <a:normAutofit fontScale="92500" lnSpcReduction="10000"/>
          </a:bodyPr>
          <a:lstStyle/>
          <a:p>
            <a:pPr marL="0" indent="0">
              <a:buNone/>
            </a:pPr>
            <a:r>
              <a:rPr lang="en-US" dirty="0"/>
              <a:t>Q: How can I tell which students are going on leave? Withdrawing? Graduating?</a:t>
            </a:r>
          </a:p>
          <a:p>
            <a:pPr marL="0" indent="0">
              <a:buNone/>
            </a:pPr>
            <a:r>
              <a:rPr lang="en-US" dirty="0"/>
              <a:t>A: Any Leave of Absence, any drop, any withdrawal from a curriculum is coded in the Exit Action, found in the ST_DEGREE_TERM table. The most recent Exit Action for a curriculum, if any, is in ST_DEGREE_PURSUAL. Also, students on leave will have a status of ‘AL’ in ST_TERM, and dropped/withdrawn students will have an inactive status.</a:t>
            </a:r>
          </a:p>
          <a:p>
            <a:pPr marL="457200" lvl="1" indent="0">
              <a:buNone/>
            </a:pPr>
            <a:r>
              <a:rPr lang="en-US" dirty="0"/>
              <a:t>Graduation, and Expected Graduation, are </a:t>
            </a:r>
            <a:r>
              <a:rPr lang="en-US" i="1" dirty="0"/>
              <a:t>not</a:t>
            </a:r>
            <a:r>
              <a:rPr lang="en-US" dirty="0"/>
              <a:t> exit actions. The Expected Graduation and Graduation terms are in separate columns in ST_DEGREE_TERM and ST_DEGREE_PURSUAL, and not in the EXIT_ACTION.</a:t>
            </a:r>
          </a:p>
          <a:p>
            <a:pPr marL="457200" lvl="1" indent="0">
              <a:buNone/>
            </a:pPr>
            <a:r>
              <a:rPr lang="en-US" dirty="0"/>
              <a:t>Graduated students, who are not continuing on, will have a status of ‘IG’ in ST_TERM.</a:t>
            </a:r>
          </a:p>
          <a:p>
            <a:pPr marL="457200" lvl="1" indent="0">
              <a:buNone/>
            </a:pPr>
            <a:r>
              <a:rPr lang="en-US" dirty="0"/>
              <a:t>Note that additional information about application for graduation (application to receive a degree) is in the ST_DEGREE_OUTCOME table.</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28</a:t>
            </a:fld>
            <a:endParaRPr lang="en-US"/>
          </a:p>
        </p:txBody>
      </p:sp>
      <p:sp>
        <p:nvSpPr>
          <p:cNvPr id="9" name="Footer Placeholder 6">
            <a:extLst>
              <a:ext uri="{FF2B5EF4-FFF2-40B4-BE49-F238E27FC236}">
                <a16:creationId xmlns:a16="http://schemas.microsoft.com/office/drawing/2014/main" id="{FE2160F8-9D01-48A3-A138-50DB42C39B9E}"/>
              </a:ext>
            </a:extLst>
          </p:cNvPr>
          <p:cNvSpPr>
            <a:spLocks noGrp="1"/>
          </p:cNvSpPr>
          <p:nvPr>
            <p:ph type="ftr" sz="quarter" idx="11"/>
          </p:nvPr>
        </p:nvSpPr>
        <p:spPr>
          <a:xfrm>
            <a:off x="838200" y="6356350"/>
            <a:ext cx="10185400" cy="396875"/>
          </a:xfrm>
          <a:solidFill>
            <a:srgbClr val="758434"/>
          </a:solidFill>
        </p:spPr>
        <p:txBody>
          <a:bodyPr/>
          <a:lstStyle/>
          <a:p>
            <a:r>
              <a:rPr lang="en-US" dirty="0">
                <a:solidFill>
                  <a:schemeClr val="bg1"/>
                </a:solidFill>
              </a:rPr>
              <a:t>Curriculum</a:t>
            </a:r>
          </a:p>
        </p:txBody>
      </p:sp>
      <p:grpSp>
        <p:nvGrpSpPr>
          <p:cNvPr id="10" name="Group 9">
            <a:extLst>
              <a:ext uri="{FF2B5EF4-FFF2-40B4-BE49-F238E27FC236}">
                <a16:creationId xmlns:a16="http://schemas.microsoft.com/office/drawing/2014/main" id="{C95EAFD6-D88E-4B62-BC95-CC7BA10670D2}"/>
              </a:ext>
            </a:extLst>
          </p:cNvPr>
          <p:cNvGrpSpPr/>
          <p:nvPr/>
        </p:nvGrpSpPr>
        <p:grpSpPr>
          <a:xfrm>
            <a:off x="817881" y="6368559"/>
            <a:ext cx="2321558" cy="396885"/>
            <a:chOff x="-8117305" y="26194691"/>
            <a:chExt cx="4464796" cy="1315485"/>
          </a:xfrm>
        </p:grpSpPr>
        <p:sp>
          <p:nvSpPr>
            <p:cNvPr id="11" name="Rectangle 10">
              <a:extLst>
                <a:ext uri="{FF2B5EF4-FFF2-40B4-BE49-F238E27FC236}">
                  <a16:creationId xmlns:a16="http://schemas.microsoft.com/office/drawing/2014/main" id="{D876DB8A-6A9C-4A0D-AF4D-2208200CC236}"/>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F9466023-1987-4C53-AAE8-948FA2D199A4}"/>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5585618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Tables related to curriculum</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690688"/>
            <a:ext cx="10515600" cy="4351338"/>
          </a:xfrm>
        </p:spPr>
        <p:txBody>
          <a:bodyPr>
            <a:normAutofit fontScale="77500" lnSpcReduction="20000"/>
          </a:bodyPr>
          <a:lstStyle/>
          <a:p>
            <a:pPr marL="0" indent="0">
              <a:buNone/>
            </a:pPr>
            <a:r>
              <a:rPr lang="en-US" dirty="0"/>
              <a:t>ST_DEGREE_PURSUAL – one row per student per </a:t>
            </a:r>
            <a:r>
              <a:rPr lang="en-US" dirty="0" err="1"/>
              <a:t>DWLD_Curric_ID</a:t>
            </a:r>
            <a:endParaRPr lang="en-US" dirty="0"/>
          </a:p>
          <a:p>
            <a:pPr marL="0" indent="0">
              <a:buNone/>
            </a:pPr>
            <a:r>
              <a:rPr lang="en-US" dirty="0"/>
              <a:t>ST_DEGREE_TERM – one row per student per term per </a:t>
            </a:r>
            <a:r>
              <a:rPr lang="en-US" dirty="0" err="1"/>
              <a:t>DWLD_Curric_ID</a:t>
            </a:r>
            <a:r>
              <a:rPr lang="en-US" dirty="0"/>
              <a:t> </a:t>
            </a:r>
          </a:p>
          <a:p>
            <a:pPr marL="0" indent="0">
              <a:buNone/>
            </a:pPr>
            <a:r>
              <a:rPr lang="en-US" dirty="0"/>
              <a:t>ST_MAJOR_MINOR – one row per student per term per major type per major related to each </a:t>
            </a:r>
            <a:r>
              <a:rPr lang="en-US" dirty="0" err="1"/>
              <a:t>DWLD_Curric_ID</a:t>
            </a:r>
            <a:endParaRPr lang="en-US" dirty="0"/>
          </a:p>
          <a:p>
            <a:pPr marL="0" indent="0">
              <a:buNone/>
            </a:pPr>
            <a:r>
              <a:rPr lang="en-US" dirty="0"/>
              <a:t>ST_DEGREE_OUTCOME – one row per student per degree outcome sequence number (contains </a:t>
            </a:r>
            <a:r>
              <a:rPr lang="en-US" dirty="0" err="1"/>
              <a:t>DWLD_Curric_ID</a:t>
            </a:r>
            <a:r>
              <a:rPr lang="en-US" dirty="0"/>
              <a:t> for joining back to related records in other tables)</a:t>
            </a:r>
          </a:p>
          <a:p>
            <a:pPr marL="0" indent="0">
              <a:buNone/>
            </a:pPr>
            <a:r>
              <a:rPr lang="en-US" dirty="0"/>
              <a:t>ST_DEG_OUTCOME_MAJOR – one row per student per major type per major related to each </a:t>
            </a:r>
            <a:r>
              <a:rPr lang="en-US" dirty="0" err="1"/>
              <a:t>DWLD_Curric_ID</a:t>
            </a:r>
            <a:r>
              <a:rPr lang="en-US" dirty="0"/>
              <a:t> in the ST_DEGREE_OUTCOME table</a:t>
            </a:r>
          </a:p>
          <a:p>
            <a:pPr marL="0" indent="0">
              <a:buNone/>
            </a:pPr>
            <a:r>
              <a:rPr lang="en-US" dirty="0"/>
              <a:t>ST_TRANSFER_CREDIT – one row per student per internal transfer credit tables sequence numbers. Note that this table does </a:t>
            </a:r>
            <a:r>
              <a:rPr lang="en-US" i="1" dirty="0"/>
              <a:t>not</a:t>
            </a:r>
            <a:r>
              <a:rPr lang="en-US" dirty="0"/>
              <a:t> contain the </a:t>
            </a:r>
            <a:r>
              <a:rPr lang="en-US" dirty="0" err="1"/>
              <a:t>DWLD_Curric_ID</a:t>
            </a:r>
            <a:r>
              <a:rPr lang="en-US" dirty="0"/>
              <a:t>, but it is based on the student’s LEVEL, which is related to the students’ curricula.</a:t>
            </a:r>
          </a:p>
          <a:p>
            <a:pPr marL="0" indent="0">
              <a:buNone/>
            </a:pPr>
            <a:r>
              <a:rPr lang="en-US" dirty="0"/>
              <a:t>ST_NONCOURSE_REQ – one row per student per internal table sequence number. Note that this table does </a:t>
            </a:r>
            <a:r>
              <a:rPr lang="en-US" i="1" dirty="0"/>
              <a:t>not</a:t>
            </a:r>
            <a:r>
              <a:rPr lang="en-US" dirty="0"/>
              <a:t> contain the </a:t>
            </a:r>
            <a:r>
              <a:rPr lang="en-US" dirty="0" err="1"/>
              <a:t>DWLD_Curric_ID</a:t>
            </a:r>
            <a:r>
              <a:rPr lang="en-US" dirty="0"/>
              <a:t>, but it is based on the student’s LEVEL, which is related to the students’ curricula.</a:t>
            </a:r>
          </a:p>
          <a:p>
            <a:pPr marL="0" indent="0">
              <a:buNone/>
            </a:pPr>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29</a:t>
            </a:fld>
            <a:endParaRPr lang="en-US"/>
          </a:p>
        </p:txBody>
      </p:sp>
      <p:sp>
        <p:nvSpPr>
          <p:cNvPr id="9" name="Footer Placeholder 6">
            <a:extLst>
              <a:ext uri="{FF2B5EF4-FFF2-40B4-BE49-F238E27FC236}">
                <a16:creationId xmlns:a16="http://schemas.microsoft.com/office/drawing/2014/main" id="{FE2160F8-9D01-48A3-A138-50DB42C39B9E}"/>
              </a:ext>
            </a:extLst>
          </p:cNvPr>
          <p:cNvSpPr>
            <a:spLocks noGrp="1"/>
          </p:cNvSpPr>
          <p:nvPr>
            <p:ph type="ftr" sz="quarter" idx="11"/>
          </p:nvPr>
        </p:nvSpPr>
        <p:spPr>
          <a:xfrm>
            <a:off x="838200" y="6356350"/>
            <a:ext cx="10185400" cy="396875"/>
          </a:xfrm>
          <a:solidFill>
            <a:srgbClr val="758434"/>
          </a:solidFill>
        </p:spPr>
        <p:txBody>
          <a:bodyPr/>
          <a:lstStyle/>
          <a:p>
            <a:r>
              <a:rPr lang="en-US" dirty="0">
                <a:solidFill>
                  <a:schemeClr val="bg1"/>
                </a:solidFill>
              </a:rPr>
              <a:t>Curriculum</a:t>
            </a:r>
          </a:p>
        </p:txBody>
      </p:sp>
      <p:grpSp>
        <p:nvGrpSpPr>
          <p:cNvPr id="10" name="Group 9">
            <a:extLst>
              <a:ext uri="{FF2B5EF4-FFF2-40B4-BE49-F238E27FC236}">
                <a16:creationId xmlns:a16="http://schemas.microsoft.com/office/drawing/2014/main" id="{C95EAFD6-D88E-4B62-BC95-CC7BA10670D2}"/>
              </a:ext>
            </a:extLst>
          </p:cNvPr>
          <p:cNvGrpSpPr/>
          <p:nvPr/>
        </p:nvGrpSpPr>
        <p:grpSpPr>
          <a:xfrm>
            <a:off x="817881" y="6368559"/>
            <a:ext cx="2321558" cy="396885"/>
            <a:chOff x="-8117305" y="26194691"/>
            <a:chExt cx="4464796" cy="1315485"/>
          </a:xfrm>
        </p:grpSpPr>
        <p:sp>
          <p:nvSpPr>
            <p:cNvPr id="11" name="Rectangle 10">
              <a:extLst>
                <a:ext uri="{FF2B5EF4-FFF2-40B4-BE49-F238E27FC236}">
                  <a16:creationId xmlns:a16="http://schemas.microsoft.com/office/drawing/2014/main" id="{D876DB8A-6A9C-4A0D-AF4D-2208200CC236}"/>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F9466023-1987-4C53-AAE8-948FA2D199A4}"/>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2448746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Where to start</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690688"/>
            <a:ext cx="10515600" cy="4351338"/>
          </a:xfrm>
        </p:spPr>
        <p:txBody>
          <a:bodyPr>
            <a:noAutofit/>
          </a:bodyPr>
          <a:lstStyle/>
          <a:p>
            <a:r>
              <a:rPr lang="en-US" sz="2200" dirty="0"/>
              <a:t>Consult with your supervisor to determine whether you need access to Pennant Student Records in the Data Warehouse, the tools you should use, and the type of access that is most appropriate. </a:t>
            </a:r>
          </a:p>
          <a:p>
            <a:pPr marL="0" indent="0">
              <a:buNone/>
            </a:pPr>
            <a:endParaRPr lang="en-US" sz="2200" dirty="0"/>
          </a:p>
          <a:p>
            <a:r>
              <a:rPr lang="en-US" sz="2200" dirty="0"/>
              <a:t>If you plan to create or edit reports, you will need to complete this tutorial, as well as the tutorials on FERPA and on Information Security at Penn, before you will be able to do any reporting using data from the Pennant Student Records collection. You will also need to be familiar with whatever reporting tool you plan to use (e.g., Business Objects </a:t>
            </a:r>
            <a:r>
              <a:rPr lang="en-US" sz="2200" dirty="0" err="1"/>
              <a:t>WebIntelligance</a:t>
            </a:r>
            <a:r>
              <a:rPr lang="en-US" sz="2200" dirty="0"/>
              <a:t>, Toad, etc.)</a:t>
            </a:r>
          </a:p>
          <a:p>
            <a:pPr marL="0" indent="0">
              <a:buNone/>
            </a:pPr>
            <a:endParaRPr lang="en-US" sz="2200" dirty="0"/>
          </a:p>
          <a:p>
            <a:r>
              <a:rPr lang="en-US" sz="2200" dirty="0"/>
              <a:t>You will need to submit an access request form. See the Additional Resources page for more about </a:t>
            </a:r>
            <a:r>
              <a:rPr lang="en-US" sz="2200" dirty="0" err="1"/>
              <a:t>eForms</a:t>
            </a:r>
            <a:r>
              <a:rPr lang="en-US" sz="2200" dirty="0"/>
              <a:t>.</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2" y="6356353"/>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p:spPr>
        <p:txBody>
          <a:bodyPr/>
          <a:lstStyle/>
          <a:p>
            <a:r>
              <a:rPr lang="en-US" dirty="0"/>
              <a:t>Overview</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a:t>
            </a:fld>
            <a:endParaRPr lang="en-US"/>
          </a:p>
        </p:txBody>
      </p:sp>
    </p:spTree>
    <p:extLst>
      <p:ext uri="{BB962C8B-B14F-4D97-AF65-F5344CB8AC3E}">
        <p14:creationId xmlns:p14="http://schemas.microsoft.com/office/powerpoint/2010/main" val="27038585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Curriculum Quiz: Question #1</a:t>
            </a:r>
            <a:br>
              <a:rPr lang="en-US" dirty="0"/>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a:t>
            </a:r>
            <a:r>
              <a:rPr kumimoji="0" lang="en-US" sz="1400" b="1" i="0" u="none" strike="noStrike" kern="1200" cap="none" spc="0" normalizeH="0" baseline="0" noProof="0" dirty="0">
                <a:ln>
                  <a:noFill/>
                </a:ln>
                <a:solidFill>
                  <a:prstClr val="black"/>
                </a:solidFill>
                <a:effectLst/>
                <a:uLnTx/>
                <a:uFillTx/>
                <a:latin typeface="Calibri Light" panose="020F0302020204030204"/>
                <a:ea typeface="+mj-ea"/>
                <a:cs typeface="+mj-cs"/>
              </a:rPr>
              <a:t>St_</a:t>
            </a:r>
            <a:r>
              <a:rPr lang="en-US" sz="1400" b="1" dirty="0" err="1">
                <a:solidFill>
                  <a:prstClr val="black"/>
                </a:solidFill>
                <a:latin typeface="Calibri Light" panose="020F0302020204030204"/>
              </a:rPr>
              <a:t>Degree_Term</a:t>
            </a:r>
            <a:r>
              <a:rPr kumimoji="0" lang="en-US" sz="1400" b="1"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1400" i="0" u="none" strike="noStrike" kern="1200" cap="none" spc="0" normalizeH="0" baseline="0" noProof="0" dirty="0">
                <a:ln>
                  <a:noFill/>
                </a:ln>
                <a:solidFill>
                  <a:prstClr val="black"/>
                </a:solidFill>
                <a:effectLst/>
                <a:uLnTx/>
                <a:uFillTx/>
                <a:latin typeface="Calibri Light" panose="020F0302020204030204"/>
                <a:ea typeface="+mj-ea"/>
                <a:cs typeface="+mj-cs"/>
              </a:rPr>
              <a:t>and</a:t>
            </a:r>
            <a:r>
              <a:rPr kumimoji="0" lang="en-US" sz="1400" b="1"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1400" b="1" i="0" u="none" strike="noStrike" kern="1200" cap="none" spc="0" normalizeH="0" baseline="0" noProof="0" dirty="0" err="1">
                <a:ln>
                  <a:noFill/>
                </a:ln>
                <a:solidFill>
                  <a:prstClr val="black"/>
                </a:solidFill>
                <a:effectLst/>
                <a:uLnTx/>
                <a:uFillTx/>
                <a:latin typeface="Calibri Light" panose="020F0302020204030204"/>
                <a:ea typeface="+mj-ea"/>
                <a:cs typeface="+mj-cs"/>
              </a:rPr>
              <a:t>V_Program</a:t>
            </a:r>
            <a:r>
              <a:rPr kumimoji="0" lang="en-US" sz="1400" b="1"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data documentation at</a:t>
            </a:r>
            <a:b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17881" y="2008411"/>
            <a:ext cx="10515600" cy="4351338"/>
          </a:xfrm>
        </p:spPr>
        <p:txBody>
          <a:bodyPr/>
          <a:lstStyle/>
          <a:p>
            <a:pPr marL="0" indent="0">
              <a:buNone/>
            </a:pPr>
            <a:r>
              <a:rPr lang="en-US" dirty="0"/>
              <a:t>You want to report on students in traditional undergraduate programs. You should:</a:t>
            </a:r>
          </a:p>
          <a:p>
            <a:pPr marL="514350" indent="-514350">
              <a:buFont typeface="+mj-lt"/>
              <a:buAutoNum type="alphaLcParenR"/>
            </a:pPr>
            <a:r>
              <a:rPr lang="en-US" dirty="0"/>
              <a:t>Use an “in list” and explicitly list all the traditional undergraduate degrees in your query</a:t>
            </a:r>
          </a:p>
          <a:p>
            <a:pPr marL="514350" indent="-514350">
              <a:buFont typeface="+mj-lt"/>
              <a:buAutoNum type="alphaLcParenR"/>
            </a:pPr>
            <a:r>
              <a:rPr lang="en-US" dirty="0"/>
              <a:t>Look for active students whose primary program record has STUDENT_LEVEL = ‘UG’</a:t>
            </a:r>
          </a:p>
          <a:p>
            <a:pPr marL="514350" indent="-514350">
              <a:buFont typeface="+mj-lt"/>
              <a:buAutoNum type="alphaLcParenR"/>
            </a:pPr>
            <a:r>
              <a:rPr lang="en-US" dirty="0"/>
              <a:t>Look for active students in ACAD_PROG_TYPE = ‘TRADITIONAL_UG’</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30</a:t>
            </a:fld>
            <a:endParaRPr lang="en-US"/>
          </a:p>
        </p:txBody>
      </p:sp>
      <p:sp>
        <p:nvSpPr>
          <p:cNvPr id="9" name="Footer Placeholder 6">
            <a:extLst>
              <a:ext uri="{FF2B5EF4-FFF2-40B4-BE49-F238E27FC236}">
                <a16:creationId xmlns:a16="http://schemas.microsoft.com/office/drawing/2014/main" id="{5A007CE9-3DFD-49AF-871D-4F199CDD1BA2}"/>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grpSp>
        <p:nvGrpSpPr>
          <p:cNvPr id="10" name="Group 9">
            <a:extLst>
              <a:ext uri="{FF2B5EF4-FFF2-40B4-BE49-F238E27FC236}">
                <a16:creationId xmlns:a16="http://schemas.microsoft.com/office/drawing/2014/main" id="{2930F0DA-C735-40C6-812D-FF242A86173C}"/>
              </a:ext>
            </a:extLst>
          </p:cNvPr>
          <p:cNvGrpSpPr/>
          <p:nvPr/>
        </p:nvGrpSpPr>
        <p:grpSpPr>
          <a:xfrm>
            <a:off x="817881" y="6368559"/>
            <a:ext cx="2321558" cy="396885"/>
            <a:chOff x="-8117305" y="26194691"/>
            <a:chExt cx="4464796" cy="1315485"/>
          </a:xfrm>
        </p:grpSpPr>
        <p:sp>
          <p:nvSpPr>
            <p:cNvPr id="11" name="Rectangle 10">
              <a:extLst>
                <a:ext uri="{FF2B5EF4-FFF2-40B4-BE49-F238E27FC236}">
                  <a16:creationId xmlns:a16="http://schemas.microsoft.com/office/drawing/2014/main" id="{AA350C41-CE50-46EB-982D-076C13BBF5B0}"/>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03FEDFC4-BBDB-43B7-8E5A-2B343CEF2989}"/>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739353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Curriculum Quiz: Question #1</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Technically, all three approaches could work, but the preferred method is to use the program type:</a:t>
            </a:r>
          </a:p>
          <a:p>
            <a:pPr marL="0" indent="0">
              <a:buNone/>
            </a:pPr>
            <a:r>
              <a:rPr lang="en-US" dirty="0"/>
              <a:t>c) Look for active students in ACAD_PROG_TYPE = ‘TRADITIONAL_UG’</a:t>
            </a:r>
          </a:p>
          <a:p>
            <a:pPr marL="0" indent="0">
              <a:buNone/>
            </a:pPr>
            <a:endParaRPr lang="en-US" dirty="0"/>
          </a:p>
          <a:p>
            <a:pPr marL="457200" lvl="1" indent="0">
              <a:buNone/>
            </a:pPr>
            <a:r>
              <a:rPr lang="en-US" dirty="0"/>
              <a:t>Using Program Type will insure reporting consistency.  Program Type is what the Count Students as of Today and related “Count students” reports use.  It is also used in Tuition Distribution.  The mapping of programs to program types is maintained by the OUR in a Banner table.</a:t>
            </a:r>
          </a:p>
          <a:p>
            <a:pPr marL="0" indent="0">
              <a:buNone/>
            </a:pPr>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31</a:t>
            </a:fld>
            <a:endParaRPr lang="en-US"/>
          </a:p>
        </p:txBody>
      </p:sp>
      <p:sp>
        <p:nvSpPr>
          <p:cNvPr id="9" name="Footer Placeholder 6">
            <a:extLst>
              <a:ext uri="{FF2B5EF4-FFF2-40B4-BE49-F238E27FC236}">
                <a16:creationId xmlns:a16="http://schemas.microsoft.com/office/drawing/2014/main" id="{5A007CE9-3DFD-49AF-871D-4F199CDD1BA2}"/>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grpSp>
        <p:nvGrpSpPr>
          <p:cNvPr id="10" name="Group 9">
            <a:extLst>
              <a:ext uri="{FF2B5EF4-FFF2-40B4-BE49-F238E27FC236}">
                <a16:creationId xmlns:a16="http://schemas.microsoft.com/office/drawing/2014/main" id="{2930F0DA-C735-40C6-812D-FF242A86173C}"/>
              </a:ext>
            </a:extLst>
          </p:cNvPr>
          <p:cNvGrpSpPr/>
          <p:nvPr/>
        </p:nvGrpSpPr>
        <p:grpSpPr>
          <a:xfrm>
            <a:off x="817881" y="6368559"/>
            <a:ext cx="2321558" cy="396885"/>
            <a:chOff x="-8117305" y="26194691"/>
            <a:chExt cx="4464796" cy="1315485"/>
          </a:xfrm>
        </p:grpSpPr>
        <p:sp>
          <p:nvSpPr>
            <p:cNvPr id="11" name="Rectangle 10">
              <a:extLst>
                <a:ext uri="{FF2B5EF4-FFF2-40B4-BE49-F238E27FC236}">
                  <a16:creationId xmlns:a16="http://schemas.microsoft.com/office/drawing/2014/main" id="{AA350C41-CE50-46EB-982D-076C13BBF5B0}"/>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03FEDFC4-BBDB-43B7-8E5A-2B343CEF2989}"/>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979913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Curriculum Quiz: Question #2</a:t>
            </a:r>
            <a:br>
              <a:rPr lang="en-US" dirty="0"/>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a:t>
            </a:r>
            <a:r>
              <a:rPr kumimoji="0" lang="en-US" sz="1400" b="1" i="0" u="none" strike="noStrike" kern="1200" cap="none" spc="0" normalizeH="0" baseline="0" noProof="0" dirty="0" err="1">
                <a:ln>
                  <a:noFill/>
                </a:ln>
                <a:solidFill>
                  <a:prstClr val="black"/>
                </a:solidFill>
                <a:effectLst/>
                <a:uLnTx/>
                <a:uFillTx/>
                <a:latin typeface="Calibri Light" panose="020F0302020204030204"/>
                <a:ea typeface="+mj-ea"/>
                <a:cs typeface="+mj-cs"/>
              </a:rPr>
              <a:t>St_Degree</a:t>
            </a:r>
            <a:r>
              <a:rPr kumimoji="0" lang="en-US" sz="1400" b="1" i="0" u="none" strike="noStrike" kern="1200" cap="none" spc="0" normalizeH="0" baseline="0" noProof="0" dirty="0">
                <a:ln>
                  <a:noFill/>
                </a:ln>
                <a:solidFill>
                  <a:prstClr val="black"/>
                </a:solidFill>
                <a:effectLst/>
                <a:uLnTx/>
                <a:uFillTx/>
                <a:latin typeface="Calibri Light" panose="020F0302020204030204"/>
                <a:ea typeface="+mj-ea"/>
                <a:cs typeface="+mj-cs"/>
              </a:rPr>
              <a:t>_</a:t>
            </a:r>
            <a:r>
              <a:rPr lang="en-US" sz="1400" b="1" dirty="0">
                <a:solidFill>
                  <a:prstClr val="black"/>
                </a:solidFill>
                <a:latin typeface="Calibri Light" panose="020F0302020204030204"/>
              </a:rPr>
              <a:t>Pursual </a:t>
            </a: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data documentation at</a:t>
            </a:r>
            <a:b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fontScale="92500"/>
          </a:bodyPr>
          <a:lstStyle/>
          <a:p>
            <a:pPr marL="0" indent="0">
              <a:buNone/>
            </a:pPr>
            <a:r>
              <a:rPr lang="en-US" dirty="0"/>
              <a:t>You want a report on students in the undergraduate Engineering division who plan to graduate in the coming Spring semester. You should:</a:t>
            </a:r>
          </a:p>
          <a:p>
            <a:pPr marL="514350" indent="-514350">
              <a:buFont typeface="+mj-lt"/>
              <a:buAutoNum type="alphaLcParenR"/>
            </a:pPr>
            <a:r>
              <a:rPr lang="en-US" dirty="0"/>
              <a:t>Look for a record for the coming Spring term in the ST_DEGREE_TERM table with DIVISION = ‘EU’.</a:t>
            </a:r>
          </a:p>
          <a:p>
            <a:pPr marL="514350" indent="-514350">
              <a:buFont typeface="+mj-lt"/>
              <a:buAutoNum type="alphaLcParenR"/>
            </a:pPr>
            <a:r>
              <a:rPr lang="en-US" dirty="0"/>
              <a:t>Look for EXP_GRAD_TERM equal to the coming Spring term in the ST_DEGREE_PURSUAL table, where DIVISION = ‘EU’.</a:t>
            </a:r>
          </a:p>
          <a:p>
            <a:pPr marL="514350" indent="-514350">
              <a:buFont typeface="+mj-lt"/>
              <a:buAutoNum type="alphaLcParenR"/>
            </a:pPr>
            <a:r>
              <a:rPr lang="en-US" dirty="0"/>
              <a:t>Look for an EXP_GRAD_TERM equal to the coming Spring term in the ST_TERM table where PRIMARY_DIVISION = ‘EU’</a:t>
            </a:r>
          </a:p>
          <a:p>
            <a:pPr marL="514350" indent="-514350">
              <a:buFont typeface="+mj-lt"/>
              <a:buAutoNum type="alphaLcParenR"/>
            </a:pPr>
            <a:r>
              <a:rPr lang="en-US" dirty="0"/>
              <a:t>Look for a CATALOG_TERM equal to the coming Spring term in the ST_TERM table where PRIMARY_DIVISION = ‘EU’</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32</a:t>
            </a:fld>
            <a:endParaRPr lang="en-US"/>
          </a:p>
        </p:txBody>
      </p:sp>
      <p:sp>
        <p:nvSpPr>
          <p:cNvPr id="9" name="Footer Placeholder 6">
            <a:extLst>
              <a:ext uri="{FF2B5EF4-FFF2-40B4-BE49-F238E27FC236}">
                <a16:creationId xmlns:a16="http://schemas.microsoft.com/office/drawing/2014/main" id="{5A007CE9-3DFD-49AF-871D-4F199CDD1BA2}"/>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grpSp>
        <p:nvGrpSpPr>
          <p:cNvPr id="10" name="Group 9">
            <a:extLst>
              <a:ext uri="{FF2B5EF4-FFF2-40B4-BE49-F238E27FC236}">
                <a16:creationId xmlns:a16="http://schemas.microsoft.com/office/drawing/2014/main" id="{2930F0DA-C735-40C6-812D-FF242A86173C}"/>
              </a:ext>
            </a:extLst>
          </p:cNvPr>
          <p:cNvGrpSpPr/>
          <p:nvPr/>
        </p:nvGrpSpPr>
        <p:grpSpPr>
          <a:xfrm>
            <a:off x="817881" y="6368559"/>
            <a:ext cx="2321558" cy="396885"/>
            <a:chOff x="-8117305" y="26194691"/>
            <a:chExt cx="4464796" cy="1315485"/>
          </a:xfrm>
        </p:grpSpPr>
        <p:sp>
          <p:nvSpPr>
            <p:cNvPr id="11" name="Rectangle 10">
              <a:extLst>
                <a:ext uri="{FF2B5EF4-FFF2-40B4-BE49-F238E27FC236}">
                  <a16:creationId xmlns:a16="http://schemas.microsoft.com/office/drawing/2014/main" id="{AA350C41-CE50-46EB-982D-076C13BBF5B0}"/>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03FEDFC4-BBDB-43B7-8E5A-2B343CEF2989}"/>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509266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Curriculum Quiz: Question #2</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b) Look for EXP_GRAD_TERM equal to the coming Spring term in the ST_DEGREE_PURSUAL table, where DIVISION = ‘EU’.</a:t>
            </a:r>
          </a:p>
          <a:p>
            <a:pPr marL="0" indent="0">
              <a:buNone/>
            </a:pPr>
            <a:endParaRPr lang="en-US" dirty="0"/>
          </a:p>
          <a:p>
            <a:pPr marL="457200" lvl="1" indent="0">
              <a:buNone/>
            </a:pPr>
            <a:r>
              <a:rPr lang="en-US" dirty="0"/>
              <a:t>The ST_TERM table only has information about the primary program in the term, so if the undergrad Engineering was not the primary for any student, the query would miss them.</a:t>
            </a:r>
          </a:p>
          <a:p>
            <a:pPr marL="457200" lvl="1" indent="0">
              <a:buNone/>
            </a:pPr>
            <a:r>
              <a:rPr lang="en-US" dirty="0"/>
              <a:t>Degree Pursual has one row per student per curriculum. If the student is in a degree-granting program and their student status is not inactive, there should be an expected graduation term for the curriculum.</a:t>
            </a:r>
          </a:p>
          <a:p>
            <a:pPr marL="457200" lvl="1" indent="0">
              <a:buNone/>
            </a:pPr>
            <a:r>
              <a:rPr lang="en-US" dirty="0"/>
              <a:t>Note that students on leave usually do not have an expected grad term.</a:t>
            </a:r>
          </a:p>
          <a:p>
            <a:pPr marL="0" indent="0">
              <a:buNone/>
            </a:pPr>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33</a:t>
            </a:fld>
            <a:endParaRPr lang="en-US"/>
          </a:p>
        </p:txBody>
      </p:sp>
      <p:sp>
        <p:nvSpPr>
          <p:cNvPr id="9" name="Footer Placeholder 6">
            <a:extLst>
              <a:ext uri="{FF2B5EF4-FFF2-40B4-BE49-F238E27FC236}">
                <a16:creationId xmlns:a16="http://schemas.microsoft.com/office/drawing/2014/main" id="{5A007CE9-3DFD-49AF-871D-4F199CDD1BA2}"/>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grpSp>
        <p:nvGrpSpPr>
          <p:cNvPr id="10" name="Group 9">
            <a:extLst>
              <a:ext uri="{FF2B5EF4-FFF2-40B4-BE49-F238E27FC236}">
                <a16:creationId xmlns:a16="http://schemas.microsoft.com/office/drawing/2014/main" id="{2930F0DA-C735-40C6-812D-FF242A86173C}"/>
              </a:ext>
            </a:extLst>
          </p:cNvPr>
          <p:cNvGrpSpPr/>
          <p:nvPr/>
        </p:nvGrpSpPr>
        <p:grpSpPr>
          <a:xfrm>
            <a:off x="817881" y="6368559"/>
            <a:ext cx="2321558" cy="396885"/>
            <a:chOff x="-8117305" y="26194691"/>
            <a:chExt cx="4464796" cy="1315485"/>
          </a:xfrm>
        </p:grpSpPr>
        <p:sp>
          <p:nvSpPr>
            <p:cNvPr id="11" name="Rectangle 10">
              <a:extLst>
                <a:ext uri="{FF2B5EF4-FFF2-40B4-BE49-F238E27FC236}">
                  <a16:creationId xmlns:a16="http://schemas.microsoft.com/office/drawing/2014/main" id="{AA350C41-CE50-46EB-982D-076C13BBF5B0}"/>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03FEDFC4-BBDB-43B7-8E5A-2B343CEF2989}"/>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11418239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Curriculum Quiz: Question #3</a:t>
            </a:r>
            <a:br>
              <a:rPr lang="en-US" dirty="0"/>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data documentation at</a:t>
            </a:r>
            <a:b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To find which PhD students have completed the benchmark teaching and language requirements, look in:</a:t>
            </a:r>
          </a:p>
          <a:p>
            <a:pPr marL="971550" lvl="1" indent="-514350">
              <a:buAutoNum type="alphaLcParenR"/>
            </a:pPr>
            <a:r>
              <a:rPr lang="en-US" dirty="0"/>
              <a:t>ST_DEGREE_PURSUAL</a:t>
            </a:r>
          </a:p>
          <a:p>
            <a:pPr marL="971550" lvl="1" indent="-514350">
              <a:buAutoNum type="alphaLcParenR"/>
            </a:pPr>
            <a:r>
              <a:rPr lang="en-US" dirty="0"/>
              <a:t>ST_TRANSFER_CREDIT</a:t>
            </a:r>
          </a:p>
          <a:p>
            <a:pPr marL="971550" lvl="1" indent="-514350">
              <a:buAutoNum type="alphaLcParenR"/>
            </a:pPr>
            <a:r>
              <a:rPr lang="en-US" dirty="0"/>
              <a:t>ST_NONCOURSE_REQ</a:t>
            </a:r>
          </a:p>
          <a:p>
            <a:pPr marL="971550" lvl="1" indent="-514350">
              <a:buAutoNum type="alphaLcParenR"/>
            </a:pPr>
            <a:r>
              <a:rPr lang="en-US" dirty="0"/>
              <a:t>ST_TERM</a:t>
            </a:r>
          </a:p>
          <a:p>
            <a:pPr marL="0" indent="0">
              <a:buNone/>
            </a:pPr>
            <a:endParaRPr lang="en-US" dirty="0"/>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34</a:t>
            </a:fld>
            <a:endParaRPr lang="en-US"/>
          </a:p>
        </p:txBody>
      </p:sp>
      <p:sp>
        <p:nvSpPr>
          <p:cNvPr id="9" name="Footer Placeholder 6">
            <a:extLst>
              <a:ext uri="{FF2B5EF4-FFF2-40B4-BE49-F238E27FC236}">
                <a16:creationId xmlns:a16="http://schemas.microsoft.com/office/drawing/2014/main" id="{5A007CE9-3DFD-49AF-871D-4F199CDD1BA2}"/>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grpSp>
        <p:nvGrpSpPr>
          <p:cNvPr id="10" name="Group 9">
            <a:extLst>
              <a:ext uri="{FF2B5EF4-FFF2-40B4-BE49-F238E27FC236}">
                <a16:creationId xmlns:a16="http://schemas.microsoft.com/office/drawing/2014/main" id="{2930F0DA-C735-40C6-812D-FF242A86173C}"/>
              </a:ext>
            </a:extLst>
          </p:cNvPr>
          <p:cNvGrpSpPr/>
          <p:nvPr/>
        </p:nvGrpSpPr>
        <p:grpSpPr>
          <a:xfrm>
            <a:off x="817881" y="6368559"/>
            <a:ext cx="2321558" cy="396885"/>
            <a:chOff x="-8117305" y="26194691"/>
            <a:chExt cx="4464796" cy="1315485"/>
          </a:xfrm>
        </p:grpSpPr>
        <p:sp>
          <p:nvSpPr>
            <p:cNvPr id="11" name="Rectangle 10">
              <a:extLst>
                <a:ext uri="{FF2B5EF4-FFF2-40B4-BE49-F238E27FC236}">
                  <a16:creationId xmlns:a16="http://schemas.microsoft.com/office/drawing/2014/main" id="{AA350C41-CE50-46EB-982D-076C13BBF5B0}"/>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03FEDFC4-BBDB-43B7-8E5A-2B343CEF2989}"/>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16642347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Curriculum Quiz: Question #3</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fontScale="92500" lnSpcReduction="10000"/>
          </a:bodyPr>
          <a:lstStyle/>
          <a:p>
            <a:pPr marL="0" indent="0">
              <a:buNone/>
            </a:pPr>
            <a:r>
              <a:rPr lang="en-US" sz="2000" dirty="0"/>
              <a:t>c) ST_NONCOURSE_REQ</a:t>
            </a:r>
          </a:p>
          <a:p>
            <a:pPr marL="0" indent="0">
              <a:buNone/>
            </a:pPr>
            <a:endParaRPr lang="en-US" sz="2000" dirty="0"/>
          </a:p>
          <a:p>
            <a:pPr marL="0" indent="0">
              <a:buNone/>
            </a:pPr>
            <a:r>
              <a:rPr lang="en-US" sz="2000" dirty="0"/>
              <a:t>The student non-course requirements table has many different types. Here are just a few examples:</a:t>
            </a:r>
          </a:p>
          <a:p>
            <a:pPr marL="914400" lvl="2" indent="0">
              <a:buNone/>
            </a:pPr>
            <a:r>
              <a:rPr lang="en-US" sz="1200" dirty="0"/>
              <a:t>BCP	Capstone</a:t>
            </a:r>
          </a:p>
          <a:p>
            <a:pPr marL="914400" lvl="2" indent="0">
              <a:buNone/>
            </a:pPr>
            <a:r>
              <a:rPr lang="en-US" sz="1200" dirty="0"/>
              <a:t>BDD	Dissertation Defense</a:t>
            </a:r>
          </a:p>
          <a:p>
            <a:pPr marL="914400" lvl="2" indent="0">
              <a:buNone/>
            </a:pPr>
            <a:r>
              <a:rPr lang="en-US" sz="1200" dirty="0"/>
              <a:t>BDP	Defense of Proposal</a:t>
            </a:r>
          </a:p>
          <a:p>
            <a:pPr marL="914400" lvl="2" indent="0">
              <a:buNone/>
            </a:pPr>
            <a:r>
              <a:rPr lang="en-US" sz="1200" dirty="0"/>
              <a:t>BDQ	PhD Qualifications Evaluation</a:t>
            </a:r>
          </a:p>
          <a:p>
            <a:pPr marL="914400" lvl="2" indent="0">
              <a:buNone/>
            </a:pPr>
            <a:r>
              <a:rPr lang="da-DK" sz="1200" dirty="0"/>
              <a:t>LFR	Lang Req - French</a:t>
            </a:r>
          </a:p>
          <a:p>
            <a:pPr marL="914400" lvl="2" indent="0">
              <a:buNone/>
            </a:pPr>
            <a:r>
              <a:rPr lang="da-DK" sz="1200" dirty="0"/>
              <a:t>LGE	Lang Req – German</a:t>
            </a:r>
            <a:endParaRPr lang="en-US" sz="1200" dirty="0"/>
          </a:p>
          <a:p>
            <a:pPr marL="914400" lvl="2" indent="0">
              <a:buNone/>
            </a:pPr>
            <a:r>
              <a:rPr lang="en-US" sz="1200" dirty="0"/>
              <a:t>TRQ	Teaching Requirement</a:t>
            </a:r>
          </a:p>
          <a:p>
            <a:pPr marL="914400" lvl="2" indent="0">
              <a:buNone/>
            </a:pPr>
            <a:r>
              <a:rPr lang="en-US" sz="1200" dirty="0"/>
              <a:t>TTA	TA Training</a:t>
            </a:r>
          </a:p>
          <a:p>
            <a:pPr marL="914400" lvl="2" indent="0">
              <a:buNone/>
            </a:pPr>
            <a:r>
              <a:rPr lang="en-US" sz="1200" dirty="0"/>
              <a:t>WFD	Fieldwork</a:t>
            </a:r>
          </a:p>
          <a:p>
            <a:pPr marL="914400" lvl="2" indent="0">
              <a:buNone/>
            </a:pPr>
            <a:endParaRPr lang="en-US" sz="1200" dirty="0"/>
          </a:p>
          <a:p>
            <a:pPr marL="0" indent="0">
              <a:buNone/>
            </a:pPr>
            <a:r>
              <a:rPr lang="en-US" sz="2000" dirty="0"/>
              <a:t>Non-course requirements are associated with a student </a:t>
            </a:r>
            <a:r>
              <a:rPr lang="en-US" sz="2000" b="1" dirty="0"/>
              <a:t>Level</a:t>
            </a:r>
            <a:r>
              <a:rPr lang="en-US" sz="2000" dirty="0"/>
              <a:t>, which is an important component of a curriculum record. Note that the </a:t>
            </a:r>
            <a:r>
              <a:rPr lang="en-US" sz="2000" dirty="0" err="1"/>
              <a:t>DWLD_Curric_ID</a:t>
            </a:r>
            <a:r>
              <a:rPr lang="en-US" sz="2000" dirty="0"/>
              <a:t> is not in the ST_NONCOURSE_REQ table.  A student can have multiple curricula at the same level, and thus non-course requirements can be applicable to multiple curricula. See </a:t>
            </a:r>
            <a:r>
              <a:rPr lang="en-US" sz="1700" dirty="0">
                <a:hlinkClick r:id="rId2"/>
              </a:rPr>
              <a:t>https://provider.www.upenn.edu/computing/da/dw/pennant-student-records/st_noncourse_req.e.html</a:t>
            </a:r>
            <a:r>
              <a:rPr lang="en-US" sz="1700" dirty="0"/>
              <a:t> </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35</a:t>
            </a:fld>
            <a:endParaRPr lang="en-US"/>
          </a:p>
        </p:txBody>
      </p:sp>
      <p:sp>
        <p:nvSpPr>
          <p:cNvPr id="9" name="Footer Placeholder 6">
            <a:extLst>
              <a:ext uri="{FF2B5EF4-FFF2-40B4-BE49-F238E27FC236}">
                <a16:creationId xmlns:a16="http://schemas.microsoft.com/office/drawing/2014/main" id="{5A007CE9-3DFD-49AF-871D-4F199CDD1BA2}"/>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grpSp>
        <p:nvGrpSpPr>
          <p:cNvPr id="10" name="Group 9">
            <a:extLst>
              <a:ext uri="{FF2B5EF4-FFF2-40B4-BE49-F238E27FC236}">
                <a16:creationId xmlns:a16="http://schemas.microsoft.com/office/drawing/2014/main" id="{2930F0DA-C735-40C6-812D-FF242A86173C}"/>
              </a:ext>
            </a:extLst>
          </p:cNvPr>
          <p:cNvGrpSpPr/>
          <p:nvPr/>
        </p:nvGrpSpPr>
        <p:grpSpPr>
          <a:xfrm>
            <a:off x="817881" y="6368559"/>
            <a:ext cx="2321558" cy="396885"/>
            <a:chOff x="-8117305" y="26194691"/>
            <a:chExt cx="4464796" cy="1315485"/>
          </a:xfrm>
        </p:grpSpPr>
        <p:sp>
          <p:nvSpPr>
            <p:cNvPr id="11" name="Rectangle 10">
              <a:extLst>
                <a:ext uri="{FF2B5EF4-FFF2-40B4-BE49-F238E27FC236}">
                  <a16:creationId xmlns:a16="http://schemas.microsoft.com/office/drawing/2014/main" id="{AA350C41-CE50-46EB-982D-076C13BBF5B0}"/>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03FEDFC4-BBDB-43B7-8E5A-2B343CEF2989}"/>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1432695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Pennant Student Records universe</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a:bodyPr>
          <a:lstStyle/>
          <a:p>
            <a:pPr marL="0" indent="0">
              <a:buNone/>
            </a:pPr>
            <a:r>
              <a:rPr lang="en-US" sz="2400" dirty="0"/>
              <a:t>Curriculum tables are grouped together in the universe:</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36</a:t>
            </a:fld>
            <a:endParaRPr lang="en-US"/>
          </a:p>
        </p:txBody>
      </p:sp>
      <p:sp>
        <p:nvSpPr>
          <p:cNvPr id="9" name="Footer Placeholder 6">
            <a:extLst>
              <a:ext uri="{FF2B5EF4-FFF2-40B4-BE49-F238E27FC236}">
                <a16:creationId xmlns:a16="http://schemas.microsoft.com/office/drawing/2014/main" id="{5A007CE9-3DFD-49AF-871D-4F199CDD1BA2}"/>
              </a:ext>
            </a:extLst>
          </p:cNvPr>
          <p:cNvSpPr>
            <a:spLocks noGrp="1"/>
          </p:cNvSpPr>
          <p:nvPr>
            <p:ph type="ftr" sz="quarter" idx="11"/>
          </p:nvPr>
        </p:nvSpPr>
        <p:spPr>
          <a:xfrm>
            <a:off x="838200" y="6373971"/>
            <a:ext cx="10236200" cy="396875"/>
          </a:xfrm>
          <a:solidFill>
            <a:srgbClr val="758434"/>
          </a:solidFill>
        </p:spPr>
        <p:txBody>
          <a:bodyPr/>
          <a:lstStyle/>
          <a:p>
            <a:r>
              <a:rPr lang="en-US" dirty="0">
                <a:solidFill>
                  <a:schemeClr val="bg1"/>
                </a:solidFill>
              </a:rPr>
              <a:t>Curriculum</a:t>
            </a:r>
          </a:p>
        </p:txBody>
      </p:sp>
      <p:grpSp>
        <p:nvGrpSpPr>
          <p:cNvPr id="10" name="Group 9">
            <a:extLst>
              <a:ext uri="{FF2B5EF4-FFF2-40B4-BE49-F238E27FC236}">
                <a16:creationId xmlns:a16="http://schemas.microsoft.com/office/drawing/2014/main" id="{2930F0DA-C735-40C6-812D-FF242A86173C}"/>
              </a:ext>
            </a:extLst>
          </p:cNvPr>
          <p:cNvGrpSpPr/>
          <p:nvPr/>
        </p:nvGrpSpPr>
        <p:grpSpPr>
          <a:xfrm>
            <a:off x="817881" y="6368559"/>
            <a:ext cx="2321558" cy="396885"/>
            <a:chOff x="-8117305" y="26194691"/>
            <a:chExt cx="4464796" cy="1315485"/>
          </a:xfrm>
        </p:grpSpPr>
        <p:sp>
          <p:nvSpPr>
            <p:cNvPr id="11" name="Rectangle 10">
              <a:extLst>
                <a:ext uri="{FF2B5EF4-FFF2-40B4-BE49-F238E27FC236}">
                  <a16:creationId xmlns:a16="http://schemas.microsoft.com/office/drawing/2014/main" id="{AA350C41-CE50-46EB-982D-076C13BBF5B0}"/>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03FEDFC4-BBDB-43B7-8E5A-2B343CEF2989}"/>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pic>
        <p:nvPicPr>
          <p:cNvPr id="5" name="Picture 4">
            <a:extLst>
              <a:ext uri="{FF2B5EF4-FFF2-40B4-BE49-F238E27FC236}">
                <a16:creationId xmlns:a16="http://schemas.microsoft.com/office/drawing/2014/main" id="{0C71FC0C-835A-4852-90FB-7F29FC58FF56}"/>
              </a:ext>
            </a:extLst>
          </p:cNvPr>
          <p:cNvPicPr>
            <a:picLocks noChangeAspect="1"/>
          </p:cNvPicPr>
          <p:nvPr/>
        </p:nvPicPr>
        <p:blipFill>
          <a:blip r:embed="rId2"/>
          <a:stretch>
            <a:fillRect/>
          </a:stretch>
        </p:blipFill>
        <p:spPr>
          <a:xfrm>
            <a:off x="4118934" y="2949677"/>
            <a:ext cx="2988209" cy="2063287"/>
          </a:xfrm>
          <a:prstGeom prst="rect">
            <a:avLst/>
          </a:prstGeom>
        </p:spPr>
      </p:pic>
    </p:spTree>
    <p:extLst>
      <p:ext uri="{BB962C8B-B14F-4D97-AF65-F5344CB8AC3E}">
        <p14:creationId xmlns:p14="http://schemas.microsoft.com/office/powerpoint/2010/main" val="36151895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a:xfrm>
            <a:off x="838200" y="365126"/>
            <a:ext cx="10515600" cy="1208036"/>
          </a:xfrm>
        </p:spPr>
        <p:txBody>
          <a:bodyPr>
            <a:normAutofit/>
          </a:bodyPr>
          <a:lstStyle/>
          <a:p>
            <a:pPr algn="ctr"/>
            <a:r>
              <a:rPr lang="en-US" dirty="0"/>
              <a:t>Courses</a:t>
            </a:r>
            <a:br>
              <a:rPr lang="en-US" dirty="0"/>
            </a:br>
            <a:r>
              <a:rPr lang="en-US" sz="1600" dirty="0"/>
              <a:t>see </a:t>
            </a:r>
            <a:r>
              <a:rPr lang="en-US" sz="1600" dirty="0">
                <a:hlinkClick r:id="rId2"/>
              </a:rPr>
              <a:t>https://provider.www.upenn.edu/computing/da/dw/pennant-student-records/course.t.html</a:t>
            </a:r>
            <a:r>
              <a:rPr lang="en-US" sz="1600" dirty="0"/>
              <a:t> </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713537"/>
            <a:ext cx="10515600" cy="4351338"/>
          </a:xfrm>
        </p:spPr>
        <p:txBody>
          <a:bodyPr>
            <a:normAutofit fontScale="85000" lnSpcReduction="10000"/>
          </a:bodyPr>
          <a:lstStyle/>
          <a:p>
            <a:pPr marL="0" indent="0">
              <a:buNone/>
            </a:pPr>
            <a:r>
              <a:rPr lang="en-US" dirty="0"/>
              <a:t>Q: What Course information is included in Pennant Student Records?</a:t>
            </a:r>
          </a:p>
          <a:p>
            <a:pPr marL="0" indent="0">
              <a:buNone/>
            </a:pPr>
            <a:r>
              <a:rPr lang="en-US" dirty="0"/>
              <a:t>A: The base Course table contains the course description, title, various types of credits, and various flags and indicators.  In related tables you’ll find course attributes, </a:t>
            </a:r>
            <a:r>
              <a:rPr lang="en-US" dirty="0" err="1"/>
              <a:t>prerequites</a:t>
            </a:r>
            <a:r>
              <a:rPr lang="en-US" dirty="0"/>
              <a:t>, equivalencies, grade modes that can be used, levels at which the course can be offered, and all of the “also offered as” Course IDs.</a:t>
            </a:r>
          </a:p>
          <a:p>
            <a:pPr lvl="1"/>
            <a:r>
              <a:rPr lang="en-US" dirty="0"/>
              <a:t>The catalog tables define what can be used when a course is offered as a course section in a term.</a:t>
            </a:r>
          </a:p>
          <a:p>
            <a:pPr lvl="1"/>
            <a:r>
              <a:rPr lang="en-US" dirty="0"/>
              <a:t>In the warehouse, the COURSE information is stored one record per Course ID per Term.  There is also an effective term, to provide a reference for when the values in each row became effective, as well as the catalog start/end terms.</a:t>
            </a:r>
          </a:p>
          <a:p>
            <a:pPr lvl="1"/>
            <a:r>
              <a:rPr lang="en-US" dirty="0"/>
              <a:t>Tables should be joined using Course ID and Term.  </a:t>
            </a:r>
          </a:p>
          <a:p>
            <a:pPr lvl="1"/>
            <a:r>
              <a:rPr lang="en-US" dirty="0"/>
              <a:t>The related tables can have multiple rows for each course. For example, CRSE_ATTRIBUTE has one row per Course ID per Term per </a:t>
            </a:r>
            <a:r>
              <a:rPr lang="en-US" dirty="0" err="1"/>
              <a:t>Attribute_Code</a:t>
            </a:r>
            <a:r>
              <a:rPr lang="en-US" dirty="0"/>
              <a:t>.  If you ask for all attributes for a specific course in your report, you will likely get back more than one row.</a:t>
            </a:r>
          </a:p>
          <a:p>
            <a:pPr marL="0" indent="0">
              <a:buNone/>
            </a:pPr>
            <a:endParaRPr lang="en-US"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37</a:t>
            </a:fld>
            <a:endParaRPr lang="en-US"/>
          </a:p>
        </p:txBody>
      </p:sp>
    </p:spTree>
    <p:extLst>
      <p:ext uri="{BB962C8B-B14F-4D97-AF65-F5344CB8AC3E}">
        <p14:creationId xmlns:p14="http://schemas.microsoft.com/office/powerpoint/2010/main" val="28376354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Courses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852220"/>
            <a:ext cx="10515600" cy="4351338"/>
          </a:xfrm>
        </p:spPr>
        <p:txBody>
          <a:bodyPr>
            <a:normAutofit/>
          </a:bodyPr>
          <a:lstStyle/>
          <a:p>
            <a:pPr marL="0" indent="0">
              <a:buNone/>
            </a:pPr>
            <a:r>
              <a:rPr lang="en-US" dirty="0"/>
              <a:t>Q: Is every Penn Course in the COURSE table?</a:t>
            </a:r>
          </a:p>
          <a:p>
            <a:pPr marL="0" indent="0">
              <a:buNone/>
            </a:pPr>
            <a:r>
              <a:rPr lang="en-US" dirty="0"/>
              <a:t>A: In the Summer of 2021, only active courses from the legacy SRS system were brought over. From that point forward, all courses from the CAT/CIM catalog management system, both active and inactive, will be included.</a:t>
            </a:r>
          </a:p>
          <a:p>
            <a:pPr marL="457200" lvl="1" indent="0">
              <a:buNone/>
            </a:pPr>
            <a:r>
              <a:rPr lang="en-US" dirty="0"/>
              <a:t>Inactive course information is maintained for reporting purposes. Note that a course can be “inactive” even though its catalog end term is in the future.</a:t>
            </a:r>
          </a:p>
          <a:p>
            <a:pPr marL="457200" lvl="1" indent="0">
              <a:buNone/>
            </a:pPr>
            <a:r>
              <a:rPr lang="en-US" dirty="0"/>
              <a:t>To find current active courses, look for the Term equal to the current term, and an ACTIVE_FLAG = ‘A’.</a:t>
            </a:r>
          </a:p>
          <a:p>
            <a:pPr marL="457200" lvl="1" indent="0">
              <a:buNone/>
            </a:pPr>
            <a:r>
              <a:rPr lang="en-US" dirty="0"/>
              <a:t>To report on inactive courses prior to 2021 that were not converted, use the legacy Student data collection.</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38</a:t>
            </a:fld>
            <a:endParaRPr lang="en-US"/>
          </a:p>
        </p:txBody>
      </p:sp>
    </p:spTree>
    <p:extLst>
      <p:ext uri="{BB962C8B-B14F-4D97-AF65-F5344CB8AC3E}">
        <p14:creationId xmlns:p14="http://schemas.microsoft.com/office/powerpoint/2010/main" val="13417490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Course Quiz: Question #1</a:t>
            </a:r>
            <a:br>
              <a:rPr lang="en-US" dirty="0"/>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a:t>
            </a:r>
            <a:r>
              <a:rPr kumimoji="0" lang="en-US" sz="1400" b="1" i="0" u="none" strike="noStrike" kern="1200" cap="none" spc="0" normalizeH="0" baseline="0" noProof="0" dirty="0">
                <a:ln>
                  <a:noFill/>
                </a:ln>
                <a:solidFill>
                  <a:prstClr val="black"/>
                </a:solidFill>
                <a:effectLst/>
                <a:uLnTx/>
                <a:uFillTx/>
                <a:latin typeface="Calibri Light" panose="020F0302020204030204"/>
                <a:ea typeface="+mj-ea"/>
                <a:cs typeface="+mj-cs"/>
              </a:rPr>
              <a:t>Course </a:t>
            </a: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data documentation at</a:t>
            </a:r>
            <a:b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The COURSE_ID consists of</a:t>
            </a:r>
          </a:p>
          <a:p>
            <a:pPr marL="514350" indent="-514350">
              <a:buFont typeface="+mj-lt"/>
              <a:buAutoNum type="alphaLcParenR"/>
            </a:pPr>
            <a:r>
              <a:rPr lang="en-US" dirty="0"/>
              <a:t>Up to nine characters, which are the concatenation of the Subject Area code plus the Course Number, with no added spaces.</a:t>
            </a:r>
          </a:p>
          <a:p>
            <a:pPr marL="514350" indent="-514350">
              <a:buFont typeface="+mj-lt"/>
              <a:buAutoNum type="alphaLcParenR"/>
            </a:pPr>
            <a:r>
              <a:rPr lang="en-US" dirty="0"/>
              <a:t>Exactly seven characters, which are the concatenation of the four-character Subject Area (or the Subject plus the number of spaces needed to make four) plus the three-digit course number</a:t>
            </a:r>
          </a:p>
          <a:p>
            <a:pPr marL="514350" indent="-514350">
              <a:buFont typeface="+mj-lt"/>
              <a:buAutoNum type="alphaLcParenR"/>
            </a:pPr>
            <a:r>
              <a:rPr lang="en-US" dirty="0"/>
              <a:t>Up to twelve characters, which are the concatenation of the Subject Area code plus the Course Number plus the Section Number, with no added spaces.</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39</a:t>
            </a:fld>
            <a:endParaRPr lang="en-US"/>
          </a:p>
        </p:txBody>
      </p:sp>
    </p:spTree>
    <p:extLst>
      <p:ext uri="{BB962C8B-B14F-4D97-AF65-F5344CB8AC3E}">
        <p14:creationId xmlns:p14="http://schemas.microsoft.com/office/powerpoint/2010/main" val="666784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a:xfrm>
            <a:off x="838200" y="365125"/>
            <a:ext cx="10515600" cy="944245"/>
          </a:xfrm>
        </p:spPr>
        <p:txBody>
          <a:bodyPr/>
          <a:lstStyle/>
          <a:p>
            <a:pPr algn="ctr"/>
            <a:r>
              <a:rPr lang="en-US" dirty="0"/>
              <a:t>How this tutorial works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341120"/>
            <a:ext cx="10515600" cy="5018723"/>
          </a:xfrm>
        </p:spPr>
        <p:txBody>
          <a:bodyPr>
            <a:noAutofit/>
          </a:bodyPr>
          <a:lstStyle/>
          <a:p>
            <a:r>
              <a:rPr lang="en-US" sz="2000" dirty="0"/>
              <a:t>High level information is provided on the slides, with references to where you can find more detailed information.  Information is grouped by topic, followed by self-evaluated quizzes.</a:t>
            </a:r>
          </a:p>
          <a:p>
            <a:r>
              <a:rPr lang="en-US" sz="2000" dirty="0"/>
              <a:t>Descriptions of the Pennant Student Records data tables and validation tables and views can be found at </a:t>
            </a:r>
            <a:r>
              <a:rPr lang="en-US" sz="2000" dirty="0">
                <a:hlinkClick r:id="rId2"/>
              </a:rPr>
              <a:t>https://www.isc.upenn.edu/pennant-student-records</a:t>
            </a:r>
            <a:r>
              <a:rPr lang="en-US" sz="2000" dirty="0"/>
              <a:t>. </a:t>
            </a:r>
          </a:p>
          <a:p>
            <a:pPr lvl="1"/>
            <a:r>
              <a:rPr lang="en-US" sz="1800" dirty="0"/>
              <a:t>Each table described in the data documentation has two links: a general description with cautions and notes, and a list of the data elements.</a:t>
            </a:r>
          </a:p>
          <a:p>
            <a:pPr lvl="1"/>
            <a:r>
              <a:rPr lang="en-US" sz="1800" dirty="0"/>
              <a:t>Not everything will be spelled out in this tutorial: as you work through this tutorial, you are expected to frequently look at the data documentation found in the above site.</a:t>
            </a:r>
          </a:p>
          <a:p>
            <a:pPr lvl="1"/>
            <a:r>
              <a:rPr lang="en-US" sz="1800" b="1" dirty="0"/>
              <a:t>You will need to be able to reference and navigate the data documentation in order to complete the quizzes in this tutorial.</a:t>
            </a:r>
          </a:p>
          <a:p>
            <a:pPr marL="457200" lvl="1" indent="0">
              <a:buNone/>
            </a:pPr>
            <a:endParaRPr lang="en-US" sz="2000" dirty="0"/>
          </a:p>
          <a:p>
            <a:r>
              <a:rPr lang="en-US" sz="2000" dirty="0"/>
              <a:t>Small “digests” of specific reporting topics are available at </a:t>
            </a:r>
            <a:r>
              <a:rPr lang="en-US" sz="2000" dirty="0">
                <a:hlinkClick r:id="rId3"/>
              </a:rPr>
              <a:t>https://www.isc.upenn.edu/pennant-student-records#Training</a:t>
            </a:r>
            <a:r>
              <a:rPr lang="en-US" sz="2000" dirty="0"/>
              <a:t> . They are also referenced in this tutorial, and you are encouraged to review any that are relevant to your reporting needs.</a:t>
            </a:r>
          </a:p>
          <a:p>
            <a:r>
              <a:rPr lang="en-US" sz="2000" dirty="0"/>
              <a:t>Additional resource links can be found at the end of this tutorial.</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353"/>
            <a:ext cx="2321559" cy="396892"/>
            <a:chOff x="-8117305" y="26194669"/>
            <a:chExt cx="4464797" cy="1315507"/>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5" y="26652853"/>
              <a:ext cx="1315451"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p:spPr>
        <p:txBody>
          <a:bodyPr/>
          <a:lstStyle/>
          <a:p>
            <a:r>
              <a:rPr lang="en-US" dirty="0"/>
              <a:t>Overview</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a:t>
            </a:fld>
            <a:endParaRPr lang="en-US" dirty="0"/>
          </a:p>
        </p:txBody>
      </p:sp>
    </p:spTree>
    <p:extLst>
      <p:ext uri="{BB962C8B-B14F-4D97-AF65-F5344CB8AC3E}">
        <p14:creationId xmlns:p14="http://schemas.microsoft.com/office/powerpoint/2010/main" val="32540640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Course Quiz: Question #1</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514350" indent="-514350">
              <a:buFont typeface="+mj-lt"/>
              <a:buAutoNum type="alphaLcParenR"/>
            </a:pPr>
            <a:r>
              <a:rPr lang="en-US" dirty="0"/>
              <a:t>Up to nine characters, which are the concatenation of the Subject Area code plus the Course Number, with no added spaces.</a:t>
            </a:r>
          </a:p>
          <a:p>
            <a:pPr marL="0" indent="0">
              <a:buNone/>
            </a:pPr>
            <a:endParaRPr lang="en-US" dirty="0"/>
          </a:p>
          <a:p>
            <a:pPr marL="914400" lvl="2" indent="0">
              <a:buNone/>
            </a:pPr>
            <a:r>
              <a:rPr lang="en-US" dirty="0"/>
              <a:t>Some examples:</a:t>
            </a:r>
          </a:p>
          <a:p>
            <a:pPr marL="0" indent="0">
              <a:buNone/>
            </a:pPr>
            <a:endParaRPr lang="en-US"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40</a:t>
            </a:fld>
            <a:endParaRPr lang="en-US"/>
          </a:p>
        </p:txBody>
      </p:sp>
      <p:graphicFrame>
        <p:nvGraphicFramePr>
          <p:cNvPr id="9" name="Table 8">
            <a:extLst>
              <a:ext uri="{FF2B5EF4-FFF2-40B4-BE49-F238E27FC236}">
                <a16:creationId xmlns:a16="http://schemas.microsoft.com/office/drawing/2014/main" id="{D6D778C4-D4F5-4F14-85D6-89486477F8F2}"/>
              </a:ext>
            </a:extLst>
          </p:cNvPr>
          <p:cNvGraphicFramePr>
            <a:graphicFrameLocks noGrp="1"/>
          </p:cNvGraphicFramePr>
          <p:nvPr>
            <p:extLst>
              <p:ext uri="{D42A27DB-BD31-4B8C-83A1-F6EECF244321}">
                <p14:modId xmlns:p14="http://schemas.microsoft.com/office/powerpoint/2010/main" val="3497722683"/>
              </p:ext>
            </p:extLst>
          </p:nvPr>
        </p:nvGraphicFramePr>
        <p:xfrm>
          <a:off x="2357120" y="4064000"/>
          <a:ext cx="3738880" cy="1503680"/>
        </p:xfrm>
        <a:graphic>
          <a:graphicData uri="http://schemas.openxmlformats.org/drawingml/2006/table">
            <a:tbl>
              <a:tblPr>
                <a:tableStyleId>{5C22544A-7EE6-4342-B048-85BDC9FD1C3A}</a:tableStyleId>
              </a:tblPr>
              <a:tblGrid>
                <a:gridCol w="939614">
                  <a:extLst>
                    <a:ext uri="{9D8B030D-6E8A-4147-A177-3AD203B41FA5}">
                      <a16:colId xmlns:a16="http://schemas.microsoft.com/office/drawing/2014/main" val="524086587"/>
                    </a:ext>
                  </a:extLst>
                </a:gridCol>
                <a:gridCol w="1389845">
                  <a:extLst>
                    <a:ext uri="{9D8B030D-6E8A-4147-A177-3AD203B41FA5}">
                      <a16:colId xmlns:a16="http://schemas.microsoft.com/office/drawing/2014/main" val="1590235368"/>
                    </a:ext>
                  </a:extLst>
                </a:gridCol>
                <a:gridCol w="1409421">
                  <a:extLst>
                    <a:ext uri="{9D8B030D-6E8A-4147-A177-3AD203B41FA5}">
                      <a16:colId xmlns:a16="http://schemas.microsoft.com/office/drawing/2014/main" val="2912877473"/>
                    </a:ext>
                  </a:extLst>
                </a:gridCol>
              </a:tblGrid>
              <a:tr h="300736">
                <a:tc>
                  <a:txBody>
                    <a:bodyPr/>
                    <a:lstStyle/>
                    <a:p>
                      <a:pPr algn="l" fontAlgn="b"/>
                      <a:r>
                        <a:rPr lang="en-US" sz="1600" b="1" u="none" strike="noStrike" dirty="0">
                          <a:effectLst/>
                        </a:rPr>
                        <a:t>SUBJECT</a:t>
                      </a:r>
                      <a:endParaRPr lang="en-US"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600" b="1" u="none" strike="noStrike">
                          <a:effectLst/>
                        </a:rPr>
                        <a:t>COURSE_NUM</a:t>
                      </a:r>
                      <a:endParaRPr lang="en-US" sz="16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b="1" u="none" strike="noStrike" dirty="0">
                          <a:effectLst/>
                        </a:rPr>
                        <a:t>COURSE_ID</a:t>
                      </a:r>
                      <a:endParaRPr lang="en-US" sz="16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130020674"/>
                  </a:ext>
                </a:extLst>
              </a:tr>
              <a:tr h="300736">
                <a:tc>
                  <a:txBody>
                    <a:bodyPr/>
                    <a:lstStyle/>
                    <a:p>
                      <a:pPr algn="l" fontAlgn="b"/>
                      <a:r>
                        <a:rPr lang="en-US" sz="1600" u="none" strike="noStrike">
                          <a:effectLst/>
                        </a:rPr>
                        <a:t>LING</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0060</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LING0060</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151166364"/>
                  </a:ext>
                </a:extLst>
              </a:tr>
              <a:tr h="300736">
                <a:tc>
                  <a:txBody>
                    <a:bodyPr/>
                    <a:lstStyle/>
                    <a:p>
                      <a:pPr algn="l" fontAlgn="b"/>
                      <a:r>
                        <a:rPr lang="en-US" sz="1600" u="none" strike="noStrike">
                          <a:effectLst/>
                        </a:rPr>
                        <a:t>EAS</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0028</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EAS0028</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62907497"/>
                  </a:ext>
                </a:extLst>
              </a:tr>
              <a:tr h="300736">
                <a:tc>
                  <a:txBody>
                    <a:bodyPr/>
                    <a:lstStyle/>
                    <a:p>
                      <a:pPr algn="l" fontAlgn="b"/>
                      <a:r>
                        <a:rPr lang="en-US" sz="1600" u="none" strike="noStrike">
                          <a:effectLst/>
                        </a:rPr>
                        <a:t>BE</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3300</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BE3300</a:t>
                      </a:r>
                      <a:endParaRPr lang="en-US" sz="16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00954576"/>
                  </a:ext>
                </a:extLst>
              </a:tr>
              <a:tr h="300736">
                <a:tc>
                  <a:txBody>
                    <a:bodyPr/>
                    <a:lstStyle/>
                    <a:p>
                      <a:pPr algn="l" fontAlgn="b"/>
                      <a:r>
                        <a:rPr lang="en-US" sz="1600" u="none" strike="noStrike">
                          <a:effectLst/>
                        </a:rPr>
                        <a:t>EDHE</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a:effectLst/>
                        </a:rPr>
                        <a:t>5230A</a:t>
                      </a:r>
                      <a:endParaRPr lang="en-US" sz="16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600" u="none" strike="noStrike" dirty="0">
                          <a:effectLst/>
                        </a:rPr>
                        <a:t>EDHE5230A</a:t>
                      </a:r>
                      <a:endParaRPr lang="en-US" sz="16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075112851"/>
                  </a:ext>
                </a:extLst>
              </a:tr>
            </a:tbl>
          </a:graphicData>
        </a:graphic>
      </p:graphicFrame>
    </p:spTree>
    <p:extLst>
      <p:ext uri="{BB962C8B-B14F-4D97-AF65-F5344CB8AC3E}">
        <p14:creationId xmlns:p14="http://schemas.microsoft.com/office/powerpoint/2010/main" val="1709327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 Sections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Course Sections</a:t>
            </a:r>
            <a:br>
              <a:rPr lang="en-US" dirty="0"/>
            </a:br>
            <a:r>
              <a:rPr lang="en-US" sz="1600" dirty="0"/>
              <a:t>see </a:t>
            </a:r>
            <a:r>
              <a:rPr lang="en-US" sz="1600" dirty="0">
                <a:hlinkClick r:id="rId2"/>
              </a:rPr>
              <a:t>https://provider.www.upenn.edu/computing/da/dw/pennant-student-records/crse_section.t.html</a:t>
            </a:r>
            <a:r>
              <a:rPr lang="en-US" sz="1600" dirty="0"/>
              <a:t> </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fontScale="92500" lnSpcReduction="10000"/>
          </a:bodyPr>
          <a:lstStyle/>
          <a:p>
            <a:pPr marL="0" indent="0">
              <a:buNone/>
            </a:pPr>
            <a:r>
              <a:rPr lang="en-US" dirty="0"/>
              <a:t>Q: What Course Section information is included in Pennant Student Records?</a:t>
            </a:r>
          </a:p>
          <a:p>
            <a:pPr marL="0" indent="0">
              <a:buNone/>
            </a:pPr>
            <a:r>
              <a:rPr lang="en-US" dirty="0"/>
              <a:t>A: The CRSE_SECTION table has the section id and all the data inherited from the catalog, such as the title and credits. In related tables, you will find the section attributes, instructors, meeting times and locations, and registration restrictions.  </a:t>
            </a:r>
          </a:p>
          <a:p>
            <a:pPr lvl="1"/>
            <a:r>
              <a:rPr lang="en-US" dirty="0"/>
              <a:t>All tables related to CRSE_SECTION start with ‘CRSE_SECT_’</a:t>
            </a:r>
          </a:p>
          <a:p>
            <a:pPr lvl="1"/>
            <a:r>
              <a:rPr lang="en-US" dirty="0"/>
              <a:t>All joins between section tables should be on </a:t>
            </a:r>
            <a:r>
              <a:rPr lang="en-US" dirty="0" err="1"/>
              <a:t>Section_ID</a:t>
            </a:r>
            <a:r>
              <a:rPr lang="en-US" dirty="0"/>
              <a:t> and Term.  </a:t>
            </a:r>
          </a:p>
          <a:p>
            <a:pPr lvl="1"/>
            <a:r>
              <a:rPr lang="en-US" dirty="0"/>
              <a:t>There can be multiple rows in the related tables. For example, COURSE_SECTION has one row per </a:t>
            </a:r>
            <a:r>
              <a:rPr lang="en-US" dirty="0" err="1"/>
              <a:t>Section_ID</a:t>
            </a:r>
            <a:r>
              <a:rPr lang="en-US" dirty="0"/>
              <a:t> per Term. CRSE_SECT_ATTRIBUTE has one row per </a:t>
            </a:r>
            <a:r>
              <a:rPr lang="en-US" dirty="0" err="1"/>
              <a:t>Section_ID</a:t>
            </a:r>
            <a:r>
              <a:rPr lang="en-US" dirty="0"/>
              <a:t> per Term per </a:t>
            </a:r>
            <a:r>
              <a:rPr lang="en-US" dirty="0" err="1"/>
              <a:t>Attribute_Code</a:t>
            </a:r>
            <a:r>
              <a:rPr lang="en-US" dirty="0"/>
              <a:t>, so when you include all section attributes you will likely get back more than one row per section per term.</a:t>
            </a:r>
          </a:p>
          <a:p>
            <a:pPr lvl="1"/>
            <a:r>
              <a:rPr lang="en-US" dirty="0"/>
              <a:t>Because the course catalog tables are stored term-by-term, you can join from section tables to course tables on </a:t>
            </a:r>
            <a:r>
              <a:rPr lang="en-US" dirty="0" err="1"/>
              <a:t>Course_ID</a:t>
            </a:r>
            <a:r>
              <a:rPr lang="en-US" dirty="0"/>
              <a:t> and Term.</a:t>
            </a:r>
          </a:p>
          <a:p>
            <a:pPr marL="0" indent="0">
              <a:buNone/>
            </a:pPr>
            <a:endParaRPr lang="en-US"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41</a:t>
            </a:fld>
            <a:endParaRPr lang="en-US"/>
          </a:p>
        </p:txBody>
      </p:sp>
    </p:spTree>
    <p:extLst>
      <p:ext uri="{BB962C8B-B14F-4D97-AF65-F5344CB8AC3E}">
        <p14:creationId xmlns:p14="http://schemas.microsoft.com/office/powerpoint/2010/main" val="15641952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 Sections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Course Sections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lnSpcReduction="10000"/>
          </a:bodyPr>
          <a:lstStyle/>
          <a:p>
            <a:pPr marL="0" indent="0">
              <a:buNone/>
            </a:pPr>
            <a:r>
              <a:rPr lang="en-US" dirty="0"/>
              <a:t>Q: How does the course section get created? Does it use the information from COURSE?</a:t>
            </a:r>
          </a:p>
          <a:p>
            <a:pPr marL="0" indent="0">
              <a:buNone/>
            </a:pPr>
            <a:r>
              <a:rPr lang="en-US" dirty="0"/>
              <a:t>A: Course sections are maintained in CLSS. When a section is first created, it inherits information from the base COURSE catalog record. Some fields can then be modified in the section, and term-specific data, such as the instructor and room information, can be added.</a:t>
            </a:r>
          </a:p>
          <a:p>
            <a:pPr marL="457200" lvl="1" indent="0">
              <a:buNone/>
            </a:pPr>
            <a:r>
              <a:rPr lang="en-US" dirty="0"/>
              <a:t>Some things cannot be changed in the section and must preserve the catalog information. For example:</a:t>
            </a:r>
          </a:p>
          <a:p>
            <a:pPr marL="914400" lvl="2" indent="0">
              <a:buNone/>
            </a:pPr>
            <a:r>
              <a:rPr lang="en-US" dirty="0"/>
              <a:t>A section cannot be offered at a level if that level is not specified in the Course catalog.</a:t>
            </a:r>
          </a:p>
          <a:p>
            <a:pPr marL="914400" lvl="2" indent="0">
              <a:buNone/>
            </a:pPr>
            <a:r>
              <a:rPr lang="en-US" dirty="0"/>
              <a:t>A section cannot be offered in a term that is outside the valid terms for the Course.</a:t>
            </a:r>
          </a:p>
          <a:p>
            <a:pPr marL="914400" lvl="2" indent="0">
              <a:buNone/>
            </a:pPr>
            <a:r>
              <a:rPr lang="en-US" dirty="0"/>
              <a:t>Courses that are “Also Offered As” in the catalog must be set up as “Scheduled With” in the term sections.</a:t>
            </a:r>
          </a:p>
          <a:p>
            <a:pPr marL="0" indent="0">
              <a:buNone/>
            </a:pPr>
            <a:endParaRPr lang="en-US"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42</a:t>
            </a:fld>
            <a:endParaRPr lang="en-US"/>
          </a:p>
        </p:txBody>
      </p:sp>
    </p:spTree>
    <p:extLst>
      <p:ext uri="{BB962C8B-B14F-4D97-AF65-F5344CB8AC3E}">
        <p14:creationId xmlns:p14="http://schemas.microsoft.com/office/powerpoint/2010/main" val="40076591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 Sections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a:xfrm>
            <a:off x="838200" y="365126"/>
            <a:ext cx="10515600" cy="1281748"/>
          </a:xfrm>
        </p:spPr>
        <p:txBody>
          <a:bodyPr/>
          <a:lstStyle/>
          <a:p>
            <a:pPr algn="ctr"/>
            <a:r>
              <a:rPr lang="en-US" dirty="0"/>
              <a:t>Course Sections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821504"/>
            <a:ext cx="10515600" cy="4351338"/>
          </a:xfrm>
        </p:spPr>
        <p:txBody>
          <a:bodyPr>
            <a:normAutofit fontScale="85000" lnSpcReduction="10000"/>
          </a:bodyPr>
          <a:lstStyle/>
          <a:p>
            <a:pPr marL="0" indent="0">
              <a:buNone/>
            </a:pPr>
            <a:r>
              <a:rPr lang="en-US" dirty="0"/>
              <a:t>Q: Are there course sections for every term?</a:t>
            </a:r>
          </a:p>
          <a:p>
            <a:pPr marL="0" indent="0">
              <a:buNone/>
            </a:pPr>
            <a:r>
              <a:rPr lang="en-US" dirty="0"/>
              <a:t>A: Course Sections are in Pennant Student Records starting with the Summer term in 2022, and every term thereafter.  If you need to report on sections prior to the Summer of 2022, you can use the legacy Student Data collection in the warehouse.</a:t>
            </a:r>
          </a:p>
          <a:p>
            <a:pPr marL="0" indent="0">
              <a:buNone/>
            </a:pPr>
            <a:endParaRPr lang="en-US" dirty="0"/>
          </a:p>
          <a:p>
            <a:pPr marL="0" indent="0">
              <a:buNone/>
            </a:pPr>
            <a:r>
              <a:rPr lang="en-US" dirty="0"/>
              <a:t>Q: My school offers courses in time frames that are different from the “normal” Penn semester. How can I report on those?</a:t>
            </a:r>
          </a:p>
          <a:p>
            <a:pPr marL="0" indent="0">
              <a:buNone/>
            </a:pPr>
            <a:r>
              <a:rPr lang="en-US" dirty="0"/>
              <a:t>A: Courses must fall with a Penn term, but terms also have “Parts of Term.”  Course sections can be offered in any </a:t>
            </a:r>
            <a:r>
              <a:rPr lang="en-US" dirty="0" err="1"/>
              <a:t>Part_Of_Term</a:t>
            </a:r>
            <a:r>
              <a:rPr lang="en-US" dirty="0"/>
              <a:t> associated with the Term.</a:t>
            </a:r>
          </a:p>
          <a:p>
            <a:pPr lvl="1"/>
            <a:r>
              <a:rPr lang="en-US" dirty="0"/>
              <a:t>You will find the section’s Term, </a:t>
            </a:r>
            <a:r>
              <a:rPr lang="en-US" dirty="0" err="1"/>
              <a:t>Part_Of_Term</a:t>
            </a:r>
            <a:r>
              <a:rPr lang="en-US" dirty="0"/>
              <a:t>, and </a:t>
            </a:r>
            <a:r>
              <a:rPr lang="en-US" dirty="0" err="1"/>
              <a:t>Part_Of_Term</a:t>
            </a:r>
            <a:r>
              <a:rPr lang="en-US" dirty="0"/>
              <a:t> description in the CRSE_SECTION table.</a:t>
            </a:r>
          </a:p>
          <a:p>
            <a:pPr lvl="1"/>
            <a:r>
              <a:rPr lang="en-US" dirty="0"/>
              <a:t>You can see all the possible valid values of parts of terms, along with their respective start/end dates, in the V_PART_OF_TERM table.</a:t>
            </a:r>
          </a:p>
          <a:p>
            <a:pPr marL="0" indent="0">
              <a:buNone/>
            </a:pPr>
            <a:endParaRPr lang="en-US"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43</a:t>
            </a:fld>
            <a:endParaRPr lang="en-US"/>
          </a:p>
        </p:txBody>
      </p:sp>
    </p:spTree>
    <p:extLst>
      <p:ext uri="{BB962C8B-B14F-4D97-AF65-F5344CB8AC3E}">
        <p14:creationId xmlns:p14="http://schemas.microsoft.com/office/powerpoint/2010/main" val="19827933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 Sections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Course Section Quiz: Question # 1</a:t>
            </a:r>
            <a:br>
              <a:rPr lang="en-US" dirty="0"/>
            </a:br>
            <a: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a:t>
            </a:r>
            <a:r>
              <a:rPr kumimoji="0" lang="en-US" sz="1600" b="1" i="0" u="none" strike="noStrike" kern="1200" cap="none" spc="0" normalizeH="0" baseline="0" noProof="0" dirty="0" err="1">
                <a:ln>
                  <a:noFill/>
                </a:ln>
                <a:solidFill>
                  <a:prstClr val="black"/>
                </a:solidFill>
                <a:effectLst/>
                <a:uLnTx/>
                <a:uFillTx/>
                <a:latin typeface="Calibri Light" panose="020F0302020204030204"/>
                <a:ea typeface="+mj-ea"/>
                <a:cs typeface="+mj-cs"/>
              </a:rPr>
              <a:t>Crse_Section</a:t>
            </a:r>
            <a:r>
              <a:rPr kumimoji="0" lang="en-US" sz="1600" b="1"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rPr>
              <a:t>data documentation at</a:t>
            </a:r>
            <a:b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sz="1600"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You want to include the section type (lecture, recitation, lab) in your results. You should:</a:t>
            </a:r>
          </a:p>
          <a:p>
            <a:pPr marL="514350" indent="-514350">
              <a:buFont typeface="+mj-lt"/>
              <a:buAutoNum type="alphaLcParenR"/>
            </a:pPr>
            <a:r>
              <a:rPr lang="en-US" dirty="0"/>
              <a:t>Look for any values &gt;0 in the </a:t>
            </a:r>
            <a:r>
              <a:rPr lang="en-US" dirty="0" err="1"/>
              <a:t>Lecture_Hours</a:t>
            </a:r>
            <a:r>
              <a:rPr lang="en-US" dirty="0"/>
              <a:t> and </a:t>
            </a:r>
            <a:r>
              <a:rPr lang="en-US" dirty="0" err="1"/>
              <a:t>Lab_Hours</a:t>
            </a:r>
            <a:r>
              <a:rPr lang="en-US" dirty="0"/>
              <a:t> fields</a:t>
            </a:r>
          </a:p>
          <a:p>
            <a:pPr marL="514350" indent="-514350">
              <a:buFont typeface="+mj-lt"/>
              <a:buAutoNum type="alphaLcParenR"/>
            </a:pPr>
            <a:r>
              <a:rPr lang="en-US" dirty="0"/>
              <a:t>Include </a:t>
            </a:r>
            <a:r>
              <a:rPr lang="en-US" dirty="0" err="1"/>
              <a:t>Instruct_Meth</a:t>
            </a:r>
            <a:r>
              <a:rPr lang="en-US" dirty="0"/>
              <a:t> in your results</a:t>
            </a:r>
          </a:p>
          <a:p>
            <a:pPr marL="514350" indent="-514350">
              <a:buFont typeface="+mj-lt"/>
              <a:buAutoNum type="alphaLcParenR"/>
            </a:pPr>
            <a:r>
              <a:rPr lang="en-US" dirty="0"/>
              <a:t>Include </a:t>
            </a:r>
            <a:r>
              <a:rPr lang="en-US" dirty="0" err="1"/>
              <a:t>Schedule_Type</a:t>
            </a:r>
            <a:r>
              <a:rPr lang="en-US" dirty="0"/>
              <a:t> in your results</a:t>
            </a:r>
          </a:p>
          <a:p>
            <a:pPr marL="514350" indent="-514350">
              <a:buFont typeface="+mj-lt"/>
              <a:buAutoNum type="alphaLcParenR"/>
            </a:pPr>
            <a:r>
              <a:rPr lang="en-US" dirty="0"/>
              <a:t>Join using </a:t>
            </a:r>
            <a:r>
              <a:rPr lang="en-US" dirty="0" err="1"/>
              <a:t>Section_ID</a:t>
            </a:r>
            <a:r>
              <a:rPr lang="en-US" dirty="0"/>
              <a:t> and Term to the CRSE_SECT_MEETING table, and get the </a:t>
            </a:r>
            <a:r>
              <a:rPr lang="en-US" dirty="0" err="1"/>
              <a:t>Meeting_Type</a:t>
            </a:r>
            <a:endParaRPr lang="en-US"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44</a:t>
            </a:fld>
            <a:endParaRPr lang="en-US"/>
          </a:p>
        </p:txBody>
      </p:sp>
    </p:spTree>
    <p:extLst>
      <p:ext uri="{BB962C8B-B14F-4D97-AF65-F5344CB8AC3E}">
        <p14:creationId xmlns:p14="http://schemas.microsoft.com/office/powerpoint/2010/main" val="38418162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 Sections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Answer to Course Section Quiz: Question # 1</a:t>
            </a:r>
            <a:br>
              <a:rPr lang="en-US" dirty="0"/>
            </a:br>
            <a:endParaRPr lang="en-US" sz="1600"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c) Include </a:t>
            </a:r>
            <a:r>
              <a:rPr lang="en-US" dirty="0" err="1"/>
              <a:t>Schedule_Type</a:t>
            </a:r>
            <a:r>
              <a:rPr lang="en-US" dirty="0"/>
              <a:t> in your results</a:t>
            </a:r>
          </a:p>
          <a:p>
            <a:pPr marL="0" indent="0">
              <a:buNone/>
            </a:pPr>
            <a:endParaRPr lang="en-US" dirty="0"/>
          </a:p>
          <a:p>
            <a:pPr lvl="1"/>
            <a:r>
              <a:rPr lang="en-US" dirty="0"/>
              <a:t>Schedule type indicates things like LEC, REC, LAB, SEM, IND, etc.</a:t>
            </a:r>
          </a:p>
          <a:p>
            <a:pPr lvl="1"/>
            <a:r>
              <a:rPr lang="en-US" dirty="0"/>
              <a:t>There are more schedule types available in Banner than we previously had in the legacy SRS system. Valid values for </a:t>
            </a:r>
            <a:r>
              <a:rPr lang="en-US" dirty="0" err="1"/>
              <a:t>Schedule_Type</a:t>
            </a:r>
            <a:r>
              <a:rPr lang="en-US" dirty="0"/>
              <a:t> are found in the V_SCHED_TYPE table.</a:t>
            </a:r>
          </a:p>
          <a:p>
            <a:pPr lvl="1"/>
            <a:r>
              <a:rPr lang="en-US" dirty="0"/>
              <a:t>You may also want to look at the values for Instructional Method (V_INSTRUCT_METHOD) and the values for Meeting Type (V_MEETING_TYPE) to understand the difference between these elements.</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45</a:t>
            </a:fld>
            <a:endParaRPr lang="en-US"/>
          </a:p>
        </p:txBody>
      </p:sp>
    </p:spTree>
    <p:extLst>
      <p:ext uri="{BB962C8B-B14F-4D97-AF65-F5344CB8AC3E}">
        <p14:creationId xmlns:p14="http://schemas.microsoft.com/office/powerpoint/2010/main" val="2337060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 Sections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Course Section Quiz: Question #2</a:t>
            </a:r>
            <a:br>
              <a:rPr lang="en-US" dirty="0"/>
            </a:br>
            <a:r>
              <a:rPr lang="en-US" sz="1600" dirty="0"/>
              <a:t>for help with answering this quiz, consult</a:t>
            </a:r>
            <a:br>
              <a:rPr lang="en-US" sz="1600" dirty="0"/>
            </a:br>
            <a:r>
              <a:rPr lang="en-US" sz="1600" dirty="0"/>
              <a:t> </a:t>
            </a:r>
            <a:r>
              <a:rPr lang="en-US" sz="1600" dirty="0">
                <a:hlinkClick r:id="rId2"/>
              </a:rPr>
              <a:t>https://provider.www.upenn.edu/computing/da/dw/pennant-student-records/PSR_training_digest_12.pdf</a:t>
            </a:r>
            <a:r>
              <a:rPr lang="en-US" sz="1600" dirty="0"/>
              <a:t> </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True or False:</a:t>
            </a:r>
          </a:p>
          <a:p>
            <a:pPr marL="0" indent="0">
              <a:buNone/>
            </a:pPr>
            <a:r>
              <a:rPr lang="en-US" dirty="0"/>
              <a:t>Course Sections that are scheduled with each other in a term are not required to have the same “also offered as” id (</a:t>
            </a:r>
            <a:r>
              <a:rPr lang="en-US" dirty="0" err="1"/>
              <a:t>xlist_family</a:t>
            </a:r>
            <a:r>
              <a:rPr lang="en-US" dirty="0"/>
              <a:t> id) from the course record.</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46</a:t>
            </a:fld>
            <a:endParaRPr lang="en-US"/>
          </a:p>
        </p:txBody>
      </p:sp>
    </p:spTree>
    <p:extLst>
      <p:ext uri="{BB962C8B-B14F-4D97-AF65-F5344CB8AC3E}">
        <p14:creationId xmlns:p14="http://schemas.microsoft.com/office/powerpoint/2010/main" val="5116257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 Sections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Course Section Quiz: Question #2</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True.</a:t>
            </a:r>
          </a:p>
          <a:p>
            <a:pPr marL="0" indent="0">
              <a:buNone/>
            </a:pPr>
            <a:r>
              <a:rPr lang="en-US" dirty="0"/>
              <a:t>Sections can </a:t>
            </a:r>
            <a:r>
              <a:rPr lang="en-US" dirty="0">
                <a:effectLst/>
                <a:latin typeface="Arial" panose="020B0604020202020204" pitchFamily="34" charset="0"/>
              </a:rPr>
              <a:t>share the resources of the same meeting location and times, and be taught by the same instructor, even if they are not “also offered as” courses in the Course Catalog.</a:t>
            </a:r>
            <a:endParaRPr lang="en-US"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47</a:t>
            </a:fld>
            <a:endParaRPr lang="en-US"/>
          </a:p>
        </p:txBody>
      </p:sp>
    </p:spTree>
    <p:extLst>
      <p:ext uri="{BB962C8B-B14F-4D97-AF65-F5344CB8AC3E}">
        <p14:creationId xmlns:p14="http://schemas.microsoft.com/office/powerpoint/2010/main" val="23846810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6930" y="6365091"/>
            <a:ext cx="10177780" cy="379253"/>
          </a:xfrm>
          <a:solidFill>
            <a:schemeClr val="accent6">
              <a:lumMod val="50000"/>
            </a:schemeClr>
          </a:solidFill>
        </p:spPr>
        <p:txBody>
          <a:bodyPr/>
          <a:lstStyle/>
          <a:p>
            <a:r>
              <a:rPr lang="en-US" dirty="0">
                <a:solidFill>
                  <a:schemeClr val="bg1"/>
                </a:solidFill>
              </a:rPr>
              <a:t>Courses Sections</a:t>
            </a:r>
          </a:p>
        </p:txBody>
      </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Pennant Student Records universe</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Course and Course Section tables </a:t>
            </a:r>
            <a:br>
              <a:rPr lang="en-US" dirty="0"/>
            </a:br>
            <a:r>
              <a:rPr lang="en-US" dirty="0"/>
              <a:t>in the universe</a:t>
            </a:r>
          </a:p>
          <a:p>
            <a:pPr marL="0" indent="0">
              <a:buNone/>
            </a:pPr>
            <a:endParaRPr lang="en-US" dirty="0"/>
          </a:p>
          <a:p>
            <a:pPr marL="0" indent="0">
              <a:buNone/>
            </a:pPr>
            <a:endParaRPr lang="en-US"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48</a:t>
            </a:fld>
            <a:endParaRPr lang="en-US"/>
          </a:p>
        </p:txBody>
      </p:sp>
      <p:pic>
        <p:nvPicPr>
          <p:cNvPr id="10" name="Picture 9">
            <a:extLst>
              <a:ext uri="{FF2B5EF4-FFF2-40B4-BE49-F238E27FC236}">
                <a16:creationId xmlns:a16="http://schemas.microsoft.com/office/drawing/2014/main" id="{059CFC18-D32A-4122-A622-40532F560EA3}"/>
              </a:ext>
            </a:extLst>
          </p:cNvPr>
          <p:cNvPicPr>
            <a:picLocks noChangeAspect="1"/>
          </p:cNvPicPr>
          <p:nvPr/>
        </p:nvPicPr>
        <p:blipFill>
          <a:blip r:embed="rId2"/>
          <a:stretch>
            <a:fillRect/>
          </a:stretch>
        </p:blipFill>
        <p:spPr>
          <a:xfrm>
            <a:off x="6257405" y="1917449"/>
            <a:ext cx="3724795" cy="4077269"/>
          </a:xfrm>
          <a:prstGeom prst="rect">
            <a:avLst/>
          </a:prstGeom>
        </p:spPr>
      </p:pic>
    </p:spTree>
    <p:extLst>
      <p:ext uri="{BB962C8B-B14F-4D97-AF65-F5344CB8AC3E}">
        <p14:creationId xmlns:p14="http://schemas.microsoft.com/office/powerpoint/2010/main" val="27903266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Enrollment</a:t>
            </a:r>
            <a:br>
              <a:rPr lang="en-US" dirty="0"/>
            </a:br>
            <a:r>
              <a:rPr lang="en-US" sz="1600" dirty="0"/>
              <a:t>see </a:t>
            </a:r>
            <a:r>
              <a:rPr lang="en-US" sz="1600" dirty="0">
                <a:hlinkClick r:id="rId2"/>
              </a:rPr>
              <a:t>https://provider.www.upenn.edu/computing/da/dw/pennant-student-records/st_enrollment.t.html</a:t>
            </a:r>
            <a:r>
              <a:rPr lang="en-US" sz="1600" dirty="0"/>
              <a:t> </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fontScale="92500" lnSpcReduction="20000"/>
          </a:bodyPr>
          <a:lstStyle/>
          <a:p>
            <a:pPr marL="0" indent="0">
              <a:buNone/>
            </a:pPr>
            <a:r>
              <a:rPr lang="en-US" dirty="0"/>
              <a:t>Q: What is “Enrollment” and how does it relate to “Registration” and “Matriculation” and “Academic History”?</a:t>
            </a:r>
          </a:p>
          <a:p>
            <a:pPr marL="0" indent="0">
              <a:buNone/>
            </a:pPr>
            <a:r>
              <a:rPr lang="en-US" dirty="0"/>
              <a:t>A:  Enrollment refers to all of the course sections a student is currently registered in, or was registered for in the past. Registration is an activity that involves selecting and being enrolled in sections.  Matriculation refers to the activity of being accepted into and starting in a curriculum – a student can be matriculated even if they do not yet have any enrollment. Academic History is the record of enrollment that appears on the student’s transcript.</a:t>
            </a:r>
          </a:p>
          <a:p>
            <a:pPr marL="457200" lvl="1" indent="0">
              <a:buNone/>
            </a:pPr>
            <a:r>
              <a:rPr lang="en-US" dirty="0"/>
              <a:t>The ST_ENROLLMENT table contains information about students in course sections for past terms, for the current term, and, as soon as the Advance Registration process is complete for the coming term, ST_ENROLLMENT will have the future term as well.</a:t>
            </a:r>
          </a:p>
          <a:p>
            <a:pPr marL="457200" lvl="1" indent="0">
              <a:buNone/>
            </a:pPr>
            <a:r>
              <a:rPr lang="en-US" dirty="0"/>
              <a:t>Information is never removed from Enrollment. Once the term is over and the section is “rolled to Academic History” in Banner, the grades and earned credits will be available in ST_ENROLLMENT.</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Enrollment</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49</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2777845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This tutorial is organized into sections by topic</a:t>
            </a:r>
            <a:br>
              <a:rPr lang="en-US" dirty="0"/>
            </a:br>
            <a:r>
              <a:rPr lang="en-US" sz="1800" dirty="0"/>
              <a:t>There will be periodic quizzes following the topic sections, to help you gauge your understanding of each topic</a:t>
            </a:r>
          </a:p>
        </p:txBody>
      </p:sp>
      <p:graphicFrame>
        <p:nvGraphicFramePr>
          <p:cNvPr id="10" name="Content Placeholder 2">
            <a:extLst>
              <a:ext uri="{FF2B5EF4-FFF2-40B4-BE49-F238E27FC236}">
                <a16:creationId xmlns:a16="http://schemas.microsoft.com/office/drawing/2014/main" id="{E52F5E21-8BBB-45C0-BE3B-F365F15DC452}"/>
              </a:ext>
            </a:extLst>
          </p:cNvPr>
          <p:cNvGraphicFramePr>
            <a:graphicFrameLocks noGrp="1"/>
          </p:cNvGraphicFramePr>
          <p:nvPr>
            <p:ph idx="1"/>
            <p:extLst>
              <p:ext uri="{D42A27DB-BD31-4B8C-83A1-F6EECF244321}">
                <p14:modId xmlns:p14="http://schemas.microsoft.com/office/powerpoint/2010/main" val="3302850508"/>
              </p:ext>
            </p:extLst>
          </p:nvPr>
        </p:nvGraphicFramePr>
        <p:xfrm>
          <a:off x="838200" y="1838017"/>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a:extLst>
              <a:ext uri="{FF2B5EF4-FFF2-40B4-BE49-F238E27FC236}">
                <a16:creationId xmlns:a16="http://schemas.microsoft.com/office/drawing/2014/main" id="{452FAE2D-B7A8-4757-86DC-4AEF109285CF}"/>
              </a:ext>
            </a:extLst>
          </p:cNvPr>
          <p:cNvGrpSpPr/>
          <p:nvPr/>
        </p:nvGrpSpPr>
        <p:grpSpPr>
          <a:xfrm>
            <a:off x="838202" y="6356353"/>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p:spPr>
        <p:txBody>
          <a:bodyPr/>
          <a:lstStyle/>
          <a:p>
            <a:r>
              <a:rPr lang="en-US" dirty="0"/>
              <a:t>Overview</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a:t>
            </a:fld>
            <a:endParaRPr lang="en-US"/>
          </a:p>
        </p:txBody>
      </p:sp>
    </p:spTree>
    <p:extLst>
      <p:ext uri="{BB962C8B-B14F-4D97-AF65-F5344CB8AC3E}">
        <p14:creationId xmlns:p14="http://schemas.microsoft.com/office/powerpoint/2010/main" val="12527098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Enrollment Quiz: Question #1</a:t>
            </a:r>
            <a:br>
              <a:rPr lang="en-US" dirty="0"/>
            </a:br>
            <a: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a:t>
            </a:r>
            <a:r>
              <a:rPr kumimoji="0" lang="en-US" sz="1600" b="1" i="0" u="none" strike="noStrike" kern="1200" cap="none" spc="0" normalizeH="0" baseline="0" noProof="0" dirty="0" err="1">
                <a:ln>
                  <a:noFill/>
                </a:ln>
                <a:solidFill>
                  <a:prstClr val="black"/>
                </a:solidFill>
                <a:effectLst/>
                <a:uLnTx/>
                <a:uFillTx/>
                <a:latin typeface="Calibri Light" panose="020F0302020204030204"/>
                <a:ea typeface="+mj-ea"/>
                <a:cs typeface="+mj-cs"/>
              </a:rPr>
              <a:t>ST_Enrollment</a:t>
            </a:r>
            <a:r>
              <a:rPr kumimoji="0" lang="en-US" sz="1600" b="1"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rPr>
              <a:t>data documentation at</a:t>
            </a:r>
            <a:b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True or False:</a:t>
            </a:r>
          </a:p>
          <a:p>
            <a:pPr marL="0" indent="0">
              <a:buNone/>
            </a:pPr>
            <a:r>
              <a:rPr lang="en-US" dirty="0"/>
              <a:t>In Pennant Student Records, you will not be able to report on grades for any courses taken prior to Fall of 2010. You must look in the old Student Data warehouse collection for all older grades.</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Enrollment</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50</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3278149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Enrollment Quiz: Question #1</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False.</a:t>
            </a:r>
          </a:p>
          <a:p>
            <a:pPr marL="0" indent="0">
              <a:buNone/>
            </a:pPr>
            <a:r>
              <a:rPr lang="en-US" dirty="0"/>
              <a:t>Any student who was active in the Fall of 2010 or in any term since then had </a:t>
            </a:r>
            <a:r>
              <a:rPr lang="en-US" i="1" dirty="0"/>
              <a:t>all</a:t>
            </a:r>
            <a:r>
              <a:rPr lang="en-US" dirty="0"/>
              <a:t> of their academic history converted into Pennant, including their grades.</a:t>
            </a:r>
          </a:p>
          <a:p>
            <a:pPr marL="0" indent="0">
              <a:buNone/>
            </a:pPr>
            <a:r>
              <a:rPr lang="en-US" dirty="0"/>
              <a:t>Students who had no activity at all in SRS for any term since Fall 2010 will be in the legacy Student Data warehouse collection.</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Enrollment</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51</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2819403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Enrollment Quiz: Question #2</a:t>
            </a:r>
            <a:br>
              <a:rPr lang="en-US" dirty="0"/>
            </a:br>
            <a: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various </a:t>
            </a:r>
            <a:r>
              <a:rPr lang="en-US" sz="1600" dirty="0">
                <a:solidFill>
                  <a:prstClr val="black"/>
                </a:solidFill>
                <a:latin typeface="Calibri Light" panose="020F0302020204030204"/>
              </a:rPr>
              <a:t>student enrollment tables,</a:t>
            </a:r>
            <a:b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6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You want to find the courses a student has counted towards a specific degree. You should</a:t>
            </a:r>
          </a:p>
          <a:p>
            <a:pPr marL="0" indent="0">
              <a:buNone/>
            </a:pPr>
            <a:endParaRPr lang="en-US" dirty="0"/>
          </a:p>
          <a:p>
            <a:pPr marL="514350" indent="-514350">
              <a:buAutoNum type="alphaLcParenR"/>
            </a:pPr>
            <a:r>
              <a:rPr lang="en-US" dirty="0"/>
              <a:t>Join from ST_DEGREE_TERM to ST_ENROLLMENT on the DWLD_CURRIC_ID</a:t>
            </a:r>
          </a:p>
          <a:p>
            <a:pPr marL="514350" indent="-514350">
              <a:buAutoNum type="alphaLcParenR"/>
            </a:pPr>
            <a:r>
              <a:rPr lang="en-US" dirty="0"/>
              <a:t>Look in ST_ENROLLMENT and ST_ENRLMNT_LEVEL for courses taken at the level of the degree</a:t>
            </a:r>
          </a:p>
          <a:p>
            <a:pPr marL="514350" indent="-514350">
              <a:buAutoNum type="alphaLcParenR"/>
            </a:pPr>
            <a:r>
              <a:rPr lang="en-US" dirty="0"/>
              <a:t>Look at the </a:t>
            </a:r>
            <a:r>
              <a:rPr lang="en-US" dirty="0" err="1"/>
              <a:t>Primary_Student_Level</a:t>
            </a:r>
            <a:r>
              <a:rPr lang="en-US" dirty="0"/>
              <a:t> in ST_ENROLLMENT for courses taken at the level of the degree</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Enrollment</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52</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709304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Enrollment Quiz: Question #2</a:t>
            </a:r>
            <a:br>
              <a:rPr lang="en-US" dirty="0"/>
            </a:b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The answer is: it depends.</a:t>
            </a:r>
          </a:p>
          <a:p>
            <a:pPr marL="0" indent="0">
              <a:buNone/>
            </a:pPr>
            <a:r>
              <a:rPr lang="en-US" dirty="0"/>
              <a:t>During the term when the course is being taken, you will only find one level. That will be in the  </a:t>
            </a:r>
            <a:r>
              <a:rPr lang="en-US" dirty="0" err="1"/>
              <a:t>Primary_Student_Level</a:t>
            </a:r>
            <a:r>
              <a:rPr lang="en-US" dirty="0"/>
              <a:t> in ST_ENROLLMENT (answer c). It will also be in ST_ENRLMNT_LEVEL.</a:t>
            </a:r>
          </a:p>
          <a:p>
            <a:pPr marL="0" indent="0">
              <a:buNone/>
            </a:pPr>
            <a:r>
              <a:rPr lang="en-US" dirty="0"/>
              <a:t>After the term is over and the course sections have been graded, enrollments can be amended to count towards more than one level. So if you are looking for all enrollments counting towards a specific level once the term is done, you want to look in ST_ENRLMNT_LEVEL (answer b).</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Enrollment</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53</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85576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Instructors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Q: How many instructors can teach a course section? Can a course section have no instructor? Can someone who is not a Penn employee teach a course?</a:t>
            </a:r>
          </a:p>
          <a:p>
            <a:pPr marL="0" indent="0">
              <a:buNone/>
            </a:pPr>
            <a:r>
              <a:rPr lang="en-US" dirty="0"/>
              <a:t>A: There is no limit to the number of instructors on a course. If an instructor is not yet assigned to a section, there will be no record in CRSE_SECT_INSTRUCTOR for that section in that term. Instructors must be in Banner with a valid </a:t>
            </a:r>
            <a:r>
              <a:rPr lang="en-US" dirty="0" err="1"/>
              <a:t>Penn_ID</a:t>
            </a:r>
            <a:r>
              <a:rPr lang="en-US" dirty="0"/>
              <a:t>, but they do not necessarily have to be Penn employees.</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Instructors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54</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804420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Instructor Quiz: Question #1</a:t>
            </a:r>
            <a:br>
              <a:rPr lang="en-US" dirty="0"/>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a:t>
            </a:r>
            <a:r>
              <a:rPr kumimoji="0" lang="en-US" sz="1400" b="1" i="0" u="none" strike="noStrike" kern="1200" cap="none" spc="0" normalizeH="0" baseline="0" noProof="0" dirty="0" err="1">
                <a:ln>
                  <a:noFill/>
                </a:ln>
                <a:solidFill>
                  <a:prstClr val="black"/>
                </a:solidFill>
                <a:effectLst/>
                <a:uLnTx/>
                <a:uFillTx/>
                <a:latin typeface="Calibri Light" panose="020F0302020204030204"/>
                <a:ea typeface="+mj-ea"/>
                <a:cs typeface="+mj-cs"/>
              </a:rPr>
              <a:t>Crse_Sect_Instructor</a:t>
            </a:r>
            <a:r>
              <a:rPr kumimoji="0" lang="en-US" sz="1400" b="1"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data documentation at</a:t>
            </a:r>
            <a:b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You want to include the instructors’ email addresses in your query results.  Your best option is to:</a:t>
            </a:r>
          </a:p>
          <a:p>
            <a:pPr marL="514350" indent="-514350">
              <a:buFont typeface="+mj-lt"/>
              <a:buAutoNum type="alphaLcParenR"/>
            </a:pPr>
            <a:r>
              <a:rPr lang="en-US" dirty="0"/>
              <a:t>Use </a:t>
            </a:r>
            <a:r>
              <a:rPr lang="en-US" dirty="0" err="1"/>
              <a:t>Instructor_Email</a:t>
            </a:r>
            <a:r>
              <a:rPr lang="en-US" dirty="0"/>
              <a:t> from CRSE_SECT_INSTRUCTOR</a:t>
            </a:r>
          </a:p>
          <a:p>
            <a:pPr marL="514350" indent="-514350">
              <a:buFont typeface="+mj-lt"/>
              <a:buAutoNum type="alphaLcParenR"/>
            </a:pPr>
            <a:r>
              <a:rPr lang="en-US" dirty="0"/>
              <a:t>Join to HCM_PERSON_V to get the </a:t>
            </a:r>
            <a:r>
              <a:rPr lang="en-US" dirty="0" err="1"/>
              <a:t>primary_email_address_work</a:t>
            </a:r>
            <a:endParaRPr lang="en-US" dirty="0"/>
          </a:p>
          <a:p>
            <a:pPr marL="514350" indent="-514350">
              <a:buFont typeface="+mj-lt"/>
              <a:buAutoNum type="alphaLcParenR"/>
            </a:pPr>
            <a:r>
              <a:rPr lang="en-US" dirty="0"/>
              <a:t>Join to </a:t>
            </a:r>
            <a:r>
              <a:rPr lang="en-US" dirty="0" err="1"/>
              <a:t>ST_Email</a:t>
            </a:r>
            <a:r>
              <a:rPr lang="en-US" dirty="0"/>
              <a:t> and get the address with the email type of “Instructor”</a:t>
            </a:r>
          </a:p>
          <a:p>
            <a:pPr marL="514350" indent="-514350">
              <a:buFont typeface="+mj-lt"/>
              <a:buAutoNum type="alphaLcParenR"/>
            </a:pPr>
            <a:r>
              <a:rPr lang="en-US" dirty="0"/>
              <a:t>None of the above – you will have to use the Online Directory</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Instructors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55</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170767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Instructor Quiz: Question #1</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a) Use </a:t>
            </a:r>
            <a:r>
              <a:rPr lang="en-US" dirty="0" err="1"/>
              <a:t>Instructor_Email</a:t>
            </a:r>
            <a:r>
              <a:rPr lang="en-US" dirty="0"/>
              <a:t> from CRSE_SECT_INSTRUCTOR</a:t>
            </a:r>
          </a:p>
          <a:p>
            <a:pPr marL="0" indent="0">
              <a:buNone/>
            </a:pPr>
            <a:endParaRPr lang="en-US" dirty="0"/>
          </a:p>
          <a:p>
            <a:pPr marL="457200" lvl="1" indent="0">
              <a:buNone/>
            </a:pPr>
            <a:r>
              <a:rPr lang="en-US" dirty="0"/>
              <a:t>The instructor’s email is stored in the table with course section instructor information. A scheduled interface from the identity management system to Banner populates both instructor and advisor information, including email address, so we no longer have to join to the Human Capital Management system to get the instructor (or advisor) data.</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Instructors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56</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4705687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Instructor Quiz: Question #2</a:t>
            </a:r>
            <a:br>
              <a:rPr lang="en-US" dirty="0"/>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a:t>
            </a:r>
            <a:r>
              <a:rPr kumimoji="0" lang="en-US" sz="1400" b="1" i="0" u="none" strike="noStrike" kern="1200" cap="none" spc="0" normalizeH="0" baseline="0" noProof="0" dirty="0" err="1">
                <a:ln>
                  <a:noFill/>
                </a:ln>
                <a:solidFill>
                  <a:prstClr val="black"/>
                </a:solidFill>
                <a:effectLst/>
                <a:uLnTx/>
                <a:uFillTx/>
                <a:latin typeface="Calibri Light" panose="020F0302020204030204"/>
                <a:ea typeface="+mj-ea"/>
                <a:cs typeface="+mj-cs"/>
              </a:rPr>
              <a:t>Crse_Sect_Instructor</a:t>
            </a:r>
            <a:r>
              <a:rPr kumimoji="0" lang="en-US" sz="1400" b="1"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data documentation at</a:t>
            </a:r>
            <a:b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lstStyle/>
          <a:p>
            <a:pPr marL="0" indent="0">
              <a:buNone/>
            </a:pPr>
            <a:r>
              <a:rPr lang="en-US" dirty="0"/>
              <a:t>You want to include the instructor of a section in a report, but you only want one row per section. There can be multiple rows for a section in CRSE_SECT_INSTRUCTOR. To get just one row, you should</a:t>
            </a:r>
          </a:p>
          <a:p>
            <a:pPr marL="514350" indent="-514350">
              <a:buFont typeface="+mj-lt"/>
              <a:buAutoNum type="alphaLcParenR"/>
            </a:pPr>
            <a:r>
              <a:rPr lang="en-US" dirty="0"/>
              <a:t>Filter for </a:t>
            </a:r>
            <a:r>
              <a:rPr lang="en-US" dirty="0" err="1"/>
              <a:t>Responsibility_Percent</a:t>
            </a:r>
            <a:r>
              <a:rPr lang="en-US" dirty="0"/>
              <a:t> = 100</a:t>
            </a:r>
          </a:p>
          <a:p>
            <a:pPr marL="514350" indent="-514350">
              <a:buFont typeface="+mj-lt"/>
              <a:buAutoNum type="alphaLcParenR"/>
            </a:pPr>
            <a:r>
              <a:rPr lang="en-US" dirty="0"/>
              <a:t>Filter for </a:t>
            </a:r>
            <a:r>
              <a:rPr lang="en-US" dirty="0" err="1"/>
              <a:t>Primary_Instructor</a:t>
            </a:r>
            <a:r>
              <a:rPr lang="en-US" dirty="0"/>
              <a:t> = ‘Y’</a:t>
            </a:r>
          </a:p>
          <a:p>
            <a:pPr marL="514350" indent="-514350">
              <a:buFont typeface="+mj-lt"/>
              <a:buAutoNum type="alphaLcParenR"/>
            </a:pPr>
            <a:r>
              <a:rPr lang="en-US" dirty="0"/>
              <a:t>If you are writing your own SQL, create a json column that concatenates all the instructors into one field</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Instructors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57</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23473034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 to Instructor Quiz: Question #2</a:t>
            </a:r>
            <a:br>
              <a:rPr lang="en-US" dirty="0"/>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for help with this question, review the </a:t>
            </a:r>
            <a:r>
              <a:rPr kumimoji="0" lang="en-US" sz="1400" b="1" i="0" u="none" strike="noStrike" kern="1200" cap="none" spc="0" normalizeH="0" baseline="0" noProof="0" dirty="0" err="1">
                <a:ln>
                  <a:noFill/>
                </a:ln>
                <a:solidFill>
                  <a:prstClr val="black"/>
                </a:solidFill>
                <a:effectLst/>
                <a:uLnTx/>
                <a:uFillTx/>
                <a:latin typeface="Calibri Light" panose="020F0302020204030204"/>
                <a:ea typeface="+mj-ea"/>
                <a:cs typeface="+mj-cs"/>
              </a:rPr>
              <a:t>Crse_Sect_Instructor</a:t>
            </a:r>
            <a:r>
              <a:rPr kumimoji="0" lang="en-US" sz="1400" b="1"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t>data documentation at</a:t>
            </a:r>
            <a:b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US" sz="14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https://www.isc.upenn.edu/pennant-student-records#Tables-and-Data-Elements</a:t>
            </a:r>
            <a:endParaRPr lang="en-US"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lnSpcReduction="10000"/>
          </a:bodyPr>
          <a:lstStyle/>
          <a:p>
            <a:pPr marL="0" indent="0">
              <a:buNone/>
            </a:pPr>
            <a:r>
              <a:rPr lang="en-US" dirty="0"/>
              <a:t>The easiest method is:</a:t>
            </a:r>
          </a:p>
          <a:p>
            <a:pPr marL="0" indent="0">
              <a:buNone/>
            </a:pPr>
            <a:r>
              <a:rPr lang="en-US" dirty="0"/>
              <a:t>b) Filter for </a:t>
            </a:r>
            <a:r>
              <a:rPr lang="en-US" dirty="0" err="1"/>
              <a:t>Primary_Instructor</a:t>
            </a:r>
            <a:r>
              <a:rPr lang="en-US" dirty="0"/>
              <a:t> = ‘Y’</a:t>
            </a:r>
          </a:p>
          <a:p>
            <a:pPr marL="0" indent="0">
              <a:buNone/>
            </a:pPr>
            <a:endParaRPr lang="en-US" dirty="0"/>
          </a:p>
          <a:p>
            <a:pPr marL="0" indent="0">
              <a:buNone/>
            </a:pPr>
            <a:r>
              <a:rPr lang="en-US" dirty="0" err="1"/>
              <a:t>Primary_Instructor</a:t>
            </a:r>
            <a:r>
              <a:rPr lang="en-US" dirty="0"/>
              <a:t> has no meaning at Penn, but since it is a required field in Banner, only one instructor will have the column set to ‘Y.’ </a:t>
            </a:r>
          </a:p>
          <a:p>
            <a:pPr marL="0" indent="0">
              <a:buNone/>
            </a:pPr>
            <a:r>
              <a:rPr lang="en-US" dirty="0"/>
              <a:t>You cannot use </a:t>
            </a:r>
            <a:r>
              <a:rPr lang="en-US" dirty="0" err="1"/>
              <a:t>Responsibility_Percent</a:t>
            </a:r>
            <a:r>
              <a:rPr lang="en-US" dirty="0"/>
              <a:t> to get just one instructor, because sometimes the teaching load is split across multiple instructors.</a:t>
            </a:r>
          </a:p>
          <a:p>
            <a:pPr marL="0" indent="0">
              <a:buNone/>
            </a:pPr>
            <a:r>
              <a:rPr lang="en-US" dirty="0"/>
              <a:t>If you are writing your own SQL, the concatenated field (answer c) is another potential solution.</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50517" y="6367305"/>
            <a:ext cx="10183244" cy="385851"/>
          </a:xfrm>
          <a:solidFill>
            <a:schemeClr val="accent4">
              <a:lumMod val="75000"/>
            </a:schemeClr>
          </a:solidFill>
        </p:spPr>
        <p:txBody>
          <a:bodyPr/>
          <a:lstStyle/>
          <a:p>
            <a:r>
              <a:rPr lang="en-US" dirty="0">
                <a:solidFill>
                  <a:schemeClr val="bg1"/>
                </a:solidFill>
              </a:rPr>
              <a:t>Instructors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58</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281"/>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12246176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Examples of other data available in </a:t>
            </a:r>
            <a:br>
              <a:rPr lang="en-US" dirty="0"/>
            </a:br>
            <a:r>
              <a:rPr lang="en-US" dirty="0"/>
              <a:t>Pennant Student Records</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86460" y="6336513"/>
            <a:ext cx="10167620" cy="413731"/>
          </a:xfrm>
          <a:solidFill>
            <a:srgbClr val="8E0000"/>
          </a:solidFill>
        </p:spPr>
        <p:txBody>
          <a:bodyPr/>
          <a:lstStyle/>
          <a:p>
            <a:r>
              <a:rPr lang="en-US" dirty="0">
                <a:solidFill>
                  <a:schemeClr val="bg1"/>
                </a:solidFill>
              </a:rPr>
              <a:t>Other information in Pennant Student Records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59</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2" y="6353369"/>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9" name="Content Placeholder 8">
            <a:extLst>
              <a:ext uri="{FF2B5EF4-FFF2-40B4-BE49-F238E27FC236}">
                <a16:creationId xmlns:a16="http://schemas.microsoft.com/office/drawing/2014/main" id="{257318E1-E9FC-4A2D-A623-F83CB446BB35}"/>
              </a:ext>
            </a:extLst>
          </p:cNvPr>
          <p:cNvSpPr>
            <a:spLocks noGrp="1"/>
          </p:cNvSpPr>
          <p:nvPr>
            <p:ph idx="1"/>
          </p:nvPr>
        </p:nvSpPr>
        <p:spPr/>
        <p:txBody>
          <a:bodyPr>
            <a:normAutofit fontScale="92500" lnSpcReduction="20000"/>
          </a:bodyPr>
          <a:lstStyle/>
          <a:p>
            <a:pPr marL="0" indent="0">
              <a:buNone/>
            </a:pPr>
            <a:r>
              <a:rPr lang="en-US" dirty="0"/>
              <a:t>ST_DEPT_HONOR – departmental and major honors: one row per student per degree sequence number per honors code</a:t>
            </a:r>
          </a:p>
          <a:p>
            <a:pPr marL="0" indent="0">
              <a:buNone/>
            </a:pPr>
            <a:r>
              <a:rPr lang="en-US" dirty="0"/>
              <a:t>ST_INST_HONOR – </a:t>
            </a:r>
            <a:r>
              <a:rPr lang="en-US" dirty="0" err="1"/>
              <a:t>latin</a:t>
            </a:r>
            <a:r>
              <a:rPr lang="en-US" dirty="0"/>
              <a:t> and other institutional honors: one row per student per degree sequence number per honors code</a:t>
            </a:r>
          </a:p>
          <a:p>
            <a:pPr marL="0" indent="0">
              <a:buNone/>
            </a:pPr>
            <a:r>
              <a:rPr lang="en-US" dirty="0"/>
              <a:t>ST_PREV_INST – previously attended </a:t>
            </a:r>
            <a:r>
              <a:rPr lang="en-US" dirty="0" err="1"/>
              <a:t>instutions</a:t>
            </a:r>
            <a:r>
              <a:rPr lang="en-US" dirty="0"/>
              <a:t>: one row per student per previous institution</a:t>
            </a:r>
          </a:p>
          <a:p>
            <a:pPr marL="0" indent="0">
              <a:buNone/>
            </a:pPr>
            <a:r>
              <a:rPr lang="en-US" dirty="0"/>
              <a:t>ST_THESIS_DISS_COMMITTEE – Thesis supervisor or dissertation committee: one row per student per committee type per committee member per start date</a:t>
            </a:r>
          </a:p>
          <a:p>
            <a:pPr marL="0" indent="0">
              <a:buNone/>
            </a:pPr>
            <a:r>
              <a:rPr lang="en-US" dirty="0"/>
              <a:t>ST_THESIS_DISSERTATION – One row per student per “qualifying paper” sequence number </a:t>
            </a:r>
          </a:p>
          <a:p>
            <a:pPr marL="0" indent="0">
              <a:buNone/>
            </a:pPr>
            <a:r>
              <a:rPr lang="en-US" dirty="0"/>
              <a:t>For the complete list of tables, see </a:t>
            </a:r>
            <a:r>
              <a:rPr lang="en-US" sz="1900" dirty="0">
                <a:hlinkClick r:id="rId2"/>
              </a:rPr>
              <a:t>https://www.isc.upenn.edu/pennant-student-records</a:t>
            </a:r>
            <a:r>
              <a:rPr lang="en-US" sz="1900" dirty="0"/>
              <a:t> </a:t>
            </a:r>
          </a:p>
        </p:txBody>
      </p:sp>
    </p:spTree>
    <p:extLst>
      <p:ext uri="{BB962C8B-B14F-4D97-AF65-F5344CB8AC3E}">
        <p14:creationId xmlns:p14="http://schemas.microsoft.com/office/powerpoint/2010/main" val="173046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0" y="6363014"/>
            <a:ext cx="2321558" cy="407025"/>
            <a:chOff x="-8117305" y="26194725"/>
            <a:chExt cx="4464796" cy="1349094"/>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698500" y="887627"/>
            <a:ext cx="10515600" cy="4351338"/>
          </a:xfrm>
        </p:spPr>
        <p:txBody>
          <a:bodyPr>
            <a:normAutofit fontScale="85000" lnSpcReduction="20000"/>
          </a:bodyPr>
          <a:lstStyle/>
          <a:p>
            <a:pPr marL="0" indent="0">
              <a:buNone/>
            </a:pPr>
            <a:r>
              <a:rPr lang="en-US" dirty="0"/>
              <a:t>Start with the base STUDENT table, described here: </a:t>
            </a:r>
            <a:r>
              <a:rPr lang="en-US" sz="2800" dirty="0">
                <a:hlinkClick r:id="rId2"/>
              </a:rPr>
              <a:t>https://provider.www.upenn.edu/computing/da/dw/pennant-student-records/student.t.html</a:t>
            </a:r>
            <a:r>
              <a:rPr lang="en-US" sz="2800" dirty="0"/>
              <a:t> </a:t>
            </a:r>
          </a:p>
          <a:p>
            <a:pPr marL="0" indent="0">
              <a:buNone/>
            </a:pPr>
            <a:endParaRPr lang="en-US" dirty="0"/>
          </a:p>
          <a:p>
            <a:pPr marL="0" indent="0">
              <a:buNone/>
            </a:pPr>
            <a:r>
              <a:rPr lang="en-US" dirty="0"/>
              <a:t>In STUDENT, there is one row per student.</a:t>
            </a:r>
          </a:p>
          <a:p>
            <a:pPr marL="0" indent="0">
              <a:buNone/>
            </a:pPr>
            <a:endParaRPr lang="en-US" dirty="0"/>
          </a:p>
          <a:p>
            <a:pPr marL="0" indent="0">
              <a:buNone/>
            </a:pPr>
            <a:r>
              <a:rPr lang="en-US" dirty="0"/>
              <a:t>The student’s </a:t>
            </a:r>
            <a:r>
              <a:rPr lang="en-US" dirty="0" err="1"/>
              <a:t>Penn_ID</a:t>
            </a:r>
            <a:r>
              <a:rPr lang="en-US" dirty="0"/>
              <a:t> is in every table containing student information, but some things, like the student’s name, you will need to get from STUDENT. </a:t>
            </a:r>
          </a:p>
          <a:p>
            <a:pPr marL="0" indent="0">
              <a:buNone/>
            </a:pPr>
            <a:r>
              <a:rPr lang="en-US" dirty="0"/>
              <a:t>Most tables also have the Banner PIDM.</a:t>
            </a:r>
          </a:p>
          <a:p>
            <a:pPr marL="0" indent="0">
              <a:buNone/>
            </a:pPr>
            <a:r>
              <a:rPr lang="en-US" dirty="0"/>
              <a:t>If you are writing your own SQL, you can use </a:t>
            </a:r>
            <a:r>
              <a:rPr lang="en-US" dirty="0" err="1"/>
              <a:t>Penn_ID</a:t>
            </a:r>
            <a:r>
              <a:rPr lang="en-US" dirty="0"/>
              <a:t> or PIDM to join student tables.  </a:t>
            </a:r>
            <a:br>
              <a:rPr lang="en-US" dirty="0"/>
            </a:br>
            <a:r>
              <a:rPr lang="en-US" dirty="0"/>
              <a:t>If you are using the Pennant Student Records universe, the joins are already done for you.</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6</a:t>
            </a:fld>
            <a:endParaRPr lang="en-US"/>
          </a:p>
        </p:txBody>
      </p:sp>
    </p:spTree>
    <p:extLst>
      <p:ext uri="{BB962C8B-B14F-4D97-AF65-F5344CB8AC3E}">
        <p14:creationId xmlns:p14="http://schemas.microsoft.com/office/powerpoint/2010/main" val="38295069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Quiz on other data</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86460" y="6336513"/>
            <a:ext cx="10167620" cy="413731"/>
          </a:xfrm>
          <a:solidFill>
            <a:srgbClr val="8E0000"/>
          </a:solidFill>
        </p:spPr>
        <p:txBody>
          <a:bodyPr/>
          <a:lstStyle/>
          <a:p>
            <a:r>
              <a:rPr lang="en-US" dirty="0">
                <a:solidFill>
                  <a:schemeClr val="bg1"/>
                </a:solidFill>
              </a:rPr>
              <a:t>Other information in Pennant Student Records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60</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2" y="6353369"/>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9" name="Content Placeholder 8">
            <a:extLst>
              <a:ext uri="{FF2B5EF4-FFF2-40B4-BE49-F238E27FC236}">
                <a16:creationId xmlns:a16="http://schemas.microsoft.com/office/drawing/2014/main" id="{F67B703C-C892-496D-A984-F901B4D06947}"/>
              </a:ext>
            </a:extLst>
          </p:cNvPr>
          <p:cNvSpPr>
            <a:spLocks noGrp="1"/>
          </p:cNvSpPr>
          <p:nvPr>
            <p:ph idx="1"/>
          </p:nvPr>
        </p:nvSpPr>
        <p:spPr/>
        <p:txBody>
          <a:bodyPr/>
          <a:lstStyle/>
          <a:p>
            <a:pPr marL="514350" indent="-514350">
              <a:buFont typeface="+mj-lt"/>
              <a:buAutoNum type="arabicPeriod"/>
            </a:pPr>
            <a:r>
              <a:rPr lang="en-US" dirty="0"/>
              <a:t>Where would you look to find students who graduated Summa Cum Laude?</a:t>
            </a:r>
          </a:p>
          <a:p>
            <a:pPr marL="514350" indent="-514350">
              <a:buFont typeface="+mj-lt"/>
              <a:buAutoNum type="arabicPeriod"/>
            </a:pPr>
            <a:r>
              <a:rPr lang="en-US" dirty="0"/>
              <a:t>Where would you look to find students awarded major honors in Political Science?</a:t>
            </a:r>
          </a:p>
          <a:p>
            <a:pPr marL="514350" indent="-514350">
              <a:buFont typeface="+mj-lt"/>
              <a:buAutoNum type="arabicPeriod"/>
            </a:pPr>
            <a:r>
              <a:rPr lang="en-US" dirty="0"/>
              <a:t>Where would you look to find students who previously attended a foreign university?</a:t>
            </a:r>
          </a:p>
          <a:p>
            <a:pPr marL="514350" indent="-514350">
              <a:buFont typeface="+mj-lt"/>
              <a:buAutoNum type="arabicPeriod"/>
            </a:pPr>
            <a:r>
              <a:rPr lang="en-US" dirty="0"/>
              <a:t>Where would you look to find what dissertation committees a specific faculty member has served on?</a:t>
            </a:r>
          </a:p>
        </p:txBody>
      </p:sp>
    </p:spTree>
    <p:extLst>
      <p:ext uri="{BB962C8B-B14F-4D97-AF65-F5344CB8AC3E}">
        <p14:creationId xmlns:p14="http://schemas.microsoft.com/office/powerpoint/2010/main" val="33666475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Answers to Quiz on other tables, </a:t>
            </a:r>
            <a:br>
              <a:rPr lang="en-US" dirty="0"/>
            </a:br>
            <a:r>
              <a:rPr lang="en-US" dirty="0"/>
              <a:t>Questions 1-4</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86460" y="6336513"/>
            <a:ext cx="10167620" cy="413731"/>
          </a:xfrm>
          <a:solidFill>
            <a:srgbClr val="8E0000"/>
          </a:solidFill>
        </p:spPr>
        <p:txBody>
          <a:bodyPr/>
          <a:lstStyle/>
          <a:p>
            <a:r>
              <a:rPr lang="en-US" dirty="0">
                <a:solidFill>
                  <a:schemeClr val="bg1"/>
                </a:solidFill>
              </a:rPr>
              <a:t>Other information in Pennant Student Records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61</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2" y="6353369"/>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9" name="Content Placeholder 8">
            <a:extLst>
              <a:ext uri="{FF2B5EF4-FFF2-40B4-BE49-F238E27FC236}">
                <a16:creationId xmlns:a16="http://schemas.microsoft.com/office/drawing/2014/main" id="{C0101905-2B16-46AF-829F-6EF0030BB1C0}"/>
              </a:ext>
            </a:extLst>
          </p:cNvPr>
          <p:cNvSpPr>
            <a:spLocks noGrp="1"/>
          </p:cNvSpPr>
          <p:nvPr>
            <p:ph idx="1"/>
          </p:nvPr>
        </p:nvSpPr>
        <p:spPr>
          <a:xfrm>
            <a:off x="838200" y="1796128"/>
            <a:ext cx="10515600" cy="4351338"/>
          </a:xfrm>
        </p:spPr>
        <p:txBody>
          <a:bodyPr/>
          <a:lstStyle/>
          <a:p>
            <a:pPr marL="514350" indent="-514350">
              <a:buFont typeface="+mj-lt"/>
              <a:buAutoNum type="arabicPeriod"/>
            </a:pPr>
            <a:r>
              <a:rPr lang="en-US" dirty="0"/>
              <a:t>ST_INST_HONOR</a:t>
            </a:r>
          </a:p>
          <a:p>
            <a:pPr marL="514350" indent="-514350">
              <a:buFont typeface="+mj-lt"/>
              <a:buAutoNum type="arabicPeriod"/>
            </a:pPr>
            <a:r>
              <a:rPr lang="en-US" dirty="0"/>
              <a:t>ST_DEPT_HONOR</a:t>
            </a:r>
          </a:p>
          <a:p>
            <a:pPr marL="514350" indent="-514350">
              <a:buFont typeface="+mj-lt"/>
              <a:buAutoNum type="arabicPeriod"/>
            </a:pPr>
            <a:r>
              <a:rPr lang="en-US" dirty="0"/>
              <a:t>ST_PREV_INST</a:t>
            </a:r>
          </a:p>
          <a:p>
            <a:pPr marL="514350" indent="-514350">
              <a:buFont typeface="+mj-lt"/>
              <a:buAutoNum type="arabicPeriod"/>
            </a:pPr>
            <a:r>
              <a:rPr lang="en-US" dirty="0"/>
              <a:t>ST_THESIS_DISS_COMMITTEE</a:t>
            </a:r>
          </a:p>
        </p:txBody>
      </p:sp>
    </p:spTree>
    <p:extLst>
      <p:ext uri="{BB962C8B-B14F-4D97-AF65-F5344CB8AC3E}">
        <p14:creationId xmlns:p14="http://schemas.microsoft.com/office/powerpoint/2010/main" val="9070744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An evolving data collection</a:t>
            </a:r>
          </a:p>
        </p:txBody>
      </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86460" y="6336513"/>
            <a:ext cx="10167620" cy="413731"/>
          </a:xfrm>
          <a:solidFill>
            <a:srgbClr val="8E0000"/>
          </a:solidFill>
        </p:spPr>
        <p:txBody>
          <a:bodyPr/>
          <a:lstStyle/>
          <a:p>
            <a:r>
              <a:rPr lang="en-US" dirty="0">
                <a:solidFill>
                  <a:schemeClr val="bg1"/>
                </a:solidFill>
              </a:rPr>
              <a:t>Other information in Pennant Student Records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62</a:t>
            </a:fld>
            <a:endParaRPr lang="en-US"/>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2" y="6353369"/>
            <a:ext cx="2321558" cy="396885"/>
            <a:chOff x="-8117305" y="26194691"/>
            <a:chExt cx="4464796" cy="1315485"/>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52875"/>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9" name="Content Placeholder 8">
            <a:extLst>
              <a:ext uri="{FF2B5EF4-FFF2-40B4-BE49-F238E27FC236}">
                <a16:creationId xmlns:a16="http://schemas.microsoft.com/office/drawing/2014/main" id="{C0101905-2B16-46AF-829F-6EF0030BB1C0}"/>
              </a:ext>
            </a:extLst>
          </p:cNvPr>
          <p:cNvSpPr>
            <a:spLocks noGrp="1"/>
          </p:cNvSpPr>
          <p:nvPr>
            <p:ph idx="1"/>
          </p:nvPr>
        </p:nvSpPr>
        <p:spPr>
          <a:xfrm>
            <a:off x="838200" y="1796128"/>
            <a:ext cx="10515600" cy="4351338"/>
          </a:xfrm>
        </p:spPr>
        <p:txBody>
          <a:bodyPr/>
          <a:lstStyle/>
          <a:p>
            <a:pPr marL="0" indent="0">
              <a:buNone/>
            </a:pPr>
            <a:r>
              <a:rPr lang="en-US" dirty="0"/>
              <a:t>There are other tables not explicitly described in this tutorial, and more will be added as time goes on.</a:t>
            </a:r>
          </a:p>
          <a:p>
            <a:pPr marL="0" indent="0">
              <a:buNone/>
            </a:pPr>
            <a:r>
              <a:rPr lang="en-US" dirty="0"/>
              <a:t>The online data documentation is the best place to start whenever you have a question about where to find information that you wish to include in your reports. The documentation is not static: it will be updated regularly, as changes happen.</a:t>
            </a:r>
          </a:p>
          <a:p>
            <a:pPr marL="0" indent="0">
              <a:buNone/>
            </a:pPr>
            <a:r>
              <a:rPr lang="en-US" dirty="0"/>
              <a:t>You are encouraged to take advantage of the Student Data Users group, which meets periodically throughout the year to discuss reporting issues and present information about changes to the collection.</a:t>
            </a:r>
          </a:p>
          <a:p>
            <a:pPr marL="0" indent="0">
              <a:buNone/>
            </a:pPr>
            <a:r>
              <a:rPr lang="en-US" dirty="0"/>
              <a:t>See also the Additional Resources page at the end of this tutorial.</a:t>
            </a:r>
          </a:p>
        </p:txBody>
      </p:sp>
    </p:spTree>
    <p:extLst>
      <p:ext uri="{BB962C8B-B14F-4D97-AF65-F5344CB8AC3E}">
        <p14:creationId xmlns:p14="http://schemas.microsoft.com/office/powerpoint/2010/main" val="11459354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a:xfrm>
            <a:off x="838200" y="365125"/>
            <a:ext cx="10515600" cy="944245"/>
          </a:xfrm>
        </p:spPr>
        <p:txBody>
          <a:bodyPr/>
          <a:lstStyle/>
          <a:p>
            <a:pPr algn="ctr"/>
            <a:r>
              <a:rPr lang="en-US" dirty="0"/>
              <a:t>Validation tables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341120"/>
            <a:ext cx="10515600" cy="5018723"/>
          </a:xfrm>
        </p:spPr>
        <p:txBody>
          <a:bodyPr>
            <a:noAutofit/>
          </a:bodyPr>
          <a:lstStyle/>
          <a:p>
            <a:pPr marL="0" indent="0">
              <a:buNone/>
            </a:pPr>
            <a:r>
              <a:rPr lang="en-US" sz="2000" dirty="0"/>
              <a:t>The tables containing student, course, course section, advisors, and all related tables discussed thus far in this tutorial are in the DWNGSS_PS schema of the warehouse.  </a:t>
            </a:r>
          </a:p>
          <a:p>
            <a:pPr marL="0" indent="0">
              <a:buNone/>
            </a:pPr>
            <a:r>
              <a:rPr lang="en-US" sz="2000" dirty="0"/>
              <a:t>The tables containing valid values for codes used throughout this data collection are the “validation tables” found in the DWNGSS schema of the warehouse.</a:t>
            </a:r>
          </a:p>
          <a:p>
            <a:pPr marL="0" indent="0">
              <a:buNone/>
            </a:pPr>
            <a:r>
              <a:rPr lang="en-US" sz="2000" dirty="0"/>
              <a:t>In the Pennant Student Records universe, </a:t>
            </a:r>
            <a:br>
              <a:rPr lang="en-US" sz="2000" dirty="0"/>
            </a:br>
            <a:r>
              <a:rPr lang="en-US" sz="2000" dirty="0"/>
              <a:t>the validation table are found near the bottom </a:t>
            </a:r>
            <a:br>
              <a:rPr lang="en-US" sz="2000" dirty="0"/>
            </a:br>
            <a:r>
              <a:rPr lang="en-US" sz="2000" dirty="0"/>
              <a:t>of the tables list. All validation table names start</a:t>
            </a:r>
            <a:br>
              <a:rPr lang="en-US" sz="2000" dirty="0"/>
            </a:br>
            <a:r>
              <a:rPr lang="en-US" sz="2000" dirty="0"/>
              <a:t>with ‘V’</a:t>
            </a:r>
          </a:p>
          <a:p>
            <a:pPr marL="0" indent="0">
              <a:buNone/>
            </a:pPr>
            <a:r>
              <a:rPr lang="en-US" sz="2000" dirty="0"/>
              <a:t>In many of the student and course tables, the </a:t>
            </a:r>
            <a:br>
              <a:rPr lang="en-US" sz="2000" dirty="0"/>
            </a:br>
            <a:r>
              <a:rPr lang="en-US" sz="2000" dirty="0"/>
              <a:t>descriptions of the codes are stored with the</a:t>
            </a:r>
            <a:br>
              <a:rPr lang="en-US" sz="2000" dirty="0"/>
            </a:br>
            <a:r>
              <a:rPr lang="en-US" sz="2000" dirty="0"/>
              <a:t>codes, so you don’t need to do a lookup.</a:t>
            </a:r>
          </a:p>
          <a:p>
            <a:pPr marL="0" indent="0">
              <a:buNone/>
            </a:pPr>
            <a:r>
              <a:rPr lang="en-US" sz="2000" dirty="0"/>
              <a:t>You can still use the validation tables</a:t>
            </a:r>
            <a:br>
              <a:rPr lang="en-US" sz="2000" dirty="0"/>
            </a:br>
            <a:r>
              <a:rPr lang="en-US" sz="2000" dirty="0"/>
              <a:t>as an easy way to see all possible values and</a:t>
            </a:r>
            <a:br>
              <a:rPr lang="en-US" sz="2000" dirty="0"/>
            </a:br>
            <a:r>
              <a:rPr lang="en-US" sz="2000" dirty="0"/>
              <a:t>their descriptions. </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353"/>
            <a:ext cx="2321559" cy="396892"/>
            <a:chOff x="-8117305" y="26194669"/>
            <a:chExt cx="4464797" cy="1315507"/>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5" y="26652853"/>
              <a:ext cx="1315451"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p:spPr>
        <p:txBody>
          <a:bodyPr/>
          <a:lstStyle/>
          <a:p>
            <a:r>
              <a:rPr lang="en-US" dirty="0"/>
              <a:t>Validation tables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63</a:t>
            </a:fld>
            <a:endParaRPr lang="en-US" dirty="0"/>
          </a:p>
        </p:txBody>
      </p:sp>
      <p:pic>
        <p:nvPicPr>
          <p:cNvPr id="10" name="Picture 9">
            <a:extLst>
              <a:ext uri="{FF2B5EF4-FFF2-40B4-BE49-F238E27FC236}">
                <a16:creationId xmlns:a16="http://schemas.microsoft.com/office/drawing/2014/main" id="{9F9A27EA-631A-4593-BF29-C44A4CAD7560}"/>
              </a:ext>
            </a:extLst>
          </p:cNvPr>
          <p:cNvPicPr>
            <a:picLocks noChangeAspect="1"/>
          </p:cNvPicPr>
          <p:nvPr/>
        </p:nvPicPr>
        <p:blipFill>
          <a:blip r:embed="rId2"/>
          <a:stretch>
            <a:fillRect/>
          </a:stretch>
        </p:blipFill>
        <p:spPr>
          <a:xfrm>
            <a:off x="6484446" y="2959510"/>
            <a:ext cx="3047124" cy="3185652"/>
          </a:xfrm>
          <a:prstGeom prst="rect">
            <a:avLst/>
          </a:prstGeom>
        </p:spPr>
      </p:pic>
    </p:spTree>
    <p:extLst>
      <p:ext uri="{BB962C8B-B14F-4D97-AF65-F5344CB8AC3E}">
        <p14:creationId xmlns:p14="http://schemas.microsoft.com/office/powerpoint/2010/main" val="36376949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a:xfrm>
            <a:off x="838200" y="365125"/>
            <a:ext cx="10515600" cy="944245"/>
          </a:xfrm>
        </p:spPr>
        <p:txBody>
          <a:bodyPr/>
          <a:lstStyle/>
          <a:p>
            <a:pPr algn="ctr"/>
            <a:r>
              <a:rPr lang="en-US" dirty="0"/>
              <a:t>Codes and their descriptions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341120"/>
            <a:ext cx="10515600" cy="5018723"/>
          </a:xfrm>
        </p:spPr>
        <p:txBody>
          <a:bodyPr>
            <a:noAutofit/>
          </a:bodyPr>
          <a:lstStyle/>
          <a:p>
            <a:pPr marL="0" indent="0">
              <a:buNone/>
            </a:pPr>
            <a:r>
              <a:rPr lang="en-US" sz="2000" dirty="0"/>
              <a:t>Validation tables contain codes and the code descriptions. Some of the validation tables have both a short description and a long description for the codes in the table.</a:t>
            </a:r>
          </a:p>
          <a:p>
            <a:pPr marL="0" indent="0">
              <a:buNone/>
            </a:pPr>
            <a:r>
              <a:rPr lang="en-US" sz="2000" dirty="0"/>
              <a:t>Where there is a long description available, there is also a start/end term indicating when the long description is/was used.  In other words, long descriptions can </a:t>
            </a:r>
            <a:r>
              <a:rPr lang="en-US" sz="2000" i="1" dirty="0"/>
              <a:t>change</a:t>
            </a:r>
            <a:r>
              <a:rPr lang="en-US" sz="2000" dirty="0"/>
              <a:t>.  To get the most recent record for tables containing long descriptions, use the view instead of the table. </a:t>
            </a:r>
          </a:p>
          <a:p>
            <a:pPr marL="457200" lvl="1" indent="0">
              <a:buNone/>
            </a:pPr>
            <a:r>
              <a:rPr lang="en-US" sz="2000" dirty="0"/>
              <a:t>For example, if you are writing your own SQL and you want the most recent description of a division, use the </a:t>
            </a:r>
            <a:r>
              <a:rPr lang="en-US" sz="2000" b="1" dirty="0"/>
              <a:t>V_DIVISION_V view </a:t>
            </a:r>
            <a:r>
              <a:rPr lang="en-US" sz="2000" dirty="0"/>
              <a:t>instead of the V_DIVISION table.</a:t>
            </a:r>
          </a:p>
          <a:p>
            <a:pPr marL="457200" lvl="1" indent="0">
              <a:buNone/>
            </a:pPr>
            <a:r>
              <a:rPr lang="en-US" sz="2000" dirty="0"/>
              <a:t>In the Pennant Student Records universe: use </a:t>
            </a:r>
            <a:r>
              <a:rPr lang="en-US" sz="2000" b="1" dirty="0"/>
              <a:t>V Division </a:t>
            </a:r>
            <a:r>
              <a:rPr lang="en-US" sz="2000" dirty="0"/>
              <a:t>instead of V Division History.</a:t>
            </a:r>
          </a:p>
          <a:p>
            <a:pPr marL="0" indent="0">
              <a:buNone/>
            </a:pPr>
            <a:r>
              <a:rPr lang="en-US" sz="2000" dirty="0"/>
              <a:t>For more about this topic, see </a:t>
            </a:r>
            <a:r>
              <a:rPr lang="en-US" sz="2000" dirty="0">
                <a:hlinkClick r:id="rId2"/>
              </a:rPr>
              <a:t>https://provider.www.upenn.edu/computing/da/dw/pennant-student-records/PSR_training_digest_11.pdf</a:t>
            </a:r>
            <a:r>
              <a:rPr lang="en-US" sz="2000" dirty="0"/>
              <a:t> </a:t>
            </a:r>
          </a:p>
          <a:p>
            <a:pPr marL="0" indent="0">
              <a:buNone/>
            </a:pPr>
            <a:endParaRPr lang="en-US" sz="2000"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353"/>
            <a:ext cx="2321559" cy="396892"/>
            <a:chOff x="-8117305" y="26194669"/>
            <a:chExt cx="4464797" cy="1315507"/>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5" y="26652853"/>
              <a:ext cx="1315451"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p:spPr>
        <p:txBody>
          <a:bodyPr/>
          <a:lstStyle/>
          <a:p>
            <a:r>
              <a:rPr lang="en-US" dirty="0"/>
              <a:t>Validation tables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64</a:t>
            </a:fld>
            <a:endParaRPr lang="en-US" dirty="0"/>
          </a:p>
        </p:txBody>
      </p:sp>
    </p:spTree>
    <p:extLst>
      <p:ext uri="{BB962C8B-B14F-4D97-AF65-F5344CB8AC3E}">
        <p14:creationId xmlns:p14="http://schemas.microsoft.com/office/powerpoint/2010/main" val="689671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a:xfrm>
            <a:off x="838200" y="365125"/>
            <a:ext cx="10515600" cy="944245"/>
          </a:xfrm>
        </p:spPr>
        <p:txBody>
          <a:bodyPr/>
          <a:lstStyle/>
          <a:p>
            <a:pPr algn="ctr"/>
            <a:r>
              <a:rPr lang="en-US" dirty="0"/>
              <a:t>Additional Resources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341120"/>
            <a:ext cx="10515600" cy="5018723"/>
          </a:xfrm>
        </p:spPr>
        <p:txBody>
          <a:bodyPr>
            <a:noAutofit/>
          </a:bodyPr>
          <a:lstStyle/>
          <a:p>
            <a:pPr marL="0" indent="0">
              <a:buNone/>
            </a:pPr>
            <a:r>
              <a:rPr lang="en-US" sz="2000" dirty="0"/>
              <a:t>Data Warehouse homepage: </a:t>
            </a:r>
            <a:r>
              <a:rPr lang="en-US" sz="2000" dirty="0">
                <a:hlinkClick r:id="rId2"/>
              </a:rPr>
              <a:t>https://www.isc.upenn.edu/enterprise-information-analytics</a:t>
            </a:r>
            <a:r>
              <a:rPr lang="en-US" sz="2000" dirty="0"/>
              <a:t> </a:t>
            </a:r>
          </a:p>
          <a:p>
            <a:pPr marL="0" indent="0">
              <a:buNone/>
            </a:pPr>
            <a:endParaRPr lang="en-US" sz="2000" dirty="0"/>
          </a:p>
          <a:p>
            <a:pPr marL="0" indent="0">
              <a:buNone/>
            </a:pPr>
            <a:r>
              <a:rPr lang="en-US" sz="2000" dirty="0" err="1"/>
              <a:t>eForms</a:t>
            </a:r>
            <a:r>
              <a:rPr lang="en-US" sz="2000" dirty="0"/>
              <a:t> for requesting access to Data Warehouse collections: </a:t>
            </a:r>
            <a:r>
              <a:rPr lang="en-US" sz="2000" dirty="0">
                <a:hlinkClick r:id="rId3"/>
              </a:rPr>
              <a:t>https://provider.www.upenn.edu/computing/da/eforms/</a:t>
            </a:r>
            <a:r>
              <a:rPr lang="en-US" sz="2000" dirty="0"/>
              <a:t> </a:t>
            </a:r>
          </a:p>
          <a:p>
            <a:pPr marL="0" indent="0">
              <a:buNone/>
            </a:pPr>
            <a:endParaRPr lang="en-US" sz="2000" dirty="0"/>
          </a:p>
          <a:p>
            <a:pPr marL="0" indent="0">
              <a:buNone/>
            </a:pPr>
            <a:r>
              <a:rPr lang="en-US" sz="2000" dirty="0"/>
              <a:t>Password Changer, for setting and re-setting your Data Warehouse and Business Objects passwords: </a:t>
            </a:r>
            <a:r>
              <a:rPr lang="en-US" sz="2000" dirty="0">
                <a:hlinkClick r:id="rId4"/>
              </a:rPr>
              <a:t>https://provider.www.upenn.edu/computing/da/orapass.html</a:t>
            </a:r>
            <a:r>
              <a:rPr lang="en-US" sz="2000" dirty="0"/>
              <a:t> </a:t>
            </a:r>
          </a:p>
          <a:p>
            <a:pPr marL="0" indent="0">
              <a:buNone/>
            </a:pPr>
            <a:endParaRPr lang="en-US" sz="2000" dirty="0"/>
          </a:p>
          <a:p>
            <a:pPr marL="0" indent="0">
              <a:buNone/>
            </a:pPr>
            <a:r>
              <a:rPr lang="en-US" sz="2000" dirty="0"/>
              <a:t>Contacting the Pennant Student Records data analysts in Enterprise Information and Analytics: </a:t>
            </a:r>
            <a:br>
              <a:rPr lang="en-US" sz="2000" dirty="0"/>
            </a:br>
            <a:r>
              <a:rPr lang="en-US" sz="2000" dirty="0"/>
              <a:t>write to </a:t>
            </a:r>
            <a:r>
              <a:rPr lang="en-US" sz="2000" dirty="0">
                <a:hlinkClick r:id="rId5"/>
              </a:rPr>
              <a:t>da-staff@isc.upenn.edu</a:t>
            </a:r>
            <a:r>
              <a:rPr lang="en-US" sz="2000" dirty="0"/>
              <a:t> </a:t>
            </a:r>
          </a:p>
          <a:p>
            <a:pPr marL="0" indent="0">
              <a:buNone/>
            </a:pPr>
            <a:endParaRPr lang="en-US" sz="2000" dirty="0"/>
          </a:p>
          <a:p>
            <a:pPr marL="0" indent="0">
              <a:buNone/>
            </a:pPr>
            <a:r>
              <a:rPr lang="en-US" sz="2000" dirty="0"/>
              <a:t>Business Objects BI4 login page: </a:t>
            </a:r>
            <a:r>
              <a:rPr lang="en-US" sz="2000" dirty="0">
                <a:hlinkClick r:id="rId6"/>
              </a:rPr>
              <a:t>https://bobiprod.isc-seo.upenn.edu/BOE/BI</a:t>
            </a:r>
            <a:r>
              <a:rPr lang="en-US" sz="2000" dirty="0"/>
              <a:t> </a:t>
            </a:r>
          </a:p>
          <a:p>
            <a:pPr marL="0" indent="0">
              <a:buNone/>
            </a:pPr>
            <a:endParaRPr lang="en-US" sz="2000"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353"/>
            <a:ext cx="2321559" cy="396892"/>
            <a:chOff x="-8117305" y="26194669"/>
            <a:chExt cx="4464797" cy="1315507"/>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5" y="26652853"/>
              <a:ext cx="1315451"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p:spPr>
        <p:txBody>
          <a:bodyPr/>
          <a:lstStyle/>
          <a:p>
            <a:r>
              <a:rPr lang="en-US" dirty="0"/>
              <a:t>Additional Resources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65</a:t>
            </a:fld>
            <a:endParaRPr lang="en-US" dirty="0"/>
          </a:p>
        </p:txBody>
      </p:sp>
    </p:spTree>
    <p:extLst>
      <p:ext uri="{BB962C8B-B14F-4D97-AF65-F5344CB8AC3E}">
        <p14:creationId xmlns:p14="http://schemas.microsoft.com/office/powerpoint/2010/main" val="12491338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a:xfrm>
            <a:off x="838200" y="365125"/>
            <a:ext cx="10515600" cy="944245"/>
          </a:xfrm>
        </p:spPr>
        <p:txBody>
          <a:bodyPr/>
          <a:lstStyle/>
          <a:p>
            <a:pPr algn="ctr"/>
            <a:r>
              <a:rPr lang="en-US" dirty="0"/>
              <a:t>Reports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1341120"/>
            <a:ext cx="10515600" cy="5018723"/>
          </a:xfrm>
        </p:spPr>
        <p:txBody>
          <a:bodyPr>
            <a:noAutofit/>
          </a:bodyPr>
          <a:lstStyle/>
          <a:p>
            <a:pPr marL="0" indent="0">
              <a:buNone/>
            </a:pPr>
            <a:r>
              <a:rPr lang="en-US" sz="1800" dirty="0"/>
              <a:t>In the Business Objects repository, there are some pre-written reports that you should use when </a:t>
            </a:r>
          </a:p>
          <a:p>
            <a:pPr marL="457200" indent="-457200">
              <a:buAutoNum type="arabicParenR"/>
            </a:pPr>
            <a:r>
              <a:rPr lang="en-US" sz="1800" dirty="0"/>
              <a:t>you are unfamiliar with the data collection and there is a report that basically provides the information you need, or</a:t>
            </a:r>
          </a:p>
          <a:p>
            <a:pPr marL="457200" indent="-457200">
              <a:buAutoNum type="arabicParenR"/>
            </a:pPr>
            <a:r>
              <a:rPr lang="en-US" sz="1800" dirty="0"/>
              <a:t>you want to use the “standard” way of getting an answer, or</a:t>
            </a:r>
          </a:p>
          <a:p>
            <a:pPr marL="457200" indent="-457200">
              <a:buAutoNum type="arabicParenR"/>
            </a:pPr>
            <a:r>
              <a:rPr lang="en-US" sz="1800" dirty="0"/>
              <a:t>you want to start with something that works and build upon it, instead of starting from scratch yourself</a:t>
            </a:r>
          </a:p>
          <a:p>
            <a:pPr marL="0" indent="0">
              <a:buNone/>
            </a:pPr>
            <a:r>
              <a:rPr lang="en-US" sz="1800" dirty="0"/>
              <a:t>If you copy a standard report to your Personal </a:t>
            </a:r>
            <a:r>
              <a:rPr lang="en-US" sz="1800" dirty="0" err="1"/>
              <a:t>WebIntelligence</a:t>
            </a:r>
            <a:r>
              <a:rPr lang="en-US" sz="1800" dirty="0"/>
              <a:t> folder, it is a good idea to re-name it so that you do not confuse it with the original.  Note that a copy of a public report will not automatically pick up any changes that are subsequently made to the original.</a:t>
            </a:r>
          </a:p>
          <a:p>
            <a:pPr marL="0" indent="0">
              <a:buNone/>
            </a:pPr>
            <a:endParaRPr lang="en-US" sz="1800" dirty="0"/>
          </a:p>
          <a:p>
            <a:pPr marL="0" indent="0">
              <a:buNone/>
            </a:pPr>
            <a:r>
              <a:rPr lang="en-US" sz="1800" dirty="0"/>
              <a:t>Examples and descriptions of Pennant Student Records repository reports are at </a:t>
            </a:r>
            <a:r>
              <a:rPr lang="en-US" sz="1800" dirty="0">
                <a:hlinkClick r:id="rId2"/>
              </a:rPr>
              <a:t>https://www.isc.upenn.edu/pennant-student-records#Reports</a:t>
            </a:r>
            <a:r>
              <a:rPr lang="en-US" sz="1800" dirty="0"/>
              <a:t> </a:t>
            </a:r>
          </a:p>
          <a:p>
            <a:pPr marL="0" indent="0">
              <a:buNone/>
            </a:pPr>
            <a:endParaRPr lang="en-US" sz="1800" dirty="0"/>
          </a:p>
          <a:p>
            <a:pPr marL="0" indent="0">
              <a:buNone/>
            </a:pPr>
            <a:r>
              <a:rPr lang="en-US" sz="1800" dirty="0"/>
              <a:t>The reports themselves are located in the “Public” folder in Business Objects, under:</a:t>
            </a:r>
          </a:p>
          <a:p>
            <a:pPr marL="0" indent="0">
              <a:buNone/>
            </a:pPr>
            <a:r>
              <a:rPr lang="en-US" sz="1800" dirty="0"/>
              <a:t>Student &gt; Pennant Student Records</a:t>
            </a:r>
          </a:p>
          <a:p>
            <a:pPr marL="0" indent="0">
              <a:buNone/>
            </a:pPr>
            <a:endParaRPr lang="en-US" sz="2000" dirty="0"/>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353"/>
            <a:ext cx="2321559" cy="396892"/>
            <a:chOff x="-8117305" y="26194669"/>
            <a:chExt cx="4464797" cy="1315507"/>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5" y="26652853"/>
              <a:ext cx="1315451"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p:spPr>
        <p:txBody>
          <a:bodyPr/>
          <a:lstStyle/>
          <a:p>
            <a:r>
              <a:rPr lang="en-US" dirty="0"/>
              <a:t>Additional Resources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66</a:t>
            </a:fld>
            <a:endParaRPr lang="en-US" dirty="0"/>
          </a:p>
        </p:txBody>
      </p:sp>
    </p:spTree>
    <p:extLst>
      <p:ext uri="{BB962C8B-B14F-4D97-AF65-F5344CB8AC3E}">
        <p14:creationId xmlns:p14="http://schemas.microsoft.com/office/powerpoint/2010/main" val="20980411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a:xfrm>
            <a:off x="838200" y="365125"/>
            <a:ext cx="10515600" cy="944245"/>
          </a:xfrm>
        </p:spPr>
        <p:txBody>
          <a:bodyPr/>
          <a:lstStyle/>
          <a:p>
            <a:pPr algn="ctr"/>
            <a:r>
              <a:rPr lang="en-US" dirty="0"/>
              <a:t>Wrap up</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1" y="6356353"/>
            <a:ext cx="2321559" cy="396892"/>
            <a:chOff x="-8117305" y="26194669"/>
            <a:chExt cx="4464797" cy="1315507"/>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5" y="26652853"/>
              <a:ext cx="1315451"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p:spPr>
        <p:txBody>
          <a:bodyPr/>
          <a:lstStyle/>
          <a:p>
            <a:r>
              <a:rPr lang="en-US" dirty="0"/>
              <a:t>Tutorial end</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67</a:t>
            </a:fld>
            <a:endParaRPr lang="en-US" dirty="0"/>
          </a:p>
        </p:txBody>
      </p:sp>
      <p:sp>
        <p:nvSpPr>
          <p:cNvPr id="10" name="Content Placeholder 9">
            <a:extLst>
              <a:ext uri="{FF2B5EF4-FFF2-40B4-BE49-F238E27FC236}">
                <a16:creationId xmlns:a16="http://schemas.microsoft.com/office/drawing/2014/main" id="{1DBA89EA-0101-4CED-B146-E69A4EE38299}"/>
              </a:ext>
            </a:extLst>
          </p:cNvPr>
          <p:cNvSpPr>
            <a:spLocks noGrp="1"/>
          </p:cNvSpPr>
          <p:nvPr>
            <p:ph idx="1"/>
          </p:nvPr>
        </p:nvSpPr>
        <p:spPr/>
        <p:txBody>
          <a:bodyPr/>
          <a:lstStyle/>
          <a:p>
            <a:pPr marL="0" indent="0">
              <a:buNone/>
            </a:pPr>
            <a:r>
              <a:rPr lang="en-US" i="1" dirty="0"/>
              <a:t>You have reached the end of the tutorial.</a:t>
            </a:r>
          </a:p>
          <a:p>
            <a:pPr marL="0" indent="0">
              <a:buNone/>
            </a:pPr>
            <a:r>
              <a:rPr lang="en-US" i="1" dirty="0"/>
              <a:t>Please let us know if you have comments, questions, or suggestions regarding this tutorial:</a:t>
            </a:r>
          </a:p>
          <a:p>
            <a:pPr marL="0" indent="0">
              <a:buNone/>
            </a:pPr>
            <a:r>
              <a:rPr lang="en-US" i="1" dirty="0">
                <a:hlinkClick r:id="rId2"/>
              </a:rPr>
              <a:t>da-staff@isc.upenn.edu</a:t>
            </a:r>
            <a:r>
              <a:rPr lang="en-US" i="1" dirty="0"/>
              <a:t> </a:t>
            </a:r>
          </a:p>
        </p:txBody>
      </p:sp>
    </p:spTree>
    <p:extLst>
      <p:ext uri="{BB962C8B-B14F-4D97-AF65-F5344CB8AC3E}">
        <p14:creationId xmlns:p14="http://schemas.microsoft.com/office/powerpoint/2010/main" val="3526515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062E3F54-CEB4-42ED-B821-6CFC2E1D18DD}"/>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4" name="Group 3">
            <a:extLst>
              <a:ext uri="{FF2B5EF4-FFF2-40B4-BE49-F238E27FC236}">
                <a16:creationId xmlns:a16="http://schemas.microsoft.com/office/drawing/2014/main" id="{452FAE2D-B7A8-4757-86DC-4AEF109285CF}"/>
              </a:ext>
            </a:extLst>
          </p:cNvPr>
          <p:cNvGrpSpPr/>
          <p:nvPr/>
        </p:nvGrpSpPr>
        <p:grpSpPr>
          <a:xfrm>
            <a:off x="838200" y="6363014"/>
            <a:ext cx="2321558" cy="407025"/>
            <a:chOff x="-8117305" y="26194725"/>
            <a:chExt cx="4464796" cy="1349094"/>
          </a:xfrm>
        </p:grpSpPr>
        <p:sp>
          <p:nvSpPr>
            <p:cNvPr id="5" name="Rectangle 4">
              <a:extLst>
                <a:ext uri="{FF2B5EF4-FFF2-40B4-BE49-F238E27FC236}">
                  <a16:creationId xmlns:a16="http://schemas.microsoft.com/office/drawing/2014/main" id="{7F30240D-F2A3-491F-994D-AFE6D857D21A}"/>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6" name="Isosceles Triangle 5">
              <a:extLst>
                <a:ext uri="{FF2B5EF4-FFF2-40B4-BE49-F238E27FC236}">
                  <a16:creationId xmlns:a16="http://schemas.microsoft.com/office/drawing/2014/main" id="{510DA05F-088B-48A0-AE51-A515EBFD5093}"/>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normAutofit/>
          </a:bodyPr>
          <a:lstStyle/>
          <a:p>
            <a:pPr algn="ctr"/>
            <a:r>
              <a:rPr lang="en-US" dirty="0"/>
              <a:t>Students</a:t>
            </a:r>
            <a:endParaRPr lang="en-US" sz="1400" dirty="0"/>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fontScale="92500"/>
          </a:bodyPr>
          <a:lstStyle/>
          <a:p>
            <a:pPr marL="0" indent="0">
              <a:buNone/>
            </a:pPr>
            <a:r>
              <a:rPr lang="en-US" dirty="0"/>
              <a:t>Q: What students are included in Pennant Student Records?</a:t>
            </a:r>
          </a:p>
          <a:p>
            <a:pPr marL="0" indent="0">
              <a:buNone/>
            </a:pPr>
            <a:r>
              <a:rPr lang="en-US" dirty="0"/>
              <a:t>A: Anyone who has been accepted and matriculated into and actually attended any academic program at Penn since the Fall of 2010</a:t>
            </a:r>
          </a:p>
          <a:p>
            <a:pPr lvl="1"/>
            <a:r>
              <a:rPr lang="en-US" dirty="0"/>
              <a:t>Students who have been active since the Fall of 2010 are in Pennant Student Records, and all of their historic academic activity is included. </a:t>
            </a:r>
          </a:p>
          <a:p>
            <a:pPr lvl="1"/>
            <a:r>
              <a:rPr lang="en-US" dirty="0"/>
              <a:t>If you need to report on students who have not been active since Fall 2010, use the legacy Student collection in the warehouse. See the Additional Resources page.</a:t>
            </a:r>
          </a:p>
          <a:p>
            <a:pPr lvl="1"/>
            <a:r>
              <a:rPr lang="en-US" dirty="0"/>
              <a:t>Admitted applicants who have not yet matriculated are not included in this data collection. If you need to report on applicants, please request access to the relevant admissions data collection(s) in the warehouse.</a:t>
            </a:r>
          </a:p>
          <a:p>
            <a:pPr lvl="1"/>
            <a:r>
              <a:rPr lang="en-US" dirty="0"/>
              <a:t>When a student finishes their program and/or permanently exits Penn, their historical records remain in the data collection (inactive students).</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7</a:t>
            </a:fld>
            <a:endParaRPr lang="en-US"/>
          </a:p>
        </p:txBody>
      </p:sp>
    </p:spTree>
    <p:extLst>
      <p:ext uri="{BB962C8B-B14F-4D97-AF65-F5344CB8AC3E}">
        <p14:creationId xmlns:p14="http://schemas.microsoft.com/office/powerpoint/2010/main" val="2897264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Student tables</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fontScale="92500" lnSpcReduction="20000"/>
          </a:bodyPr>
          <a:lstStyle/>
          <a:p>
            <a:pPr marL="0" indent="0">
              <a:buNone/>
            </a:pPr>
            <a:r>
              <a:rPr lang="en-US" dirty="0"/>
              <a:t>STUDENT: </a:t>
            </a:r>
            <a:r>
              <a:rPr lang="en-US" sz="2800" dirty="0"/>
              <a:t> </a:t>
            </a:r>
            <a:r>
              <a:rPr lang="en-US" sz="2800" dirty="0">
                <a:hlinkClick r:id="rId2"/>
              </a:rPr>
              <a:t>https://provider.www.upenn.edu/computing/da/dw/pennant-student-records/student.e.html</a:t>
            </a:r>
            <a:r>
              <a:rPr lang="en-US" sz="2800" dirty="0"/>
              <a:t> </a:t>
            </a:r>
          </a:p>
          <a:p>
            <a:pPr marL="0" indent="0">
              <a:buNone/>
            </a:pPr>
            <a:r>
              <a:rPr lang="en-US" dirty="0"/>
              <a:t>Other tables containing biographic and demographic data:</a:t>
            </a:r>
          </a:p>
          <a:p>
            <a:pPr lvl="1"/>
            <a:r>
              <a:rPr lang="en-US" dirty="0"/>
              <a:t>ST_ADDRESS – one row per student per address type per start/end dates</a:t>
            </a:r>
          </a:p>
          <a:p>
            <a:pPr lvl="1"/>
            <a:r>
              <a:rPr lang="en-US" dirty="0"/>
              <a:t>ST_PHONE – one row per student per phone type per start/end dates</a:t>
            </a:r>
          </a:p>
          <a:p>
            <a:pPr lvl="1"/>
            <a:r>
              <a:rPr lang="en-US" dirty="0"/>
              <a:t>ST_EMAIL – one row per student per email type per active indicator</a:t>
            </a:r>
          </a:p>
          <a:p>
            <a:pPr lvl="1"/>
            <a:r>
              <a:rPr lang="en-US" dirty="0"/>
              <a:t>ST_ADDL_ID – contains additional ID codes, other than </a:t>
            </a:r>
            <a:r>
              <a:rPr lang="en-US" dirty="0" err="1"/>
              <a:t>pidm</a:t>
            </a:r>
            <a:r>
              <a:rPr lang="en-US" dirty="0"/>
              <a:t> and </a:t>
            </a:r>
            <a:r>
              <a:rPr lang="en-US" dirty="0" err="1"/>
              <a:t>Penn_ID</a:t>
            </a:r>
            <a:endParaRPr lang="en-US" dirty="0"/>
          </a:p>
          <a:p>
            <a:pPr lvl="1"/>
            <a:r>
              <a:rPr lang="en-US" dirty="0"/>
              <a:t>ST_NAME_OTHER – contains additional student name types</a:t>
            </a:r>
          </a:p>
          <a:p>
            <a:pPr lvl="1"/>
            <a:r>
              <a:rPr lang="en-US" dirty="0"/>
              <a:t>ST_RACE – contains student race and ethnicity categorizations</a:t>
            </a:r>
          </a:p>
          <a:p>
            <a:pPr lvl="1"/>
            <a:r>
              <a:rPr lang="en-US" dirty="0"/>
              <a:t>ST_VISA – contains student visa information</a:t>
            </a:r>
          </a:p>
          <a:p>
            <a:pPr lvl="1"/>
            <a:r>
              <a:rPr lang="en-US" dirty="0"/>
              <a:t>ST_CITZ_LANG – contains student country of citizenship and languages</a:t>
            </a:r>
          </a:p>
          <a:p>
            <a:pPr lvl="1"/>
            <a:r>
              <a:rPr lang="en-US" dirty="0"/>
              <a:t>ST_HOLD – contains the student’s active and inactive holds</a:t>
            </a:r>
          </a:p>
          <a:p>
            <a:pPr marL="0" indent="0">
              <a:buNone/>
            </a:pPr>
            <a:r>
              <a:rPr lang="en-US" dirty="0"/>
              <a:t>Note that the above tables can have multiple rows per student.</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8</a:t>
            </a:fld>
            <a:endParaRPr lang="en-US"/>
          </a:p>
        </p:txBody>
      </p:sp>
      <p:sp>
        <p:nvSpPr>
          <p:cNvPr id="9" name="Footer Placeholder 6">
            <a:extLst>
              <a:ext uri="{FF2B5EF4-FFF2-40B4-BE49-F238E27FC236}">
                <a16:creationId xmlns:a16="http://schemas.microsoft.com/office/drawing/2014/main" id="{C72F37FB-135C-409C-BC6A-7AF36EB5D813}"/>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9A58E741-EC3F-434E-BAA9-89D45DC30FDD}"/>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FFB4CA46-1F8B-4348-B649-F43A9ECB9437}"/>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7264C1EB-FD93-4258-A4CC-747BD55982BF}"/>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3280260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DE51-96E9-4266-8DDA-7E6500698548}"/>
              </a:ext>
            </a:extLst>
          </p:cNvPr>
          <p:cNvSpPr>
            <a:spLocks noGrp="1"/>
          </p:cNvSpPr>
          <p:nvPr>
            <p:ph type="title"/>
          </p:nvPr>
        </p:nvSpPr>
        <p:spPr/>
        <p:txBody>
          <a:bodyPr/>
          <a:lstStyle/>
          <a:p>
            <a:pPr algn="ctr"/>
            <a:r>
              <a:rPr lang="en-US" dirty="0"/>
              <a:t>Students’ current information</a:t>
            </a:r>
          </a:p>
        </p:txBody>
      </p:sp>
      <p:sp>
        <p:nvSpPr>
          <p:cNvPr id="3" name="Content Placeholder 2">
            <a:extLst>
              <a:ext uri="{FF2B5EF4-FFF2-40B4-BE49-F238E27FC236}">
                <a16:creationId xmlns:a16="http://schemas.microsoft.com/office/drawing/2014/main" id="{863A3F8E-622E-41FF-BD53-2642E6B8F88E}"/>
              </a:ext>
            </a:extLst>
          </p:cNvPr>
          <p:cNvSpPr>
            <a:spLocks noGrp="1"/>
          </p:cNvSpPr>
          <p:nvPr>
            <p:ph idx="1"/>
          </p:nvPr>
        </p:nvSpPr>
        <p:spPr>
          <a:xfrm>
            <a:off x="838200" y="2008505"/>
            <a:ext cx="10515600" cy="4351338"/>
          </a:xfrm>
        </p:spPr>
        <p:txBody>
          <a:bodyPr>
            <a:normAutofit/>
          </a:bodyPr>
          <a:lstStyle/>
          <a:p>
            <a:pPr marL="0" indent="0">
              <a:buNone/>
            </a:pPr>
            <a:r>
              <a:rPr lang="en-US" dirty="0"/>
              <a:t>Q: Where can I find the most recent information about a student?</a:t>
            </a:r>
          </a:p>
          <a:p>
            <a:pPr marL="0" indent="0">
              <a:buNone/>
            </a:pPr>
            <a:r>
              <a:rPr lang="en-US" dirty="0"/>
              <a:t>A: For most bio/demo data, you can use the start/end dates. When available, use the status indicators. Some special considerations:</a:t>
            </a:r>
          </a:p>
          <a:p>
            <a:pPr lvl="1"/>
            <a:r>
              <a:rPr lang="en-US" sz="1800" dirty="0"/>
              <a:t>ST_ADDRESS contains a “Current Indicator” that will have a value of ‘Y’ when certain conditions exist. See </a:t>
            </a:r>
            <a:r>
              <a:rPr lang="en-US" sz="1400" dirty="0">
                <a:hlinkClick r:id="rId2"/>
              </a:rPr>
              <a:t>https://provider.www.upenn.edu/computing/da/dw/pennant-student-records/st_address.e.html#elmt6</a:t>
            </a:r>
            <a:r>
              <a:rPr lang="en-US" sz="1400" dirty="0"/>
              <a:t> </a:t>
            </a:r>
          </a:p>
          <a:p>
            <a:pPr lvl="1"/>
            <a:r>
              <a:rPr lang="en-US" sz="1800" dirty="0"/>
              <a:t>The student’s College House in the address table may be current even if the row has a status of inactive. See </a:t>
            </a:r>
            <a:r>
              <a:rPr lang="en-US" sz="1400" dirty="0">
                <a:hlinkClick r:id="rId3"/>
              </a:rPr>
              <a:t>https://provider.www.upenn.edu/computing/da/dw/pennant-student-records/st_address.e.html#elmt21</a:t>
            </a:r>
            <a:r>
              <a:rPr lang="en-US" sz="1400" dirty="0"/>
              <a:t> </a:t>
            </a:r>
          </a:p>
          <a:p>
            <a:pPr lvl="1"/>
            <a:r>
              <a:rPr lang="en-US" sz="1800" dirty="0"/>
              <a:t>Some bio/demo information does not end, for example in ST_ADDL_ID, and ST_CITZ_LANG.  If there is no end date and no status column in a bio/demo table, </a:t>
            </a:r>
            <a:r>
              <a:rPr lang="en-US" sz="1800" i="1" dirty="0"/>
              <a:t>and the student is active</a:t>
            </a:r>
            <a:r>
              <a:rPr lang="en-US" sz="1800" dirty="0"/>
              <a:t>, assume the information is still current and applicable.</a:t>
            </a:r>
          </a:p>
          <a:p>
            <a:pPr lvl="1"/>
            <a:r>
              <a:rPr lang="en-US" sz="1800" dirty="0"/>
              <a:t>ST_EMAIL can have multiple current email addresses.  Which one you use depends on your reporting needs.  See </a:t>
            </a:r>
            <a:r>
              <a:rPr lang="en-US" sz="1400" dirty="0">
                <a:hlinkClick r:id="rId4"/>
              </a:rPr>
              <a:t>https://provider.www.upenn.edu/computing/da/dw/pennant-student-records/st_email.e.html#elmt7</a:t>
            </a:r>
            <a:r>
              <a:rPr lang="en-US" sz="1400" dirty="0"/>
              <a:t> </a:t>
            </a:r>
          </a:p>
        </p:txBody>
      </p:sp>
      <p:sp>
        <p:nvSpPr>
          <p:cNvPr id="8" name="Slide Number Placeholder 7">
            <a:extLst>
              <a:ext uri="{FF2B5EF4-FFF2-40B4-BE49-F238E27FC236}">
                <a16:creationId xmlns:a16="http://schemas.microsoft.com/office/drawing/2014/main" id="{F490B7A2-9602-4EBC-944A-1BE969243739}"/>
              </a:ext>
            </a:extLst>
          </p:cNvPr>
          <p:cNvSpPr>
            <a:spLocks noGrp="1"/>
          </p:cNvSpPr>
          <p:nvPr>
            <p:ph type="sldNum" sz="quarter" idx="12"/>
          </p:nvPr>
        </p:nvSpPr>
        <p:spPr/>
        <p:txBody>
          <a:bodyPr/>
          <a:lstStyle/>
          <a:p>
            <a:fld id="{171D35AE-1820-454D-9A66-40068A5AE13A}" type="slidenum">
              <a:rPr lang="en-US" smtClean="0"/>
              <a:t>9</a:t>
            </a:fld>
            <a:endParaRPr lang="en-US"/>
          </a:p>
        </p:txBody>
      </p:sp>
      <p:sp>
        <p:nvSpPr>
          <p:cNvPr id="9" name="Footer Placeholder 6">
            <a:extLst>
              <a:ext uri="{FF2B5EF4-FFF2-40B4-BE49-F238E27FC236}">
                <a16:creationId xmlns:a16="http://schemas.microsoft.com/office/drawing/2014/main" id="{328EB9FE-A3B0-468C-919E-C13CF3B332E9}"/>
              </a:ext>
            </a:extLst>
          </p:cNvPr>
          <p:cNvSpPr>
            <a:spLocks noGrp="1"/>
          </p:cNvSpPr>
          <p:nvPr>
            <p:ph type="ftr" sz="quarter" idx="11"/>
          </p:nvPr>
        </p:nvSpPr>
        <p:spPr>
          <a:xfrm>
            <a:off x="838200" y="6356350"/>
            <a:ext cx="10236200" cy="396875"/>
          </a:xfrm>
          <a:solidFill>
            <a:schemeClr val="accent5">
              <a:lumMod val="75000"/>
            </a:schemeClr>
          </a:solidFill>
        </p:spPr>
        <p:txBody>
          <a:bodyPr/>
          <a:lstStyle/>
          <a:p>
            <a:r>
              <a:rPr lang="en-US" dirty="0">
                <a:solidFill>
                  <a:schemeClr val="bg1"/>
                </a:solidFill>
              </a:rPr>
              <a:t>Students</a:t>
            </a:r>
          </a:p>
        </p:txBody>
      </p:sp>
      <p:grpSp>
        <p:nvGrpSpPr>
          <p:cNvPr id="10" name="Group 9">
            <a:extLst>
              <a:ext uri="{FF2B5EF4-FFF2-40B4-BE49-F238E27FC236}">
                <a16:creationId xmlns:a16="http://schemas.microsoft.com/office/drawing/2014/main" id="{66D9EF99-9BF9-47BD-A9AA-827F91784FF9}"/>
              </a:ext>
            </a:extLst>
          </p:cNvPr>
          <p:cNvGrpSpPr/>
          <p:nvPr/>
        </p:nvGrpSpPr>
        <p:grpSpPr>
          <a:xfrm>
            <a:off x="838200" y="6363014"/>
            <a:ext cx="2321558" cy="407025"/>
            <a:chOff x="-8117305" y="26194725"/>
            <a:chExt cx="4464796" cy="1349094"/>
          </a:xfrm>
        </p:grpSpPr>
        <p:sp>
          <p:nvSpPr>
            <p:cNvPr id="11" name="Rectangle 10">
              <a:extLst>
                <a:ext uri="{FF2B5EF4-FFF2-40B4-BE49-F238E27FC236}">
                  <a16:creationId xmlns:a16="http://schemas.microsoft.com/office/drawing/2014/main" id="{C570CD28-7980-4645-A735-EE827F7636D1}"/>
                </a:ext>
              </a:extLst>
            </p:cNvPr>
            <p:cNvSpPr/>
            <p:nvPr/>
          </p:nvSpPr>
          <p:spPr>
            <a:xfrm>
              <a:off x="-8117305" y="26194725"/>
              <a:ext cx="4065715" cy="13154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27" dirty="0"/>
                <a:t>Pennant Student Records </a:t>
              </a:r>
            </a:p>
          </p:txBody>
        </p:sp>
        <p:sp>
          <p:nvSpPr>
            <p:cNvPr id="12" name="Isosceles Triangle 11">
              <a:extLst>
                <a:ext uri="{FF2B5EF4-FFF2-40B4-BE49-F238E27FC236}">
                  <a16:creationId xmlns:a16="http://schemas.microsoft.com/office/drawing/2014/main" id="{F733ACC6-1509-4E0D-8E75-CC49D725D9DB}"/>
                </a:ext>
              </a:extLst>
            </p:cNvPr>
            <p:cNvSpPr/>
            <p:nvPr/>
          </p:nvSpPr>
          <p:spPr>
            <a:xfrm rot="5400000">
              <a:off x="-4509776" y="26686551"/>
              <a:ext cx="1315452" cy="399083"/>
            </a:xfrm>
            <a:prstGeom prst="triangle">
              <a:avLst>
                <a:gd name="adj"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a:p>
          </p:txBody>
        </p:sp>
      </p:grpSp>
    </p:spTree>
    <p:extLst>
      <p:ext uri="{BB962C8B-B14F-4D97-AF65-F5344CB8AC3E}">
        <p14:creationId xmlns:p14="http://schemas.microsoft.com/office/powerpoint/2010/main" val="2568838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1366</TotalTime>
  <Words>9192</Words>
  <Application>Microsoft Office PowerPoint</Application>
  <PresentationFormat>Widescreen</PresentationFormat>
  <Paragraphs>665</Paragraphs>
  <Slides>67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67</vt:i4>
      </vt:variant>
    </vt:vector>
  </HeadingPairs>
  <TitlesOfParts>
    <vt:vector size="72" baseType="lpstr">
      <vt:lpstr>Arial</vt:lpstr>
      <vt:lpstr>Calibri</vt:lpstr>
      <vt:lpstr>Calibri Light</vt:lpstr>
      <vt:lpstr>Courier</vt:lpstr>
      <vt:lpstr>Office Theme</vt:lpstr>
      <vt:lpstr>     Student Data       in the Data Warehouse</vt:lpstr>
      <vt:lpstr>Overview</vt:lpstr>
      <vt:lpstr>Where to start</vt:lpstr>
      <vt:lpstr>How this tutorial works</vt:lpstr>
      <vt:lpstr>This tutorial is organized into sections by topic There will be periodic quizzes following the topic sections, to help you gauge your understanding of each topic</vt:lpstr>
      <vt:lpstr>PowerPoint Presentation</vt:lpstr>
      <vt:lpstr>Students</vt:lpstr>
      <vt:lpstr>Student tables</vt:lpstr>
      <vt:lpstr>Students’ current information</vt:lpstr>
      <vt:lpstr>Students in terms</vt:lpstr>
      <vt:lpstr>Current student information</vt:lpstr>
      <vt:lpstr>Other term-specific information  about students</vt:lpstr>
      <vt:lpstr>Some cautions about using Student data</vt:lpstr>
      <vt:lpstr>An example of a query using Student data</vt:lpstr>
      <vt:lpstr>Student Quiz: Question #1 for help with this question, review the Student and St_Term data documentation at https://www.isc.upenn.edu/pennant-student-records#Tables-and-Data-Elements </vt:lpstr>
      <vt:lpstr>Answer to Student Quiz: Question #1</vt:lpstr>
      <vt:lpstr>Student Quiz: Question #2 for help with this question, review the St_Email data documentation at https://www.isc.upenn.edu/pennant-student-records#Tables-and-Data-Elements </vt:lpstr>
      <vt:lpstr>Answer to Student Quiz: Question #2</vt:lpstr>
      <vt:lpstr>Student Quiz: Question #3 for help with this question, review the Student data documentation at https://www.isc.upenn.edu/pennant-student-records#Tables-and-Data-Elements </vt:lpstr>
      <vt:lpstr>Answer to Student Quiz: Question #3</vt:lpstr>
      <vt:lpstr>Student Quiz: Question #4 for help with this question, review the St_Advisor data documentation at https://www.isc.upenn.edu/pennant-student-records#Tables-and-Data-Elements</vt:lpstr>
      <vt:lpstr>Answer to Student Quiz: Question #4 </vt:lpstr>
      <vt:lpstr>Pennant Student Records universe</vt:lpstr>
      <vt:lpstr>Curriculum see https://provider.www.upenn.edu/computing/da/dw/pennant-student-records/st_degree_pursual.t.html </vt:lpstr>
      <vt:lpstr>Curriculum</vt:lpstr>
      <vt:lpstr>Multiple curricula</vt:lpstr>
      <vt:lpstr>Identifying students in curricula</vt:lpstr>
      <vt:lpstr>When a Curriculum ends</vt:lpstr>
      <vt:lpstr>Tables related to curriculum</vt:lpstr>
      <vt:lpstr>Curriculum Quiz: Question #1 for help with this question, review the St_Degree_Term  and V_Program data documentation at https://www.isc.upenn.edu/pennant-student-records#Tables-and-Data-Elements</vt:lpstr>
      <vt:lpstr>Answer to Curriculum Quiz: Question #1</vt:lpstr>
      <vt:lpstr>Curriculum Quiz: Question #2 for help with this question, review the St_Degree_Pursual data documentation at https://www.isc.upenn.edu/pennant-student-records#Tables-and-Data-Elements</vt:lpstr>
      <vt:lpstr>Answer to Curriculum Quiz: Question #2</vt:lpstr>
      <vt:lpstr>Curriculum Quiz: Question #3 for help with this question, review the data documentation at https://www.isc.upenn.edu/pennant-student-records#Tables-and-Data-Elements</vt:lpstr>
      <vt:lpstr>Answer to Curriculum Quiz: Question #3</vt:lpstr>
      <vt:lpstr>Pennant Student Records universe</vt:lpstr>
      <vt:lpstr>Courses see https://provider.www.upenn.edu/computing/da/dw/pennant-student-records/course.t.html </vt:lpstr>
      <vt:lpstr>Courses</vt:lpstr>
      <vt:lpstr>Course Quiz: Question #1 for help with this question, review the Course data documentation at https://www.isc.upenn.edu/pennant-student-records#Tables-and-Data-Elements</vt:lpstr>
      <vt:lpstr>Answer to Course Quiz: Question #1</vt:lpstr>
      <vt:lpstr>Course Sections see https://provider.www.upenn.edu/computing/da/dw/pennant-student-records/crse_section.t.html </vt:lpstr>
      <vt:lpstr>Course Sections</vt:lpstr>
      <vt:lpstr>Course Sections</vt:lpstr>
      <vt:lpstr>Course Section Quiz: Question # 1 for help with this question, review the Crse_Section data documentation at https://www.isc.upenn.edu/pennant-student-records#Tables-and-Data-Elements</vt:lpstr>
      <vt:lpstr>Answer to Course Section Quiz: Question # 1 </vt:lpstr>
      <vt:lpstr>Course Section Quiz: Question #2 for help with answering this quiz, consult  https://provider.www.upenn.edu/computing/da/dw/pennant-student-records/PSR_training_digest_12.pdf </vt:lpstr>
      <vt:lpstr>Answer to Course Section Quiz: Question #2</vt:lpstr>
      <vt:lpstr>Pennant Student Records universe</vt:lpstr>
      <vt:lpstr>Enrollment see https://provider.www.upenn.edu/computing/da/dw/pennant-student-records/st_enrollment.t.html </vt:lpstr>
      <vt:lpstr>Enrollment Quiz: Question #1 for help with this question, review the ST_Enrollment data documentation at https://www.isc.upenn.edu/pennant-student-records#Tables-and-Data-Elements</vt:lpstr>
      <vt:lpstr>Answer to Enrollment Quiz: Question #1</vt:lpstr>
      <vt:lpstr>Enrollment Quiz: Question #2 for help with this question, review the various student enrollment tables, https://www.isc.upenn.edu/pennant-student-records#Tables-and-Data-Elements</vt:lpstr>
      <vt:lpstr>Answer to Enrollment Quiz: Question #2 </vt:lpstr>
      <vt:lpstr>Instructors</vt:lpstr>
      <vt:lpstr>Instructor Quiz: Question #1 for help with this question, review the Crse_Sect_Instructor data documentation at https://www.isc.upenn.edu/pennant-student-records#Tables-and-Data-Elements</vt:lpstr>
      <vt:lpstr>Answer to Instructor Quiz: Question #1</vt:lpstr>
      <vt:lpstr>Instructor Quiz: Question #2 for help with this question, review the Crse_Sect_Instructor data documentation at https://www.isc.upenn.edu/pennant-student-records#Tables-and-Data-Elements</vt:lpstr>
      <vt:lpstr>Answer to Instructor Quiz: Question #2 for help with this question, review the Crse_Sect_Instructor data documentation at https://www.isc.upenn.edu/pennant-student-records#Tables-and-Data-Elements</vt:lpstr>
      <vt:lpstr>Examples of other data available in  Pennant Student Records</vt:lpstr>
      <vt:lpstr>Quiz on other data</vt:lpstr>
      <vt:lpstr>Answers to Quiz on other tables,  Questions 1-4</vt:lpstr>
      <vt:lpstr>An evolving data collection</vt:lpstr>
      <vt:lpstr>Validation tables</vt:lpstr>
      <vt:lpstr>Codes and their descriptions</vt:lpstr>
      <vt:lpstr>Additional Resources</vt:lpstr>
      <vt:lpstr>Reports</vt:lpstr>
      <vt:lpstr>Wrap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Student Data       in the Data Warehouse</dc:title>
  <dc:creator>Collins, Susan Jennifer</dc:creator>
  <cp:lastModifiedBy>Collins, Susan Jennifer</cp:lastModifiedBy>
  <cp:revision>98</cp:revision>
  <dcterms:created xsi:type="dcterms:W3CDTF">2021-12-20T23:29:55Z</dcterms:created>
  <dcterms:modified xsi:type="dcterms:W3CDTF">2022-02-08T02:08:53Z</dcterms:modified>
</cp:coreProperties>
</file>