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2" r:id="rId3"/>
    <p:sldId id="286" r:id="rId4"/>
    <p:sldId id="283" r:id="rId5"/>
    <p:sldId id="285" r:id="rId6"/>
    <p:sldId id="282" r:id="rId7"/>
    <p:sldId id="288" r:id="rId8"/>
    <p:sldId id="287" r:id="rId9"/>
    <p:sldId id="281" r:id="rId10"/>
    <p:sldId id="291" r:id="rId11"/>
    <p:sldId id="290" r:id="rId12"/>
    <p:sldId id="289" r:id="rId13"/>
    <p:sldId id="292" r:id="rId14"/>
    <p:sldId id="293" r:id="rId15"/>
    <p:sldId id="294" r:id="rId16"/>
    <p:sldId id="300" r:id="rId17"/>
    <p:sldId id="296" r:id="rId18"/>
    <p:sldId id="297" r:id="rId19"/>
    <p:sldId id="295" r:id="rId20"/>
    <p:sldId id="298" r:id="rId2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>
        <p:scale>
          <a:sx n="60" d="100"/>
          <a:sy n="60" d="100"/>
        </p:scale>
        <p:origin x="-2244" y="-1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2652" y="-108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9675"/>
            <a:ext cx="2972421" cy="465138"/>
          </a:xfrm>
          <a:prstGeom prst="rect">
            <a:avLst/>
          </a:prstGeom>
        </p:spPr>
        <p:txBody>
          <a:bodyPr vert="horz" lIns="89764" tIns="44882" rIns="89764" bIns="448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9" y="8829675"/>
            <a:ext cx="2972421" cy="465138"/>
          </a:xfrm>
          <a:prstGeom prst="rect">
            <a:avLst/>
          </a:prstGeom>
        </p:spPr>
        <p:txBody>
          <a:bodyPr vert="horz" lIns="89764" tIns="44882" rIns="89764" bIns="44882" rtlCol="0" anchor="b"/>
          <a:lstStyle>
            <a:lvl1pPr algn="r">
              <a:defRPr sz="1200"/>
            </a:lvl1pPr>
          </a:lstStyle>
          <a:p>
            <a:fld id="{D9A08652-9AC4-4FC5-A0F8-F890BF8C6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0949" tIns="45475" rIns="90949" bIns="454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0949" tIns="45475" rIns="90949" bIns="45475" rtlCol="0"/>
          <a:lstStyle>
            <a:lvl1pPr algn="r">
              <a:defRPr sz="1200"/>
            </a:lvl1pPr>
          </a:lstStyle>
          <a:p>
            <a:fld id="{336A15A3-882B-43D8-ADDC-25CF6CA06E66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9" tIns="45475" rIns="90949" bIns="454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0949" tIns="45475" rIns="90949" bIns="4547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2971800" cy="464820"/>
          </a:xfrm>
          <a:prstGeom prst="rect">
            <a:avLst/>
          </a:prstGeom>
        </p:spPr>
        <p:txBody>
          <a:bodyPr vert="horz" lIns="90949" tIns="45475" rIns="90949" bIns="454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6"/>
            <a:ext cx="2971800" cy="464820"/>
          </a:xfrm>
          <a:prstGeom prst="rect">
            <a:avLst/>
          </a:prstGeom>
        </p:spPr>
        <p:txBody>
          <a:bodyPr vert="horz" lIns="90949" tIns="45475" rIns="90949" bIns="45475" rtlCol="0" anchor="b"/>
          <a:lstStyle>
            <a:lvl1pPr algn="r">
              <a:defRPr sz="1200"/>
            </a:lvl1pPr>
          </a:lstStyle>
          <a:p>
            <a:fld id="{D9D7108E-8D4E-44A8-A070-137A21A55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7108E-8D4E-44A8-A070-137A21A553F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4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16573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5105400" y="6356350"/>
            <a:ext cx="3508248" cy="36576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sz="1400" dirty="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‹#›</a:t>
            </a:fld>
            <a:endParaRPr lang="en-US" sz="1400" dirty="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10" name="Picture 4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328871"/>
            <a:ext cx="1085850" cy="305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z="1400" smtClean="0">
                <a:solidFill>
                  <a:schemeClr val="tx2"/>
                </a:solidFill>
              </a:rPr>
              <a:t>Financial Data User Group – 3/1/2011 -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‹#›</a:t>
            </a:fld>
            <a:endParaRPr lang="en-US" sz="140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lide Number Placeholder 6"/>
          <p:cNvSpPr>
            <a:spLocks noGrp="1"/>
          </p:cNvSpPr>
          <p:nvPr userDrawn="1">
            <p:ph type="sldNum" sz="quarter" idx="4"/>
          </p:nvPr>
        </p:nvSpPr>
        <p:spPr>
          <a:xfrm>
            <a:off x="5105400" y="6356350"/>
            <a:ext cx="3508248" cy="36576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sz="1400" dirty="0" smtClean="0">
                <a:solidFill>
                  <a:schemeClr val="tx2"/>
                </a:solidFill>
              </a:rPr>
              <a:t>Financial Data User Group – 3/1/2011 -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‹#›</a:t>
            </a:fld>
            <a:endParaRPr lang="en-US" sz="1400" dirty="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6" name="Picture 4" descr="logo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6328871"/>
            <a:ext cx="1085850" cy="305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upenn.co1.qualtrics.com/SE/?SID=SV_cNrJmvbmwdhbxY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enn.edu/computing/da/dw/self-directed.html" TargetMode="External"/><Relationship Id="rId2" Type="http://schemas.openxmlformats.org/officeDocument/2006/relationships/hyperlink" Target="http://www.upenn.edu/computing/da/bo/webi/faq_tip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penn.edu/computing/da/bo/webi/qna/iv_viewAllFilter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Financial Data User Group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Terrace Room, Claudia Cohen Hall – October 21,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Query Filters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z="140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10</a:t>
            </a:fld>
            <a:endParaRPr lang="en-US" sz="140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28378"/>
            <a:ext cx="9144000" cy="5201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Document Structure and Filters Pane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z="140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11</a:t>
            </a:fld>
            <a:endParaRPr lang="en-US" sz="140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945336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Document Structure and Filters Pane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z="140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12</a:t>
            </a:fld>
            <a:endParaRPr lang="en-US" sz="140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3750" y="824861"/>
            <a:ext cx="9303950" cy="520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Quick Filters (on Report Filter Toolbar)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z="140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13</a:t>
            </a:fld>
            <a:endParaRPr lang="en-US" sz="140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55" y="762000"/>
            <a:ext cx="931551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Relative Positioning – Align to margin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z="140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14</a:t>
            </a:fld>
            <a:endParaRPr lang="en-US" sz="140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3604" y="1270308"/>
            <a:ext cx="5991596" cy="4978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Relative Positioning – Align to margin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z="140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15</a:t>
            </a:fld>
            <a:endParaRPr lang="en-US" sz="140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599" y="1600200"/>
            <a:ext cx="562687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Combining Results – Separate Queries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105400" y="6356350"/>
            <a:ext cx="3886200" cy="273050"/>
          </a:xfrm>
        </p:spPr>
        <p:txBody>
          <a:bodyPr/>
          <a:lstStyle/>
          <a:p>
            <a:r>
              <a:rPr lang="en-US" sz="1400" dirty="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16</a:t>
            </a:fld>
            <a:endParaRPr lang="en-US" sz="1400" dirty="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92" y="650930"/>
            <a:ext cx="8910808" cy="5521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Combining Results – Separate Queries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105400" y="6356350"/>
            <a:ext cx="3886200" cy="273050"/>
          </a:xfrm>
        </p:spPr>
        <p:txBody>
          <a:bodyPr/>
          <a:lstStyle/>
          <a:p>
            <a:r>
              <a:rPr lang="en-US" sz="1400" dirty="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17</a:t>
            </a:fld>
            <a:endParaRPr lang="en-US" sz="1400" dirty="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"/>
            <a:ext cx="9133148" cy="6631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Combining Results – Query on Query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105400" y="6356350"/>
            <a:ext cx="3886200" cy="273050"/>
          </a:xfrm>
        </p:spPr>
        <p:txBody>
          <a:bodyPr/>
          <a:lstStyle/>
          <a:p>
            <a:r>
              <a:rPr lang="en-US" sz="1400" dirty="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18</a:t>
            </a:fld>
            <a:endParaRPr lang="en-US" sz="1400" dirty="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68" y="609600"/>
            <a:ext cx="8983132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Combining Results – Linked Dimensions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105400" y="6356350"/>
            <a:ext cx="3886200" cy="273050"/>
          </a:xfrm>
        </p:spPr>
        <p:txBody>
          <a:bodyPr/>
          <a:lstStyle/>
          <a:p>
            <a:r>
              <a:rPr lang="en-US" sz="1400" dirty="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19</a:t>
            </a:fld>
            <a:endParaRPr lang="en-US" sz="1400" dirty="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8" y="552450"/>
            <a:ext cx="8543925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works: BRIM changes</a:t>
            </a:r>
          </a:p>
          <a:p>
            <a:pPr>
              <a:buNone/>
            </a:pPr>
            <a:endParaRPr lang="en-US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Refresher on Penn/Works Payroll distributions and encumbrances timing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Introducing:  Travel &amp; Expense Management (TEM) data</a:t>
            </a:r>
          </a:p>
          <a:p>
            <a:pPr>
              <a:buNone/>
            </a:pPr>
            <a:endParaRPr lang="en-US" sz="2000" i="1" dirty="0" smtClean="0"/>
          </a:p>
          <a:p>
            <a:r>
              <a:rPr lang="en-US" dirty="0" smtClean="0"/>
              <a:t>Tips &amp; Tricks: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InfoView &amp; Webi reminders for new and not-so-new folks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Report show and tell – relating results from multiple queries</a:t>
            </a:r>
            <a:endParaRPr lang="en-US" dirty="0" smtClean="0"/>
          </a:p>
          <a:p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chemeClr val="tx2"/>
                </a:solidFill>
              </a:rPr>
              <a:t>Financial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2</a:t>
            </a:fld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Combining Results – Linked Dimensions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105400" y="6356350"/>
            <a:ext cx="3886200" cy="273050"/>
          </a:xfrm>
        </p:spPr>
        <p:txBody>
          <a:bodyPr/>
          <a:lstStyle/>
          <a:p>
            <a:r>
              <a:rPr lang="en-US" sz="1400" dirty="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20</a:t>
            </a:fld>
            <a:endParaRPr lang="en-US" sz="1400" dirty="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62" y="762000"/>
            <a:ext cx="9004238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BRIM changes in the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BEN Billing and Receivables - fourth quarter, FY 2014</a:t>
            </a:r>
            <a:endParaRPr lang="en-US" dirty="0" smtClean="0"/>
          </a:p>
          <a:p>
            <a:pPr>
              <a:buNone/>
            </a:pPr>
            <a:r>
              <a:rPr lang="en-US" sz="2800" dirty="0" smtClean="0"/>
              <a:t>Data Warehouse effects: </a:t>
            </a:r>
          </a:p>
          <a:p>
            <a:pPr lvl="0"/>
            <a:r>
              <a:rPr lang="en-US" sz="2800" dirty="0" smtClean="0"/>
              <a:t>switch from BRIM  data collection to new data collection</a:t>
            </a:r>
          </a:p>
          <a:p>
            <a:pPr lvl="0"/>
            <a:r>
              <a:rPr lang="en-US" sz="2800" dirty="0" smtClean="0"/>
              <a:t>special budget changes  in the General Ledger data collection</a:t>
            </a:r>
          </a:p>
          <a:p>
            <a:pPr lvl="1"/>
            <a:r>
              <a:rPr lang="en-US" sz="2400" dirty="0" smtClean="0"/>
              <a:t>Object Codes PBUD, PBIL, PTCS, FSRD, FSRI, PIND, &amp; 9300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Please take the survey:  </a:t>
            </a:r>
          </a:p>
          <a:p>
            <a:pPr>
              <a:buNone/>
            </a:pPr>
            <a:r>
              <a:rPr lang="en-US" u="sng" dirty="0" smtClean="0">
                <a:hlinkClick r:id="rId2"/>
              </a:rPr>
              <a:t>https://upenn.co1.qualtrics.com/SE/?SID=SV_cNrJmvbmwdhbxY1</a:t>
            </a:r>
            <a:endParaRPr lang="en-US" dirty="0" smtClean="0"/>
          </a:p>
          <a:p>
            <a:pPr lvl="0"/>
            <a:r>
              <a:rPr lang="en-US" dirty="0" smtClean="0"/>
              <a:t>requires a Web browser that has </a:t>
            </a:r>
            <a:r>
              <a:rPr lang="en-US" dirty="0" err="1" smtClean="0"/>
              <a:t>Javascript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z="140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3</a:t>
            </a:fld>
            <a:endParaRPr lang="en-US" sz="140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4</a:t>
            </a:fld>
            <a:endParaRPr lang="en-US" sz="1400" dirty="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6" name="Content Placeholder 5" descr="Distributions and Encumbrances data flow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45512" y="152400"/>
            <a:ext cx="8241288" cy="605067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Monitoring PennWorks/Payroll distributions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dirty="0" smtClean="0"/>
              <a:t>PennWorks reports – available in the Payroll/Salary Management folder:</a:t>
            </a:r>
          </a:p>
          <a:p>
            <a:pPr lvl="1"/>
            <a:r>
              <a:rPr lang="en-US" sz="1900" i="1" dirty="0" smtClean="0"/>
              <a:t>Distributions Review: </a:t>
            </a:r>
            <a:r>
              <a:rPr lang="en-US" sz="1900" dirty="0" smtClean="0"/>
              <a:t>any PennWorks final/projected distributions and those currently in Payroll</a:t>
            </a:r>
            <a:endParaRPr lang="en-US" sz="1900" i="1" dirty="0" smtClean="0"/>
          </a:p>
          <a:p>
            <a:pPr lvl="1"/>
            <a:r>
              <a:rPr lang="en-US" sz="1900" i="1" dirty="0" smtClean="0"/>
              <a:t>Distributions Ending Review:  </a:t>
            </a:r>
            <a:r>
              <a:rPr lang="en-US" sz="1900" dirty="0" smtClean="0"/>
              <a:t>PennWorks/Payroll distributions ending during a given date range.</a:t>
            </a:r>
          </a:p>
          <a:p>
            <a:pPr lvl="1"/>
            <a:r>
              <a:rPr lang="en-US" sz="1900" i="1" dirty="0" smtClean="0"/>
              <a:t>Distributions </a:t>
            </a:r>
            <a:r>
              <a:rPr lang="en-US" sz="1900" i="1" dirty="0" err="1" smtClean="0"/>
              <a:t>vs</a:t>
            </a:r>
            <a:r>
              <a:rPr lang="en-US" sz="1900" i="1" dirty="0" smtClean="0"/>
              <a:t> Pay End Date: </a:t>
            </a:r>
            <a:r>
              <a:rPr lang="en-US" sz="1900" dirty="0" smtClean="0"/>
              <a:t>review</a:t>
            </a:r>
            <a:r>
              <a:rPr lang="en-US" sz="1900" i="1" dirty="0" smtClean="0"/>
              <a:t> </a:t>
            </a:r>
            <a:r>
              <a:rPr lang="en-US" sz="1900" dirty="0" smtClean="0"/>
              <a:t>whether distributions are active for employees as of the desired pay period end date. </a:t>
            </a:r>
          </a:p>
          <a:p>
            <a:r>
              <a:rPr lang="en-US" sz="2200" dirty="0" smtClean="0"/>
              <a:t>RSALMGT Employee General - Current Dist Indicator: </a:t>
            </a:r>
          </a:p>
          <a:p>
            <a:pPr lvl="1"/>
            <a:r>
              <a:rPr lang="en-US" sz="1900" dirty="0" smtClean="0"/>
              <a:t>Indicates (with Y/N) whether there are any current distributions for the employee. Recalculated nightly, based on distribution start/end date relative to the date on which the nightly </a:t>
            </a:r>
            <a:r>
              <a:rPr lang="en-US" sz="1900" dirty="0" err="1" smtClean="0"/>
              <a:t>jobstream</a:t>
            </a:r>
            <a:r>
              <a:rPr lang="en-US" sz="1900" dirty="0" smtClean="0"/>
              <a:t> began. </a:t>
            </a:r>
          </a:p>
          <a:p>
            <a:r>
              <a:rPr lang="en-US" sz="2400" dirty="0" smtClean="0"/>
              <a:t>Fund status</a:t>
            </a:r>
          </a:p>
          <a:p>
            <a:pPr lvl="1"/>
            <a:r>
              <a:rPr lang="en-US" sz="1900" dirty="0" smtClean="0"/>
              <a:t>Keep in mind that in order for encumbrances to be generated, Current Budget End Date must not be past, and fund must not be frozen for Payroll</a:t>
            </a:r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5</a:t>
            </a:fld>
            <a:endParaRPr lang="en-US" sz="1400" dirty="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 Data Collection 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Updated daily: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Standard Accounting Extract (SAE) details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Concur TEM report detail, advances, card transactions, etc.</a:t>
            </a:r>
          </a:p>
          <a:p>
            <a:r>
              <a:rPr lang="en-US" dirty="0" smtClean="0"/>
              <a:t>Access: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Granted automatically to General Ledger collection users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Access available to non-GL data users with approved eForm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Security based on access to Cost Object ORG or </a:t>
            </a:r>
            <a:r>
              <a:rPr lang="en-US" dirty="0" err="1" smtClean="0">
                <a:solidFill>
                  <a:schemeClr val="tx1"/>
                </a:solidFill>
              </a:rPr>
              <a:t>RespORG</a:t>
            </a:r>
            <a:r>
              <a:rPr lang="en-US" dirty="0" smtClean="0">
                <a:solidFill>
                  <a:schemeClr val="tx1"/>
                </a:solidFill>
              </a:rPr>
              <a:t> or Person (</a:t>
            </a:r>
            <a:r>
              <a:rPr lang="en-US" smtClean="0">
                <a:solidFill>
                  <a:schemeClr val="tx1"/>
                </a:solidFill>
              </a:rPr>
              <a:t>employee traveler) </a:t>
            </a:r>
            <a:r>
              <a:rPr lang="en-US" dirty="0" smtClean="0">
                <a:solidFill>
                  <a:schemeClr val="tx1"/>
                </a:solidFill>
              </a:rPr>
              <a:t>Home ORG</a:t>
            </a:r>
          </a:p>
          <a:p>
            <a:r>
              <a:rPr lang="en-US" dirty="0" smtClean="0"/>
              <a:t>In BusinessObjects:</a:t>
            </a:r>
          </a:p>
          <a:p>
            <a:pPr lvl="1"/>
            <a:r>
              <a:rPr lang="en-US" i="1" dirty="0" smtClean="0">
                <a:solidFill>
                  <a:schemeClr val="tx1"/>
                </a:solidFill>
              </a:rPr>
              <a:t>Travel and Expense Management </a:t>
            </a:r>
            <a:r>
              <a:rPr lang="en-US" dirty="0" smtClean="0">
                <a:solidFill>
                  <a:schemeClr val="tx1"/>
                </a:solidFill>
              </a:rPr>
              <a:t>universe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Starter reports to review basics about reports, international travel, advances; others to come</a:t>
            </a:r>
          </a:p>
          <a:p>
            <a:pPr lvl="2"/>
            <a:r>
              <a:rPr lang="en-US" dirty="0" smtClean="0"/>
              <a:t>Pilot users needed!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6</a:t>
            </a:fld>
            <a:endParaRPr lang="en-US" sz="1400" dirty="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z="140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7</a:t>
            </a:fld>
            <a:endParaRPr lang="en-US" sz="140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5" name="Picture 4" descr="TE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71" y="0"/>
            <a:ext cx="867145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 Data Collection 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Standard Accounting Extract (SAE)</a:t>
            </a:r>
          </a:p>
          <a:p>
            <a:pPr lvl="1"/>
            <a:r>
              <a:rPr lang="en-US" sz="2500" dirty="0" smtClean="0">
                <a:solidFill>
                  <a:schemeClr val="tx1"/>
                </a:solidFill>
              </a:rPr>
              <a:t>Only transactions that are fed to BEN</a:t>
            </a:r>
          </a:p>
          <a:p>
            <a:pPr lvl="1"/>
            <a:r>
              <a:rPr lang="en-US" sz="2500" dirty="0" smtClean="0">
                <a:solidFill>
                  <a:schemeClr val="tx1"/>
                </a:solidFill>
              </a:rPr>
              <a:t>Summarized at report entry-level</a:t>
            </a:r>
          </a:p>
          <a:p>
            <a:pPr lvl="0"/>
            <a:r>
              <a:rPr lang="en-US" sz="2800" dirty="0" smtClean="0"/>
              <a:t>Reports </a:t>
            </a:r>
            <a:r>
              <a:rPr lang="en-US" sz="2800" dirty="0" err="1" smtClean="0"/>
              <a:t>vs</a:t>
            </a:r>
            <a:r>
              <a:rPr lang="en-US" sz="2800" dirty="0" smtClean="0"/>
              <a:t> Report Entries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</a:rPr>
              <a:t>Parent and Child transaction types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</a:rPr>
              <a:t>Personal Travel is included – distinguished by flag</a:t>
            </a:r>
          </a:p>
          <a:p>
            <a:pPr lvl="1"/>
            <a:r>
              <a:rPr lang="en-US" sz="2100" dirty="0" smtClean="0">
                <a:solidFill>
                  <a:schemeClr val="tx1"/>
                </a:solidFill>
              </a:rPr>
              <a:t>Credit Card tables include further detail, for Penn Travel Card only</a:t>
            </a:r>
          </a:p>
          <a:p>
            <a:pPr lvl="1"/>
            <a:endParaRPr lang="en-US" sz="21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z="140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8</a:t>
            </a:fld>
            <a:endParaRPr lang="en-US" sz="140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BusinessObjects InfoView/Webi – Tips &amp; Tricks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InfoView &amp; Webi reminders for new and not-so-new folks</a:t>
            </a:r>
          </a:p>
          <a:p>
            <a:pPr lvl="1"/>
            <a:r>
              <a:rPr lang="en-US" dirty="0" smtClean="0"/>
              <a:t>How </a:t>
            </a:r>
            <a:r>
              <a:rPr lang="en-US" dirty="0" err="1" smtClean="0"/>
              <a:t>Tos</a:t>
            </a:r>
            <a:r>
              <a:rPr lang="en-US" dirty="0" smtClean="0"/>
              <a:t> and FAQs available at </a:t>
            </a:r>
            <a:r>
              <a:rPr lang="en-US" dirty="0" smtClean="0">
                <a:hlinkClick r:id="rId2"/>
              </a:rPr>
              <a:t>http://www.upenn.edu/computing/da/bo/webi/faq_tips.html</a:t>
            </a:r>
            <a:endParaRPr lang="en-US" dirty="0" smtClean="0"/>
          </a:p>
          <a:p>
            <a:pPr lvl="1"/>
            <a:r>
              <a:rPr lang="en-US" dirty="0" smtClean="0"/>
              <a:t>Self-directed learning options: </a:t>
            </a:r>
            <a:r>
              <a:rPr lang="en-US" dirty="0" smtClean="0">
                <a:hlinkClick r:id="rId3"/>
              </a:rPr>
              <a:t>http://www.upenn.edu/computing/da/dw/self-directed.html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General Tips:</a:t>
            </a:r>
          </a:p>
          <a:p>
            <a:pPr lvl="1"/>
            <a:r>
              <a:rPr lang="en-US" dirty="0" smtClean="0"/>
              <a:t>Working with filters: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http://www.upenn.edu/computing/da/bo/webi/qna/iv_viewAllFilters.html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 smtClean="0"/>
              <a:t>Aligning objects to the margin</a:t>
            </a:r>
          </a:p>
          <a:p>
            <a:pPr lvl="1"/>
            <a:r>
              <a:rPr lang="en-US" dirty="0" smtClean="0"/>
              <a:t>Report show and tell – relating results from multiple queries</a:t>
            </a:r>
          </a:p>
          <a:p>
            <a:pPr lvl="1"/>
            <a:r>
              <a:rPr lang="en-US" dirty="0" smtClean="0"/>
              <a:t>Reporting on PennWorks/Payroll distributions and encumbrances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z="1400" dirty="0" smtClean="0">
                <a:solidFill>
                  <a:schemeClr val="tx2"/>
                </a:solidFill>
              </a:rPr>
              <a:t>Financial Data User Group – Oct. 21 2013 - </a:t>
            </a:r>
            <a:fld id="{EA7C8D44-3667-46F6-9772-CC52308E2A7F}" type="slidenum">
              <a:rPr lang="en-US" sz="1400" smtClean="0">
                <a:solidFill>
                  <a:schemeClr val="tx2"/>
                </a:solidFill>
              </a:rPr>
              <a:pPr/>
              <a:t>9</a:t>
            </a:fld>
            <a:endParaRPr lang="en-US" sz="1400" dirty="0" smtClean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2242</TotalTime>
  <Words>688</Words>
  <Application>Microsoft Office PowerPoint</Application>
  <PresentationFormat>On-screen Show (4:3)</PresentationFormat>
  <Paragraphs>95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Origin</vt:lpstr>
      <vt:lpstr>Financial Data User Group Meeting</vt:lpstr>
      <vt:lpstr>Agenda</vt:lpstr>
      <vt:lpstr>BRIM changes in the works</vt:lpstr>
      <vt:lpstr>Slide 4</vt:lpstr>
      <vt:lpstr>Monitoring PennWorks/Payroll distributions</vt:lpstr>
      <vt:lpstr>TEM Data Collection Preview</vt:lpstr>
      <vt:lpstr>Slide 7</vt:lpstr>
      <vt:lpstr>TEM Data Collection Preview</vt:lpstr>
      <vt:lpstr>BusinessObjects InfoView/Webi – Tips &amp; Tricks</vt:lpstr>
      <vt:lpstr>Query Filters</vt:lpstr>
      <vt:lpstr>Document Structure and Filters Pane</vt:lpstr>
      <vt:lpstr>Document Structure and Filters Pane</vt:lpstr>
      <vt:lpstr>Quick Filters (on Report Filter Toolbar)</vt:lpstr>
      <vt:lpstr>Relative Positioning – Align to margin</vt:lpstr>
      <vt:lpstr>Relative Positioning – Align to margin</vt:lpstr>
      <vt:lpstr>Combining Results – Separate Queries</vt:lpstr>
      <vt:lpstr>Combining Results – Separate Queries</vt:lpstr>
      <vt:lpstr>Combining Results – Query on Query</vt:lpstr>
      <vt:lpstr>Combining Results – Linked Dimensions</vt:lpstr>
      <vt:lpstr>Combining Results – Linked Dimensions</vt:lpstr>
    </vt:vector>
  </TitlesOfParts>
  <Company>University of Pennsylvania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Amy A. Miller</dc:creator>
  <cp:lastModifiedBy>milleraa</cp:lastModifiedBy>
  <cp:revision>264</cp:revision>
  <dcterms:created xsi:type="dcterms:W3CDTF">2010-06-23T17:54:54Z</dcterms:created>
  <dcterms:modified xsi:type="dcterms:W3CDTF">2013-10-21T17:12:56Z</dcterms:modified>
</cp:coreProperties>
</file>