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0" r:id="rId2"/>
    <p:sldId id="286" r:id="rId3"/>
    <p:sldId id="271" r:id="rId4"/>
    <p:sldId id="295" r:id="rId5"/>
    <p:sldId id="297" r:id="rId6"/>
    <p:sldId id="299" r:id="rId7"/>
    <p:sldId id="298" r:id="rId8"/>
    <p:sldId id="289" r:id="rId9"/>
    <p:sldId id="290" r:id="rId10"/>
    <p:sldId id="291" r:id="rId11"/>
    <p:sldId id="292" r:id="rId12"/>
    <p:sldId id="300" r:id="rId13"/>
    <p:sldId id="293" r:id="rId14"/>
    <p:sldId id="294" r:id="rId15"/>
    <p:sldId id="296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63" d="100"/>
          <a:sy n="63" d="100"/>
        </p:scale>
        <p:origin x="8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CEC136-8F10-41F8-A063-C8A3A2ABE5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EDA9B-2D69-4239-A072-A25C8E2DCB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1F20-13A9-41F9-950D-7B2A6016616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E71DB-0849-4828-B58F-D75790B604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C456D-9376-4F8B-A7C7-D49FEF6AB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C6FF6-3E9E-4E86-A5BE-3FB444FC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7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2C16-4412-44DB-8BDD-4429770583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151-57E1-4B3E-927D-6CAB4D636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0B151-57E1-4B3E-927D-6CAB4D636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9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7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12124F-2DB4-464F-B60E-6E587D1CEA3A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9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-staff@isc.upenn.edu" TargetMode="External"/><Relationship Id="rId2" Type="http://schemas.openxmlformats.org/officeDocument/2006/relationships/hyperlink" Target="https://provider.www.upenn.edu/computing/da/dw/pennant-student-records/old_to_new.htm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-wh@lists.upenn.edu" TargetMode="External"/><Relationship Id="rId2" Type="http://schemas.openxmlformats.org/officeDocument/2006/relationships/hyperlink" Target="mailto:da_staff@isc.upenn.edu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-wh@lists.upenn.edu" TargetMode="External"/><Relationship Id="rId2" Type="http://schemas.openxmlformats.org/officeDocument/2006/relationships/hyperlink" Target="mailto:da-staff@isc.upenn.ed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E0DED3-344C-4204-B96E-A7DEA9FF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284" y="1058779"/>
            <a:ext cx="9779933" cy="3014457"/>
          </a:xfrm>
        </p:spPr>
        <p:txBody>
          <a:bodyPr anchor="ctr">
            <a:normAutofit/>
          </a:bodyPr>
          <a:lstStyle/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Data Warehouse 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Student Data User Group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January 13, 2022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052FF8E-C06C-4AC6-AF13-2C732A6975FB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11018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how to rebuild a </a:t>
            </a:r>
            <a:r>
              <a:rPr lang="en-US" sz="4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query</a:t>
            </a:r>
            <a:endParaRPr lang="en-US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402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the existing query that points to STDTCANQ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Start up a new query that points to Pennant Student Records – DWHE, and begin building. 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Be aware that you need to keep both windows “active” to avoid timeouts.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You will probably want to have some reference materials open at the same time while you are working: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Use the old-to-new mapping documentation to help with finding where things are now located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  <a:hlinkClick r:id="rId2"/>
              </a:rPr>
              <a:t>https://provider.www.upenn.edu/computing/da/dw/pennant-student-records/old_to_new.html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Decide if there are new data elements you want to include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Refer to the table documentation and training digests for additional help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If you get stuck, write to us at 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da-staff@isc.upenn.edu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2898202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302" y="796367"/>
            <a:ext cx="9994434" cy="66053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Demonstration</a:t>
            </a:r>
            <a:endParaRPr lang="en-US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2" y="1980683"/>
            <a:ext cx="7256098" cy="862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</a:rPr>
              <a:t>Re-b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uilding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the Student Degree List report, with expected degree term, curriculum, and bio/demo information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554E9D-0AD3-4176-B5F0-949C3E0B2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349" y="3054690"/>
            <a:ext cx="7983794" cy="257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3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302" y="796367"/>
            <a:ext cx="9994434" cy="66053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Re-pointing a query from test to prod</a:t>
            </a:r>
            <a:endParaRPr lang="en-US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While you cannot simply lift and move a STDTCANQ query to the completely new universe… </a:t>
            </a:r>
            <a:b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you CAN repoint a query from the test to the production versions of Pennant Student Records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CAAAAE-5178-4FD5-8F67-C7A6A4F2E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685" y="2981138"/>
            <a:ext cx="2617890" cy="1159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91CD34-0588-4394-B3F1-7BD5432B2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2750" y="3320477"/>
            <a:ext cx="2984100" cy="25366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84D27E-9375-4B72-BB29-48E0198B4357}"/>
              </a:ext>
            </a:extLst>
          </p:cNvPr>
          <p:cNvSpPr txBox="1"/>
          <p:nvPr/>
        </p:nvSpPr>
        <p:spPr>
          <a:xfrm>
            <a:off x="1200881" y="2981138"/>
            <a:ext cx="48228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other words, you can start to create queries now in </a:t>
            </a:r>
            <a:r>
              <a:rPr lang="en-US" sz="1600" i="1" dirty="0"/>
              <a:t>Pennant Student Records – DWHE </a:t>
            </a:r>
            <a:r>
              <a:rPr lang="en-US" sz="1600" dirty="0"/>
              <a:t>and once we have the student tables populated in production, you can change them to use </a:t>
            </a:r>
            <a:r>
              <a:rPr lang="en-US" sz="1600" i="1" dirty="0"/>
              <a:t>Pennant Student Records</a:t>
            </a:r>
            <a:r>
              <a:rPr lang="en-US" sz="1600" dirty="0"/>
              <a:t>: </a:t>
            </a:r>
          </a:p>
          <a:p>
            <a:endParaRPr lang="en-US" sz="1600" dirty="0"/>
          </a:p>
          <a:p>
            <a:r>
              <a:rPr lang="en-US" sz="1600" dirty="0"/>
              <a:t>From the Data Access tab, select Tools, Change Source, then click the radio button for “Specify a new data source”</a:t>
            </a:r>
          </a:p>
          <a:p>
            <a:r>
              <a:rPr lang="en-US" sz="1600" dirty="0"/>
              <a:t>Select Universe as the type of source, and then select the name of the universe you want to use from the available list.</a:t>
            </a:r>
          </a:p>
          <a:p>
            <a:r>
              <a:rPr lang="en-US" sz="1600" dirty="0"/>
              <a:t>Click Next, 3 times, and refresh your query.</a:t>
            </a:r>
          </a:p>
        </p:txBody>
      </p:sp>
    </p:spTree>
    <p:extLst>
      <p:ext uri="{BB962C8B-B14F-4D97-AF65-F5344CB8AC3E}">
        <p14:creationId xmlns:p14="http://schemas.microsoft.com/office/powerpoint/2010/main" val="3650826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Pennant Student Records public reports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1BF27A-DDC3-41E2-8DD1-32025BE4F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161" y="1980407"/>
            <a:ext cx="4376481" cy="40110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D40ADF-6E9A-49F5-95F3-9028797DD7BA}"/>
              </a:ext>
            </a:extLst>
          </p:cNvPr>
          <p:cNvSpPr txBox="1"/>
          <p:nvPr/>
        </p:nvSpPr>
        <p:spPr>
          <a:xfrm>
            <a:off x="1578543" y="2367815"/>
            <a:ext cx="48228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the public Folders, inside the</a:t>
            </a:r>
          </a:p>
          <a:p>
            <a:r>
              <a:rPr lang="en-US" sz="2400" dirty="0"/>
              <a:t>Pennant Student Records folder under “Student”</a:t>
            </a:r>
          </a:p>
          <a:p>
            <a:endParaRPr lang="en-US" sz="2400" dirty="0"/>
          </a:p>
          <a:p>
            <a:r>
              <a:rPr lang="en-US" sz="2400" dirty="0"/>
              <a:t>Reports in this folder use the warehouse student data that is refreshed nightly.</a:t>
            </a:r>
          </a:p>
        </p:txBody>
      </p:sp>
    </p:spTree>
    <p:extLst>
      <p:ext uri="{BB962C8B-B14F-4D97-AF65-F5344CB8AC3E}">
        <p14:creationId xmlns:p14="http://schemas.microsoft.com/office/powerpoint/2010/main" val="1702829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Pennant Student Records public 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3700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The library of reports in this folder will grow over time.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Please send comments and questions about the public reports to </a:t>
            </a:r>
            <a:r>
              <a:rPr lang="en-US" sz="2400" dirty="0">
                <a:solidFill>
                  <a:srgbClr val="000000"/>
                </a:solidFill>
                <a:hlinkClick r:id="rId2"/>
              </a:rPr>
              <a:t>da-staff@isc.upenn.edu</a:t>
            </a:r>
            <a:endParaRPr lang="en-US" sz="24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For now, we are trying to keep the 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hlinkClick r:id="rId3"/>
              </a:rPr>
              <a:t>student-wh@lists.upenn.edu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for announcements. There will be lots of announcements in the coming months!</a:t>
            </a:r>
          </a:p>
          <a:p>
            <a:pPr marL="914400" lvl="1" indent="-457200">
              <a:lnSpc>
                <a:spcPct val="107000"/>
              </a:lnSpc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000000"/>
                </a:solidFill>
              </a:rPr>
              <a:t>You can still use the list to ask data questions, particularly if it is a question that might be of interest to a wider audience. T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his is a moderated list, so you will receive an automated reply. Once it is approved, you’ll see your message come through in an email to the whole list. </a:t>
            </a:r>
          </a:p>
          <a:p>
            <a:pPr marL="914400" lvl="1" indent="-457200">
              <a:lnSpc>
                <a:spcPct val="107000"/>
              </a:lnSpc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000000"/>
                </a:solidFill>
              </a:rPr>
              <a:t>We try to keep the “noise” on this list to a minimum, so we may re-direct your question if appropriate.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45092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Upcoming meetings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February 10</a:t>
            </a:r>
            <a:r>
              <a:rPr lang="en-US" sz="2400" baseline="30000" dirty="0">
                <a:solidFill>
                  <a:srgbClr val="000000"/>
                </a:solidFill>
              </a:rPr>
              <a:t>th</a:t>
            </a:r>
            <a:r>
              <a:rPr lang="en-US" sz="2400" dirty="0">
                <a:solidFill>
                  <a:srgbClr val="000000"/>
                </a:solidFill>
              </a:rPr>
              <a:t>, 11:30 am – 12:30 pm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March SDUG meeting date/time:  </a:t>
            </a: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tbd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April and beyond: meeting monthly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3287404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Wrap-up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4ECC29-CF4E-4B06-8EAD-53EEFFE2F4E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Questions/comments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Follow-up questions/comments: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da-staff@isc.upenn.edu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Discussions about student data: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student-wh@lists.upenn.edu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4376461-903A-4A6E-88AD-FBEA905F83C4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339026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22" y="850766"/>
            <a:ext cx="10168156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Remote Meetings Best Practices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965792"/>
            <a:ext cx="1035717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Turn off your video function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go on </a:t>
            </a:r>
            <a:r>
              <a:rPr lang="en-US" sz="2400" b="1" dirty="0"/>
              <a:t>Mute</a:t>
            </a:r>
            <a:r>
              <a:rPr lang="en-US" sz="2400" dirty="0"/>
              <a:t> unless you are speaking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</a:t>
            </a:r>
            <a:r>
              <a:rPr lang="en-US" sz="2400" b="1" dirty="0"/>
              <a:t>enter your questions in the chat function</a:t>
            </a:r>
            <a:r>
              <a:rPr lang="en-US" sz="2400" dirty="0"/>
              <a:t>. We will pause periodically throughout today’s meeting to take questions. When your question is being answered, you can go off </a:t>
            </a:r>
            <a:r>
              <a:rPr lang="en-US" sz="2400" b="1" dirty="0"/>
              <a:t>Mute</a:t>
            </a:r>
            <a:r>
              <a:rPr lang="en-US" sz="2400" dirty="0"/>
              <a:t> to ask follow-up questions.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EF80BBC-5BD9-46DA-ABA3-BD4B556D80C3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273731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993166" y="2293761"/>
            <a:ext cx="10694019" cy="3566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changes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2022: Go-Live and beyond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Rewriting queries: a sample demonstration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look at some of the new reports in the Pennant Student Records public folder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Upcoming mee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tings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159978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changes to Pennant Student Records in the warehouse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435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Course Section Registration restriction tables:  Include/Exclude indicators are now populated.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lvl="1">
              <a:lnSpc>
                <a:spcPct val="107000"/>
              </a:lnSpc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CRSE_SECT_RSTR_MAJ</a:t>
            </a:r>
          </a:p>
          <a:p>
            <a:pPr lvl="1"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</a:endParaRPr>
          </a:p>
          <a:p>
            <a:pPr lvl="1"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</a:endParaRP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</a:rPr>
              <a:t>CRSE_SECT_RSTR_PROG</a:t>
            </a:r>
          </a:p>
          <a:p>
            <a:pPr lvl="1"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</a:endParaRPr>
          </a:p>
          <a:p>
            <a:pPr lvl="1"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</a:endParaRP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</a:rPr>
              <a:t>CRSE_SECT_RSTR_LEVL 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09B227-602D-429B-BF86-9C502EEAE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232" y="2769533"/>
            <a:ext cx="7115175" cy="847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0D6E03-3455-4672-87B6-198E70A62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232" y="3995465"/>
            <a:ext cx="6372225" cy="647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7713C1-2D54-469E-9E80-633F867A74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4232" y="5032962"/>
            <a:ext cx="54578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8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changes to Pennant Student Records in the warehouse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3700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CRSE_SECT_RESERVE_SEAT: New table deployed to production.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At most, 1 “unreserved” reservation per term/CRN. 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Many “reserved” reservations per term/CRN are possible.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“reserved” reservations possible by: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Level_Code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Major, Minor, Classification, Campus, Division,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Degree_code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Program_Code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Department,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Admit_term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Matric_term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Attribute_code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Cohort,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Grad_term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en-US" sz="20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Pri_Sec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A0ACEF-C951-478D-A558-4D1196065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99" y="2784886"/>
            <a:ext cx="10901082" cy="10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67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changes to Pennant Student Records in the warehouse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3700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CRSE_SECTION.LINK_CONN: When a course section is linked to more than one other section, the link connector will have all the related sections’ link connector, separated by commas.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963736-7430-49A1-B897-5A4F5DE7D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2976562"/>
            <a:ext cx="75628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6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changes to Pennant Student Records in the warehouse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12831" y="1980683"/>
            <a:ext cx="10694019" cy="337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APPROVED_ACADEMIC_PROGRAM: name change for the STUDENT_LEVEL_CODE column</a:t>
            </a:r>
            <a:r>
              <a:rPr lang="en-US" sz="2000" dirty="0">
                <a:solidFill>
                  <a:srgbClr val="000000"/>
                </a:solidFill>
              </a:rPr>
              <a:t>, and a correction made to how we are getting the SCHOOL_CODE.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PENN_CLASSIFICATION in ST_DEGREE_TERM: corrected to show the ‘PC%’ attributes for undergraduate on the undergrad curricula only. 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PENN_CLASSIFICATION was added to ST_DEGREE</a:t>
            </a:r>
            <a:r>
              <a:rPr kumimoji="0" lang="en-US" sz="2000" b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_PURSUAL.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ea typeface="+mn-ea"/>
              <a:cs typeface="+mn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ST_ENROLLMENT.GRADABLE_IND:  For enrollments in terms prior to Summer 2022, this column will be null (similar to other columns in this table for terms prior to 202220).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360004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2022: Go-Live and beyond</a:t>
            </a:r>
            <a:endParaRPr lang="en-US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11045" y="1865538"/>
            <a:ext cx="10636874" cy="389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Keep an eye out for official project announcements and news (via the Almanac, Pennant Records Advisory Group, NGSS website, etc.)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For warehouse users:  a “rolling” deployment starting in mid-March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Continue to use SDTDCANQ and legacy data for Spring 2022 enrollment and course sections through the end of the term. Also use the legacy data for Spring graduation reporting.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After  </a:t>
            </a:r>
            <a:r>
              <a:rPr lang="en-US" sz="2000" dirty="0">
                <a:solidFill>
                  <a:srgbClr val="000000"/>
                </a:solidFill>
              </a:rPr>
              <a:t>Go-Live (mid-March): the new collection becomes available with converted data in addition to Release 1 data.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After Advance Registration: start</a:t>
            </a:r>
            <a:r>
              <a:rPr lang="en-US" sz="2000" dirty="0">
                <a:solidFill>
                  <a:srgbClr val="000000"/>
                </a:solidFill>
              </a:rPr>
              <a:t> using Pennant Student Records for Summer 2022 and Fall 2022 enrollment.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Some data collections related to student data will roll out later than mid-March, and we expect changes and additions to continue well beyond Go-Live.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130717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73" y="850765"/>
            <a:ext cx="9994434" cy="66053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Rewriting warehouse queries</a:t>
            </a:r>
            <a:endParaRPr lang="en-US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963670" y="1980683"/>
            <a:ext cx="10694019" cy="3502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now, you should have started looking at the new Pennant Student Records data collection in the warehouse, and start to re-write your reports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Business Objects users: </a:t>
            </a:r>
          </a:p>
          <a:p>
            <a:pPr lvl="2">
              <a:lnSpc>
                <a:spcPct val="107000"/>
              </a:lnSpc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Pennant Student Records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universe for course and course section data</a:t>
            </a:r>
          </a:p>
          <a:p>
            <a:pPr lvl="2">
              <a:lnSpc>
                <a:spcPct val="107000"/>
              </a:lnSpc>
            </a:pP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Pennant Student Records – DWHE </a:t>
            </a: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universe for everything else (until after Go-Live in March)</a:t>
            </a:r>
          </a:p>
          <a:p>
            <a:pPr lvl="2">
              <a:lnSpc>
                <a:spcPct val="107000"/>
              </a:lnSpc>
            </a:pP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People who write their own SQL:</a:t>
            </a:r>
          </a:p>
          <a:p>
            <a:pPr lvl="2"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WHSE for course and course section data, DWHE for everything else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lvl="3">
              <a:lnSpc>
                <a:spcPct val="107000"/>
              </a:lnSpc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Tables and views in the DWNGSS_PS schema</a:t>
            </a:r>
          </a:p>
          <a:p>
            <a:pPr lvl="3"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Validation tables and views in the DWNGSS schema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30564442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5953</TotalTime>
  <Words>1315</Words>
  <Application>Microsoft Office PowerPoint</Application>
  <PresentationFormat>Widescreen</PresentationFormat>
  <Paragraphs>125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PowerPoint Presentation</vt:lpstr>
      <vt:lpstr>Remote Meetings Best Practices</vt:lpstr>
      <vt:lpstr>Agenda</vt:lpstr>
      <vt:lpstr>Recent changes to Pennant Student Records in the warehouse</vt:lpstr>
      <vt:lpstr>Recent changes to Pennant Student Records in the warehouse</vt:lpstr>
      <vt:lpstr>Recent changes to Pennant Student Records in the warehouse</vt:lpstr>
      <vt:lpstr>Recent changes to Pennant Student Records in the warehouse</vt:lpstr>
      <vt:lpstr>2022: Go-Live and beyond</vt:lpstr>
      <vt:lpstr>Rewriting warehouse queries</vt:lpstr>
      <vt:lpstr>Example of how to rebuild a Webi query</vt:lpstr>
      <vt:lpstr>Demonstration</vt:lpstr>
      <vt:lpstr>Re-pointing a query from test to prod</vt:lpstr>
      <vt:lpstr>Pennant Student Records public reports</vt:lpstr>
      <vt:lpstr>Pennant Student Records public reports</vt:lpstr>
      <vt:lpstr>Upcoming meetings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Collins, Susan Jennifer</dc:creator>
  <cp:lastModifiedBy>Collins, Susan Jennifer</cp:lastModifiedBy>
  <cp:revision>366</cp:revision>
  <dcterms:created xsi:type="dcterms:W3CDTF">2020-03-09T13:56:43Z</dcterms:created>
  <dcterms:modified xsi:type="dcterms:W3CDTF">2022-01-13T18:24:14Z</dcterms:modified>
</cp:coreProperties>
</file>